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2" r:id="rId2"/>
  </p:sldMasterIdLst>
  <p:notesMasterIdLst>
    <p:notesMasterId r:id="rId80"/>
  </p:notesMasterIdLst>
  <p:sldIdLst>
    <p:sldId id="1053" r:id="rId3"/>
    <p:sldId id="766" r:id="rId4"/>
    <p:sldId id="1055" r:id="rId5"/>
    <p:sldId id="258" r:id="rId6"/>
    <p:sldId id="259" r:id="rId7"/>
    <p:sldId id="260" r:id="rId8"/>
    <p:sldId id="261" r:id="rId9"/>
    <p:sldId id="262" r:id="rId10"/>
    <p:sldId id="263" r:id="rId11"/>
    <p:sldId id="265" r:id="rId12"/>
    <p:sldId id="339" r:id="rId13"/>
    <p:sldId id="266" r:id="rId14"/>
    <p:sldId id="267" r:id="rId15"/>
    <p:sldId id="268" r:id="rId16"/>
    <p:sldId id="269" r:id="rId17"/>
    <p:sldId id="270" r:id="rId18"/>
    <p:sldId id="271" r:id="rId19"/>
    <p:sldId id="272" r:id="rId20"/>
    <p:sldId id="348" r:id="rId21"/>
    <p:sldId id="273" r:id="rId22"/>
    <p:sldId id="337" r:id="rId23"/>
    <p:sldId id="1073" r:id="rId24"/>
    <p:sldId id="274" r:id="rId25"/>
    <p:sldId id="338" r:id="rId26"/>
    <p:sldId id="1074" r:id="rId27"/>
    <p:sldId id="275" r:id="rId28"/>
    <p:sldId id="340" r:id="rId29"/>
    <p:sldId id="277" r:id="rId30"/>
    <p:sldId id="278" r:id="rId31"/>
    <p:sldId id="279" r:id="rId32"/>
    <p:sldId id="1056" r:id="rId33"/>
    <p:sldId id="1057" r:id="rId34"/>
    <p:sldId id="1058" r:id="rId35"/>
    <p:sldId id="1059" r:id="rId36"/>
    <p:sldId id="285" r:id="rId37"/>
    <p:sldId id="341" r:id="rId38"/>
    <p:sldId id="286" r:id="rId39"/>
    <p:sldId id="287" r:id="rId40"/>
    <p:sldId id="288" r:id="rId41"/>
    <p:sldId id="289" r:id="rId42"/>
    <p:sldId id="290" r:id="rId43"/>
    <p:sldId id="291" r:id="rId44"/>
    <p:sldId id="292" r:id="rId45"/>
    <p:sldId id="1060" r:id="rId46"/>
    <p:sldId id="294" r:id="rId47"/>
    <p:sldId id="322" r:id="rId48"/>
    <p:sldId id="1061" r:id="rId49"/>
    <p:sldId id="1062" r:id="rId50"/>
    <p:sldId id="342" r:id="rId51"/>
    <p:sldId id="326" r:id="rId52"/>
    <p:sldId id="327" r:id="rId53"/>
    <p:sldId id="328" r:id="rId54"/>
    <p:sldId id="329" r:id="rId55"/>
    <p:sldId id="330" r:id="rId56"/>
    <p:sldId id="331" r:id="rId57"/>
    <p:sldId id="332" r:id="rId58"/>
    <p:sldId id="333" r:id="rId59"/>
    <p:sldId id="334" r:id="rId60"/>
    <p:sldId id="335" r:id="rId61"/>
    <p:sldId id="336" r:id="rId62"/>
    <p:sldId id="1063" r:id="rId63"/>
    <p:sldId id="1064" r:id="rId64"/>
    <p:sldId id="1065" r:id="rId65"/>
    <p:sldId id="1066" r:id="rId66"/>
    <p:sldId id="1067" r:id="rId67"/>
    <p:sldId id="1068" r:id="rId68"/>
    <p:sldId id="343" r:id="rId69"/>
    <p:sldId id="319" r:id="rId70"/>
    <p:sldId id="320" r:id="rId71"/>
    <p:sldId id="321" r:id="rId72"/>
    <p:sldId id="347" r:id="rId73"/>
    <p:sldId id="1069" r:id="rId74"/>
    <p:sldId id="349" r:id="rId75"/>
    <p:sldId id="1070" r:id="rId76"/>
    <p:sldId id="1071" r:id="rId77"/>
    <p:sldId id="1072" r:id="rId78"/>
    <p:sldId id="350" r:id="rId79"/>
  </p:sldIdLst>
  <p:sldSz cx="12192000" cy="6858000"/>
  <p:notesSz cx="6858000" cy="12192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652A5140-D934-1041-A706-EB6FA07BC0CA}">
          <p14:sldIdLst>
            <p14:sldId id="1053"/>
            <p14:sldId id="766"/>
            <p14:sldId id="1055"/>
          </p14:sldIdLst>
        </p14:section>
        <p14:section name="intro" id="{40C87575-D94D-6049-AD93-DF365576CF46}">
          <p14:sldIdLst>
            <p14:sldId id="258"/>
            <p14:sldId id="259"/>
            <p14:sldId id="260"/>
            <p14:sldId id="261"/>
            <p14:sldId id="262"/>
            <p14:sldId id="263"/>
            <p14:sldId id="265"/>
          </p14:sldIdLst>
        </p14:section>
        <p14:section name="rel-algebra-equal" id="{965890AB-DB77-4443-900E-3ED1D45177BC}">
          <p14:sldIdLst>
            <p14:sldId id="339"/>
            <p14:sldId id="266"/>
            <p14:sldId id="267"/>
            <p14:sldId id="268"/>
            <p14:sldId id="269"/>
            <p14:sldId id="270"/>
            <p14:sldId id="271"/>
            <p14:sldId id="272"/>
            <p14:sldId id="348"/>
            <p14:sldId id="273"/>
            <p14:sldId id="337"/>
            <p14:sldId id="1073"/>
            <p14:sldId id="274"/>
            <p14:sldId id="338"/>
            <p14:sldId id="1074"/>
            <p14:sldId id="275"/>
          </p14:sldIdLst>
        </p14:section>
        <p14:section name="ingres" id="{F3D0D330-2BA9-4E41-8AA7-241066C89172}">
          <p14:sldIdLst>
            <p14:sldId id="340"/>
            <p14:sldId id="277"/>
            <p14:sldId id="278"/>
            <p14:sldId id="279"/>
            <p14:sldId id="1056"/>
            <p14:sldId id="1057"/>
            <p14:sldId id="1058"/>
            <p14:sldId id="1059"/>
            <p14:sldId id="285"/>
          </p14:sldIdLst>
        </p14:section>
        <p14:section name="cost and selectivity estimation" id="{8DA1564A-FBD8-B045-95F5-8B1737CE4D44}">
          <p14:sldIdLst>
            <p14:sldId id="341"/>
            <p14:sldId id="286"/>
            <p14:sldId id="287"/>
            <p14:sldId id="288"/>
            <p14:sldId id="289"/>
            <p14:sldId id="290"/>
            <p14:sldId id="291"/>
            <p14:sldId id="292"/>
            <p14:sldId id="1060"/>
            <p14:sldId id="294"/>
            <p14:sldId id="322"/>
            <p14:sldId id="1061"/>
            <p14:sldId id="1062"/>
          </p14:sldIdLst>
        </p14:section>
        <p14:section name="system-r" id="{6CD88BB9-BA45-624F-9E7F-FBB6F7F97DFE}">
          <p14:sldIdLst>
            <p14:sldId id="342"/>
            <p14:sldId id="326"/>
            <p14:sldId id="327"/>
            <p14:sldId id="328"/>
            <p14:sldId id="329"/>
            <p14:sldId id="330"/>
            <p14:sldId id="331"/>
            <p14:sldId id="332"/>
            <p14:sldId id="333"/>
            <p14:sldId id="334"/>
            <p14:sldId id="335"/>
            <p14:sldId id="336"/>
            <p14:sldId id="1063"/>
            <p14:sldId id="1064"/>
            <p14:sldId id="1065"/>
            <p14:sldId id="1066"/>
            <p14:sldId id="1067"/>
            <p14:sldId id="1068"/>
            <p14:sldId id="343"/>
            <p14:sldId id="319"/>
            <p14:sldId id="320"/>
            <p14:sldId id="321"/>
            <p14:sldId id="347"/>
            <p14:sldId id="1069"/>
            <p14:sldId id="349"/>
            <p14:sldId id="1070"/>
            <p14:sldId id="1071"/>
            <p14:sldId id="1072"/>
            <p14:sldId id="350"/>
          </p14:sldIdLst>
        </p14:section>
        <p14:section name="Conclusion" id="{064B3CB6-CF01-4DB8-BEBD-781EDABF654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0" roundtripDataSignature="AMtx7mibfN4f548zDOY06aDcARMr45pW6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90D442-3631-2036-48AC-4B0EE817C302}" name="Hamish Nicholson" initials="HN" userId="S::hamish.nicholson@epfl.ch::4bc62a9d-0d67-40ad-a31e-b7cea963499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97"/>
    <p:restoredTop sz="59072"/>
  </p:normalViewPr>
  <p:slideViewPr>
    <p:cSldViewPr snapToGrid="0">
      <p:cViewPr varScale="1">
        <p:scale>
          <a:sx n="67" d="100"/>
          <a:sy n="67" d="100"/>
        </p:scale>
        <p:origin x="2520" y="168"/>
      </p:cViewPr>
      <p:guideLst>
        <p:guide orient="horz" pos="2160"/>
        <p:guide pos="2880"/>
      </p:guideLst>
    </p:cSldViewPr>
  </p:slideViewPr>
  <p:outlineViewPr>
    <p:cViewPr>
      <p:scale>
        <a:sx n="33" d="100"/>
        <a:sy n="33" d="100"/>
      </p:scale>
      <p:origin x="0" y="-16248"/>
    </p:cViewPr>
  </p:outlineViewPr>
  <p:notesTextViewPr>
    <p:cViewPr>
      <p:scale>
        <a:sx n="170" d="100"/>
        <a:sy n="17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customschemas.google.com/relationships/presentationmetadata" Target="metadata"/><Relationship Id="rId105" Type="http://schemas.microsoft.com/office/2018/10/relationships/authors" Targe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10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48499999999999"/>
          <c:y val="7.1250999999999995E-2"/>
          <c:w val="0.68787200000000004"/>
          <c:h val="0.65559100000000003"/>
        </c:manualLayout>
      </c:layout>
      <c:scatterChart>
        <c:scatterStyle val="lineMarker"/>
        <c:varyColors val="0"/>
        <c:ser>
          <c:idx val="0"/>
          <c:order val="0"/>
          <c:tx>
            <c:strRef>
              <c:f>Sheet1!$N$1</c:f>
              <c:strCache>
                <c:ptCount val="1"/>
                <c:pt idx="0">
                  <c:v>State-of-the-art DBMS</c:v>
                </c:pt>
              </c:strCache>
            </c:strRef>
          </c:tx>
          <c:spPr bwMode="auto">
            <a:prstGeom prst="rect">
              <a:avLst/>
            </a:prstGeom>
            <a:ln w="50800" cap="rnd">
              <a:solidFill>
                <a:srgbClr val="0070C0"/>
              </a:solidFill>
              <a:round/>
            </a:ln>
            <a:effectLst/>
          </c:spPr>
          <c:marker>
            <c:symbol val="triangle"/>
            <c:size val="15"/>
            <c:spPr bwMode="auto">
              <a:prstGeom prst="rect">
                <a:avLst/>
              </a:prstGeom>
              <a:solidFill>
                <a:srgbClr val="0070C0"/>
              </a:solidFill>
              <a:ln w="9525">
                <a:solidFill>
                  <a:srgbClr val="0070C0"/>
                </a:solidFill>
              </a:ln>
              <a:effectLst/>
            </c:spPr>
          </c:marker>
          <c:xVal>
            <c:numRef>
              <c:f>Sheet1!$M$2:$M$17</c:f>
              <c:numCache>
                <c:formatCode>General</c:formatCode>
                <c:ptCount val="16"/>
                <c:pt idx="0">
                  <c:v>1</c:v>
                </c:pt>
                <c:pt idx="1">
                  <c:v>2</c:v>
                </c:pt>
                <c:pt idx="2">
                  <c:v>4</c:v>
                </c:pt>
                <c:pt idx="3">
                  <c:v>5</c:v>
                </c:pt>
                <c:pt idx="4">
                  <c:v>6</c:v>
                </c:pt>
                <c:pt idx="5">
                  <c:v>8</c:v>
                </c:pt>
                <c:pt idx="6">
                  <c:v>9</c:v>
                </c:pt>
                <c:pt idx="7">
                  <c:v>10</c:v>
                </c:pt>
                <c:pt idx="8">
                  <c:v>11</c:v>
                </c:pt>
                <c:pt idx="9">
                  <c:v>16</c:v>
                </c:pt>
                <c:pt idx="10">
                  <c:v>32</c:v>
                </c:pt>
                <c:pt idx="11">
                  <c:v>64</c:v>
                </c:pt>
                <c:pt idx="12">
                  <c:v>128</c:v>
                </c:pt>
                <c:pt idx="13">
                  <c:v>256</c:v>
                </c:pt>
                <c:pt idx="14">
                  <c:v>512</c:v>
                </c:pt>
                <c:pt idx="15">
                  <c:v>1024</c:v>
                </c:pt>
              </c:numCache>
            </c:numRef>
          </c:xVal>
          <c:yVal>
            <c:numRef>
              <c:f>Sheet1!$N$2:$N$17</c:f>
              <c:numCache>
                <c:formatCode>General</c:formatCode>
                <c:ptCount val="16"/>
                <c:pt idx="0">
                  <c:v>0.2</c:v>
                </c:pt>
                <c:pt idx="1">
                  <c:v>0.3</c:v>
                </c:pt>
                <c:pt idx="2">
                  <c:v>0.5</c:v>
                </c:pt>
                <c:pt idx="5">
                  <c:v>1</c:v>
                </c:pt>
                <c:pt idx="9">
                  <c:v>1.9</c:v>
                </c:pt>
                <c:pt idx="10">
                  <c:v>3.6</c:v>
                </c:pt>
                <c:pt idx="11">
                  <c:v>7.2</c:v>
                </c:pt>
                <c:pt idx="12">
                  <c:v>14.6</c:v>
                </c:pt>
                <c:pt idx="13">
                  <c:v>30</c:v>
                </c:pt>
                <c:pt idx="14">
                  <c:v>62.7</c:v>
                </c:pt>
                <c:pt idx="15">
                  <c:v>131.1</c:v>
                </c:pt>
              </c:numCache>
            </c:numRef>
          </c:yVal>
          <c:smooth val="0"/>
          <c:extLst>
            <c:ext xmlns:c16="http://schemas.microsoft.com/office/drawing/2014/chart" uri="{C3380CC4-5D6E-409C-BE32-E72D297353CC}">
              <c16:uniqueId val="{00000000-AA8B-B745-ADF8-C931ED960E8A}"/>
            </c:ext>
          </c:extLst>
        </c:ser>
        <c:ser>
          <c:idx val="2"/>
          <c:order val="1"/>
          <c:tx>
            <c:strRef>
              <c:f>Sheet1!$P$1</c:f>
              <c:strCache>
                <c:ptCount val="1"/>
                <c:pt idx="0">
                  <c:v>Roulette</c:v>
                </c:pt>
              </c:strCache>
            </c:strRef>
          </c:tx>
          <c:spPr bwMode="auto">
            <a:prstGeom prst="rect">
              <a:avLst/>
            </a:prstGeom>
            <a:ln w="50800" cap="rnd">
              <a:solidFill>
                <a:srgbClr val="FF0000"/>
              </a:solidFill>
              <a:prstDash val="dash"/>
              <a:round/>
            </a:ln>
            <a:effectLst/>
          </c:spPr>
          <c:marker>
            <c:symbol val="none"/>
          </c:marker>
          <c:xVal>
            <c:numRef>
              <c:f>Sheet1!$M$2:$M$17</c:f>
              <c:numCache>
                <c:formatCode>General</c:formatCode>
                <c:ptCount val="16"/>
                <c:pt idx="0">
                  <c:v>1</c:v>
                </c:pt>
                <c:pt idx="1">
                  <c:v>2</c:v>
                </c:pt>
                <c:pt idx="2">
                  <c:v>4</c:v>
                </c:pt>
                <c:pt idx="3">
                  <c:v>5</c:v>
                </c:pt>
                <c:pt idx="4">
                  <c:v>6</c:v>
                </c:pt>
                <c:pt idx="5">
                  <c:v>8</c:v>
                </c:pt>
                <c:pt idx="6">
                  <c:v>9</c:v>
                </c:pt>
                <c:pt idx="7">
                  <c:v>10</c:v>
                </c:pt>
                <c:pt idx="8">
                  <c:v>11</c:v>
                </c:pt>
                <c:pt idx="9">
                  <c:v>16</c:v>
                </c:pt>
                <c:pt idx="10">
                  <c:v>32</c:v>
                </c:pt>
                <c:pt idx="11">
                  <c:v>64</c:v>
                </c:pt>
                <c:pt idx="12">
                  <c:v>128</c:v>
                </c:pt>
                <c:pt idx="13">
                  <c:v>256</c:v>
                </c:pt>
                <c:pt idx="14">
                  <c:v>512</c:v>
                </c:pt>
                <c:pt idx="15">
                  <c:v>1024</c:v>
                </c:pt>
              </c:numCache>
            </c:numRef>
          </c:xVal>
          <c:yVal>
            <c:numRef>
              <c:f>Sheet1!$P$2:$P$17</c:f>
              <c:numCache>
                <c:formatCode>General</c:formatCode>
                <c:ptCount val="16"/>
                <c:pt idx="0">
                  <c:v>0.2</c:v>
                </c:pt>
                <c:pt idx="1">
                  <c:v>0.3</c:v>
                </c:pt>
                <c:pt idx="2">
                  <c:v>0.6</c:v>
                </c:pt>
                <c:pt idx="5">
                  <c:v>1</c:v>
                </c:pt>
                <c:pt idx="9">
                  <c:v>1.2</c:v>
                </c:pt>
                <c:pt idx="10">
                  <c:v>2.1</c:v>
                </c:pt>
                <c:pt idx="11">
                  <c:v>2.6</c:v>
                </c:pt>
                <c:pt idx="12">
                  <c:v>3.6</c:v>
                </c:pt>
                <c:pt idx="13">
                  <c:v>5.4</c:v>
                </c:pt>
                <c:pt idx="14">
                  <c:v>10.3</c:v>
                </c:pt>
                <c:pt idx="15">
                  <c:v>17.2</c:v>
                </c:pt>
              </c:numCache>
            </c:numRef>
          </c:yVal>
          <c:smooth val="0"/>
          <c:extLst>
            <c:ext xmlns:c16="http://schemas.microsoft.com/office/drawing/2014/chart" uri="{C3380CC4-5D6E-409C-BE32-E72D297353CC}">
              <c16:uniqueId val="{00000001-AA8B-B745-ADF8-C931ED960E8A}"/>
            </c:ext>
          </c:extLst>
        </c:ser>
        <c:dLbls>
          <c:showLegendKey val="0"/>
          <c:showVal val="0"/>
          <c:showCatName val="0"/>
          <c:showSerName val="0"/>
          <c:showPercent val="0"/>
          <c:showBubbleSize val="0"/>
        </c:dLbls>
        <c:axId val="466982815"/>
        <c:axId val="466984495"/>
      </c:scatterChart>
      <c:valAx>
        <c:axId val="466982815"/>
        <c:scaling>
          <c:orientation val="minMax"/>
          <c:max val="1024"/>
        </c:scaling>
        <c:delete val="0"/>
        <c:axPos val="b"/>
        <c:title>
          <c:tx>
            <c:rich>
              <a:bodyPr rot="0" spcFirstLastPara="1" vertOverflow="ellipsis" vert="horz" wrap="square" anchor="ctr" anchorCtr="1"/>
              <a:lstStyle/>
              <a:p>
                <a:pPr>
                  <a:defRPr sz="2000" b="0" i="0" u="none" strike="noStrike" baseline="0">
                    <a:solidFill>
                      <a:schemeClr val="tx1"/>
                    </a:solidFill>
                    <a:latin typeface="+mn-lt"/>
                    <a:ea typeface="+mn-ea"/>
                    <a:cs typeface="+mn-cs"/>
                  </a:defRPr>
                </a:pPr>
                <a:r>
                  <a:rPr lang="en-US" sz="2000"/>
                  <a:t>Number of Queries in Batch</a:t>
                </a:r>
                <a:endParaRPr lang="en-US"/>
              </a:p>
            </c:rich>
          </c:tx>
          <c:overlay val="0"/>
          <c:spPr>
            <a:prstGeom prst="rect">
              <a:avLst/>
            </a:prstGeom>
            <a:noFill/>
            <a:ln>
              <a:noFill/>
            </a:ln>
            <a:effectLst/>
          </c:spPr>
          <c:txPr>
            <a:bodyPr rot="0" spcFirstLastPara="1" vertOverflow="ellipsis" vert="horz" wrap="square" anchor="ctr" anchorCtr="1"/>
            <a:lstStyle/>
            <a:p>
              <a:pPr>
                <a:defRPr sz="2000" b="0" i="0" u="none" strike="noStrike" baseline="0">
                  <a:solidFill>
                    <a:schemeClr val="tx1"/>
                  </a:solidFill>
                  <a:latin typeface="+mn-lt"/>
                  <a:ea typeface="+mn-ea"/>
                  <a:cs typeface="+mn-cs"/>
                </a:defRPr>
              </a:pPr>
              <a:endParaRPr lang="en-US"/>
            </a:p>
          </c:txPr>
        </c:title>
        <c:numFmt formatCode="General" sourceLinked="1"/>
        <c:majorTickMark val="none"/>
        <c:minorTickMark val="none"/>
        <c:tickLblPos val="nextTo"/>
        <c:spPr bwMode="auto">
          <a:prstGeom prst="rect">
            <a:avLst/>
          </a:prstGeom>
          <a:noFill/>
          <a:ln w="9525" cap="flat" cmpd="sng" algn="ctr">
            <a:solidFill>
              <a:schemeClr val="tx1"/>
            </a:solidFill>
            <a:round/>
          </a:ln>
          <a:effectLst/>
        </c:spPr>
        <c:txPr>
          <a:bodyPr rot="-60000000" spcFirstLastPara="1" vertOverflow="ellipsis" vert="horz" wrap="square" anchor="ctr" anchorCtr="1"/>
          <a:lstStyle/>
          <a:p>
            <a:pPr>
              <a:defRPr sz="2400" b="0" i="0" u="none" strike="noStrike" baseline="0">
                <a:solidFill>
                  <a:schemeClr val="tx1"/>
                </a:solidFill>
                <a:latin typeface="+mn-lt"/>
                <a:ea typeface="+mn-ea"/>
                <a:cs typeface="+mn-cs"/>
              </a:defRPr>
            </a:pPr>
            <a:endParaRPr lang="en-001"/>
          </a:p>
        </c:txPr>
        <c:crossAx val="466984495"/>
        <c:crosses val="autoZero"/>
        <c:crossBetween val="midCat"/>
        <c:majorUnit val="256"/>
      </c:valAx>
      <c:valAx>
        <c:axId val="466984495"/>
        <c:scaling>
          <c:orientation val="minMax"/>
          <c:max val="150"/>
          <c:min val="0"/>
        </c:scaling>
        <c:delete val="0"/>
        <c:axPos val="l"/>
        <c:title>
          <c:tx>
            <c:rich>
              <a:bodyPr rot="-5400000" spcFirstLastPara="1" vertOverflow="ellipsis" vert="horz" wrap="square" anchor="ctr" anchorCtr="1"/>
              <a:lstStyle/>
              <a:p>
                <a:pPr>
                  <a:defRPr sz="2000" b="0" i="0" u="none" strike="noStrike" baseline="0">
                    <a:solidFill>
                      <a:schemeClr val="tx1"/>
                    </a:solidFill>
                    <a:latin typeface="+mn-lt"/>
                    <a:ea typeface="+mn-ea"/>
                    <a:cs typeface="+mn-cs"/>
                  </a:defRPr>
                </a:pPr>
                <a:r>
                  <a:rPr lang="en-US" sz="2000"/>
                  <a:t>Response Time (sec)</a:t>
                </a:r>
                <a:endParaRPr lang="en-US"/>
              </a:p>
            </c:rich>
          </c:tx>
          <c:layout>
            <c:manualLayout>
              <c:xMode val="edge"/>
              <c:yMode val="edge"/>
              <c:x val="2.6702E-2"/>
              <c:y val="3.4986000000000003E-2"/>
            </c:manualLayout>
          </c:layout>
          <c:overlay val="0"/>
          <c:spPr>
            <a:prstGeom prst="rect">
              <a:avLst/>
            </a:prstGeom>
            <a:noFill/>
            <a:ln>
              <a:noFill/>
            </a:ln>
            <a:effectLst/>
          </c:spPr>
          <c:txPr>
            <a:bodyPr rot="-5400000" spcFirstLastPara="1" vertOverflow="ellipsis" vert="horz" wrap="square" anchor="ctr" anchorCtr="1"/>
            <a:lstStyle/>
            <a:p>
              <a:pPr>
                <a:defRPr sz="2000" b="0" i="0" u="none" strike="noStrike" baseline="0">
                  <a:solidFill>
                    <a:schemeClr val="tx1"/>
                  </a:solidFill>
                  <a:latin typeface="+mn-lt"/>
                  <a:ea typeface="+mn-ea"/>
                  <a:cs typeface="+mn-cs"/>
                </a:defRPr>
              </a:pPr>
              <a:endParaRPr lang="en-US"/>
            </a:p>
          </c:txPr>
        </c:title>
        <c:numFmt formatCode="General" sourceLinked="1"/>
        <c:majorTickMark val="none"/>
        <c:minorTickMark val="none"/>
        <c:tickLblPos val="nextTo"/>
        <c:spPr bwMode="auto">
          <a:prstGeom prst="rect">
            <a:avLst/>
          </a:prstGeom>
          <a:noFill/>
          <a:ln w="9525" cap="flat" cmpd="sng" algn="ctr">
            <a:solidFill>
              <a:schemeClr val="tx1"/>
            </a:solidFill>
            <a:round/>
          </a:ln>
          <a:effectLst/>
        </c:spPr>
        <c:txPr>
          <a:bodyPr rot="-60000000" spcFirstLastPara="1" vertOverflow="ellipsis" vert="horz" wrap="square" anchor="ctr" anchorCtr="1"/>
          <a:lstStyle/>
          <a:p>
            <a:pPr>
              <a:defRPr sz="2000" b="0" i="0" u="none" strike="noStrike" baseline="0">
                <a:solidFill>
                  <a:schemeClr val="tx1"/>
                </a:solidFill>
                <a:latin typeface="+mn-lt"/>
                <a:ea typeface="+mn-ea"/>
                <a:cs typeface="+mn-cs"/>
              </a:defRPr>
            </a:pPr>
            <a:endParaRPr lang="en-001"/>
          </a:p>
        </c:txPr>
        <c:crossAx val="466982815"/>
        <c:crosses val="autoZero"/>
        <c:crossBetween val="midCat"/>
      </c:valAx>
      <c:spPr>
        <a:prstGeom prst="rect">
          <a:avLst/>
        </a:prstGeom>
        <a:noFill/>
        <a:ln>
          <a:noFill/>
        </a:ln>
        <a:effectLst/>
      </c:spPr>
    </c:plotArea>
    <c:plotVisOnly val="1"/>
    <c:dispBlanksAs val="gap"/>
    <c:showDLblsOverMax val="0"/>
  </c:chart>
  <c:spPr bwMode="auto">
    <a:xfrm>
      <a:off x="6019734" y="1915971"/>
      <a:ext cx="5865976" cy="3494333"/>
    </a:xfrm>
    <a:prstGeom prst="rect">
      <a:avLst/>
    </a:prstGeom>
    <a:noFill/>
    <a:ln w="9525" cap="flat" cmpd="sng" algn="ctr">
      <a:noFill/>
      <a:round/>
    </a:ln>
    <a:effectLst/>
  </c:spPr>
  <c:txPr>
    <a:bodyPr/>
    <a:lstStyle/>
    <a:p>
      <a:pPr>
        <a:defRPr sz="2400">
          <a:solidFill>
            <a:schemeClr val="tx1"/>
          </a:solidFill>
        </a:defRPr>
      </a:pPr>
      <a:endParaRPr lang="en-001"/>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cs:axisTitle>
  <cs:categoryAxis>
    <cs:lnRef idx="0"/>
    <cs:fillRef idx="0"/>
    <cs:effectRef idx="0"/>
    <cs:fontRef idx="minor">
      <a:schemeClr val="tx1">
        <a:lumMod val="65000"/>
        <a:lumOff val="35000"/>
      </a:schemeClr>
    </cs:fontRef>
    <cs:spPr bwMode="auto">
      <a:prstGeom prst="rect">
        <a:avLst/>
      </a:prstGeom>
      <a:ln w="9525" cap="flat" cmpd="sng" algn="ctr">
        <a:solidFill>
          <a:schemeClr val="tx1">
            <a:lumMod val="25000"/>
            <a:lumOff val="75000"/>
          </a:schemeClr>
        </a:solidFill>
        <a:round/>
      </a:ln>
    </cs:spPr>
    <cs:defRPr sz="900"/>
  </cs:categoryAxis>
  <cs:chartArea>
    <cs:lnRef idx="0"/>
    <cs:fillRef idx="0"/>
    <cs:effectRef idx="0"/>
    <cs:fontRef idx="minor">
      <a:schemeClr val="tx1"/>
    </cs:fontRef>
    <cs:spPr bwMode="auto">
      <a:prstGeom prst="rect">
        <a:avLst/>
      </a:prstGeom>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dk1">
        <a:lumMod val="65000"/>
        <a:lumOff val="35000"/>
      </a:schemeClr>
    </cs:fontRef>
    <cs:spPr bwMode="auto">
      <a:prstGeom prst="rect">
        <a:avLst/>
      </a:prstGeom>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bwMode="auto">
      <a:prstGeom prst="rect">
        <a:avLst/>
      </a:prstGeom>
      <a:ln w="19050" cap="rnd">
        <a:solidFill>
          <a:schemeClr val="phClr"/>
        </a:solidFill>
        <a:round/>
      </a:ln>
    </cs:spPr>
  </cs:dataPointLine>
  <cs:dataPointMarker>
    <cs:lnRef idx="0">
      <cs:styleClr val="auto"/>
    </cs:lnRef>
    <cs:fillRef idx="1">
      <cs:styleClr val="auto"/>
    </cs:fillRef>
    <cs:effectRef idx="0"/>
    <cs:fontRef idx="minor">
      <a:schemeClr val="tx1"/>
    </cs:fontRef>
    <cs:spPr bwMode="auto">
      <a:prstGeom prst="rect">
        <a:avLst/>
      </a:prstGeom>
      <a:ln w="9525">
        <a:solidFill>
          <a:schemeClr val="phClr"/>
        </a:solidFill>
      </a:ln>
    </cs:spPr>
  </cs:dataPointMarker>
  <cs:dataPointMarkerLayout/>
  <cs:dataPointWireframe>
    <cs:lnRef idx="0">
      <cs:styleClr val="auto"/>
    </cs:lnRef>
    <cs:fillRef idx="0"/>
    <cs:effectRef idx="0"/>
    <cs:fontRef idx="minor">
      <a:schemeClr val="dk1"/>
    </cs:fontRef>
    <cs:spPr bwMode="auto">
      <a:prstGeom prst="rect">
        <a:avLst/>
      </a:prstGeom>
      <a:ln w="9525" cap="rnd">
        <a:solidFill>
          <a:schemeClr val="phClr"/>
        </a:solidFill>
        <a:round/>
      </a:ln>
    </cs:spPr>
  </cs:dataPointWireframe>
  <cs:dataTable>
    <cs:lnRef idx="0"/>
    <cs:fillRef idx="0"/>
    <cs:effectRef idx="0"/>
    <cs:fontRef idx="minor">
      <a:schemeClr val="tx1">
        <a:lumMod val="65000"/>
        <a:lumOff val="35000"/>
      </a:schemeClr>
    </cs:fontRef>
    <cs:spPr bwMode="auto">
      <a:prstGeom prst="rect">
        <a:avLst/>
      </a:prstGeom>
      <a:noFill/>
      <a:ln w="9525" cap="flat" cmpd="sng" algn="ctr">
        <a:solidFill>
          <a:schemeClr val="tx1">
            <a:lumMod val="15000"/>
            <a:lumOff val="85000"/>
          </a:schemeClr>
        </a:solidFill>
        <a:round/>
      </a:ln>
    </cs:spPr>
    <cs:defRPr sz="900"/>
  </cs:dataTable>
  <cs:downBar>
    <cs:lnRef idx="0"/>
    <cs:fillRef idx="0"/>
    <cs:effectRef idx="0"/>
    <cs:fontRef idx="minor">
      <a:schemeClr val="tx1"/>
    </cs:fontRef>
    <cs:spPr bwMode="auto">
      <a:prstGeom prst="rect">
        <a:avLst/>
      </a:prstGeom>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dropLine>
  <cs:errorBar>
    <cs:lnRef idx="0"/>
    <cs:fillRef idx="0"/>
    <cs:effectRef idx="0"/>
    <cs:fontRef idx="minor">
      <a:schemeClr val="tx1"/>
    </cs:fontRef>
    <cs:spPr bwMode="auto">
      <a:prstGeom prst="rect">
        <a:avLst/>
      </a:prstGeom>
      <a:ln w="9525" cap="flat" cmpd="sng" algn="ctr">
        <a:solidFill>
          <a:schemeClr val="tx1">
            <a:lumMod val="65000"/>
            <a:lumOff val="35000"/>
          </a:schemeClr>
        </a:solidFill>
        <a:round/>
      </a:ln>
    </cs:spPr>
  </cs:errorBar>
  <cs:floor>
    <cs:lnRef idx="0"/>
    <cs:fillRef idx="0"/>
    <cs:effectRef idx="0"/>
    <cs:fontRef idx="minor">
      <a:schemeClr val="tx1"/>
    </cs:fontRef>
    <cs:spPr bwMode="auto">
      <a:prstGeom prst="rect">
        <a:avLst/>
      </a:prstGeom>
      <a:noFill/>
      <a:ln>
        <a:noFill/>
      </a:ln>
    </cs:spPr>
  </cs:floor>
  <cs:gridlineMajor>
    <cs:lnRef idx="0"/>
    <cs:fillRef idx="0"/>
    <cs:effectRef idx="0"/>
    <cs:fontRef idx="minor">
      <a:schemeClr val="tx1"/>
    </cs:fontRef>
    <cs:spPr bwMode="auto">
      <a:prstGeom prst="rect">
        <a:avLst/>
      </a:prstGeom>
      <a:ln w="9525" cap="flat" cmpd="sng" algn="ctr">
        <a:solidFill>
          <a:schemeClr val="tx1">
            <a:lumMod val="15000"/>
            <a:lumOff val="85000"/>
          </a:schemeClr>
        </a:solidFill>
        <a:round/>
      </a:ln>
    </cs:spPr>
  </cs:gridlineMajor>
  <cs:gridlineMinor>
    <cs:lnRef idx="0"/>
    <cs:fillRef idx="0"/>
    <cs:effectRef idx="0"/>
    <cs:fontRef idx="minor">
      <a:schemeClr val="tx1"/>
    </cs:fontRef>
    <cs:spPr bwMode="auto">
      <a:prstGeom prst="rect">
        <a:avLst/>
      </a:prstGeom>
      <a:ln w="9525" cap="flat" cmpd="sng" algn="ctr">
        <a:solidFill>
          <a:schemeClr val="tx1">
            <a:lumMod val="5000"/>
            <a:lumOff val="95000"/>
          </a:schemeClr>
        </a:solidFill>
        <a:round/>
      </a:ln>
    </cs:spPr>
  </cs:gridlineMinor>
  <cs:hiLoLine>
    <cs:lnRef idx="0"/>
    <cs:fillRef idx="0"/>
    <cs:effectRef idx="0"/>
    <cs:fontRef idx="minor">
      <a:schemeClr val="tx1"/>
    </cs:fontRef>
    <cs:spPr bwMode="auto">
      <a:prstGeom prst="rect">
        <a:avLst/>
      </a:prstGeom>
      <a:ln w="9525" cap="flat" cmpd="sng" algn="ctr">
        <a:solidFill>
          <a:schemeClr val="tx1">
            <a:lumMod val="50000"/>
            <a:lumOff val="50000"/>
          </a:schemeClr>
        </a:solidFill>
        <a:round/>
      </a:ln>
    </cs:spPr>
  </cs:hiLoLine>
  <cs:leader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spc="0"/>
  </cs:title>
  <cs:trendline>
    <cs:lnRef idx="0">
      <cs:styleClr val="auto"/>
    </cs:lnRef>
    <cs:fillRef idx="0"/>
    <cs:effectRef idx="0"/>
    <cs:fontRef idx="minor">
      <a:schemeClr val="tx1"/>
    </cs:fontRef>
    <cs:spPr bwMode="auto">
      <a:prstGeom prst="rect">
        <a:avLst/>
      </a:prstGeom>
      <a:ln w="19050" cap="rnd">
        <a:solidFill>
          <a:schemeClr val="phClr"/>
        </a:solidFill>
        <a:prstDash val="sysDot"/>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bwMode="auto">
      <a:prstGeom prst="rect">
        <a:avLst/>
      </a:prstGeom>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bwMode="auto">
      <a:prstGeom prst="rect">
        <a:avLst/>
      </a:prstGeom>
      <a:ln w="9525" cap="flat" cmpd="sng" algn="ctr">
        <a:solidFill>
          <a:schemeClr val="tx1">
            <a:lumMod val="25000"/>
            <a:lumOff val="75000"/>
          </a:schemeClr>
        </a:solidFill>
        <a:round/>
      </a:ln>
    </cs:spPr>
    <cs:defRPr sz="900"/>
  </cs:valueAxis>
  <cs:wall>
    <cs:lnRef idx="0"/>
    <cs:fillRef idx="0"/>
    <cs:effectRef idx="0"/>
    <cs:fontRef idx="minor">
      <a:schemeClr val="tx1"/>
    </cs:fontRef>
    <cs:spPr bwMode="auto">
      <a:prstGeom prst="rect">
        <a:avLst/>
      </a:prstGeom>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678407-D011-1B40-8636-8733FB9A4F0D}" type="doc">
      <dgm:prSet loTypeId="urn:microsoft.com/office/officeart/2005/8/layout/gear1" loCatId="" qsTypeId="urn:microsoft.com/office/officeart/2005/8/quickstyle/simple1#1" qsCatId="simple" csTypeId="urn:microsoft.com/office/officeart/2005/8/colors/accent1_2" csCatId="accent1" phldr="1"/>
      <dgm:spPr bwMode="auto"/>
    </dgm:pt>
    <dgm:pt modelId="{B5A3362E-1E20-FB49-AB63-FD183EC11B16}">
      <dgm:prSet phldrT="[Text]"/>
      <dgm:spPr bwMode="auto"/>
      <dgm:t>
        <a:bodyPr/>
        <a:lstStyle/>
        <a:p>
          <a:pPr>
            <a:defRPr/>
          </a:pPr>
          <a:r>
            <a:rPr lang="en-US"/>
            <a:t> </a:t>
          </a:r>
          <a:endParaRPr/>
        </a:p>
      </dgm:t>
    </dgm:pt>
    <dgm:pt modelId="{338C202C-1721-4B44-86DB-037990723F4A}" type="parTrans" cxnId="{23C27E00-A638-C647-AE09-2F5C2AF392E6}">
      <dgm:prSet/>
      <dgm:spPr bwMode="auto"/>
      <dgm:t>
        <a:bodyPr/>
        <a:lstStyle/>
        <a:p>
          <a:pPr>
            <a:defRPr/>
          </a:pPr>
          <a:endParaRPr lang="en-US"/>
        </a:p>
      </dgm:t>
    </dgm:pt>
    <dgm:pt modelId="{99D1D934-7CDF-4E4F-9FFC-8DBC6042786F}" type="sibTrans" cxnId="{23C27E00-A638-C647-AE09-2F5C2AF392E6}">
      <dgm:prSet/>
      <dgm:spPr bwMode="auto"/>
      <dgm:t>
        <a:bodyPr/>
        <a:lstStyle/>
        <a:p>
          <a:pPr>
            <a:defRPr/>
          </a:pPr>
          <a:endParaRPr lang="en-US"/>
        </a:p>
      </dgm:t>
    </dgm:pt>
    <dgm:pt modelId="{B096D660-7419-494F-87FD-F4FA636C0EA2}">
      <dgm:prSet phldrT="[Text]"/>
      <dgm:spPr bwMode="auto"/>
      <dgm:t>
        <a:bodyPr/>
        <a:lstStyle/>
        <a:p>
          <a:pPr>
            <a:defRPr/>
          </a:pPr>
          <a:r>
            <a:rPr lang="en-US"/>
            <a:t> </a:t>
          </a:r>
          <a:endParaRPr/>
        </a:p>
      </dgm:t>
    </dgm:pt>
    <dgm:pt modelId="{3877A394-CAC7-0840-B48D-27A501C1D221}" type="parTrans" cxnId="{1B5A572F-AC1C-D047-9195-F2E4A14F5050}">
      <dgm:prSet/>
      <dgm:spPr bwMode="auto"/>
      <dgm:t>
        <a:bodyPr/>
        <a:lstStyle/>
        <a:p>
          <a:pPr>
            <a:defRPr/>
          </a:pPr>
          <a:endParaRPr lang="en-US"/>
        </a:p>
      </dgm:t>
    </dgm:pt>
    <dgm:pt modelId="{952BFF96-D12E-7D46-8ABD-D908029D655D}" type="sibTrans" cxnId="{1B5A572F-AC1C-D047-9195-F2E4A14F5050}">
      <dgm:prSet/>
      <dgm:spPr bwMode="auto"/>
      <dgm:t>
        <a:bodyPr/>
        <a:lstStyle/>
        <a:p>
          <a:pPr>
            <a:defRPr/>
          </a:pPr>
          <a:endParaRPr lang="en-US"/>
        </a:p>
      </dgm:t>
    </dgm:pt>
    <dgm:pt modelId="{E14BFAE0-2B8F-7C49-A5C5-A7DC3F051F08}">
      <dgm:prSet phldrT="[Text]"/>
      <dgm:spPr bwMode="auto"/>
      <dgm:t>
        <a:bodyPr/>
        <a:lstStyle/>
        <a:p>
          <a:pPr>
            <a:defRPr/>
          </a:pPr>
          <a:r>
            <a:rPr lang="en-US"/>
            <a:t> </a:t>
          </a:r>
          <a:endParaRPr/>
        </a:p>
      </dgm:t>
    </dgm:pt>
    <dgm:pt modelId="{3437FA9A-9134-4145-BDAE-2EC0011A2A2E}" type="parTrans" cxnId="{E999E619-BA22-4044-A0FD-8D1876F4FB74}">
      <dgm:prSet/>
      <dgm:spPr bwMode="auto"/>
      <dgm:t>
        <a:bodyPr/>
        <a:lstStyle/>
        <a:p>
          <a:pPr>
            <a:defRPr/>
          </a:pPr>
          <a:endParaRPr lang="en-US"/>
        </a:p>
      </dgm:t>
    </dgm:pt>
    <dgm:pt modelId="{952286FF-C154-4C48-A46B-B787E84340D8}" type="sibTrans" cxnId="{E999E619-BA22-4044-A0FD-8D1876F4FB74}">
      <dgm:prSet/>
      <dgm:spPr bwMode="auto"/>
      <dgm:t>
        <a:bodyPr/>
        <a:lstStyle/>
        <a:p>
          <a:pPr>
            <a:defRPr/>
          </a:pPr>
          <a:endParaRPr lang="en-US"/>
        </a:p>
      </dgm:t>
    </dgm:pt>
    <dgm:pt modelId="{5DAAA6F2-EE26-7F42-A2DA-3DBDFE1CD382}" type="pres">
      <dgm:prSet presAssocID="{21678407-D011-1B40-8636-8733FB9A4F0D}" presName="composite" presStyleCnt="0">
        <dgm:presLayoutVars>
          <dgm:chMax val="3"/>
          <dgm:animLvl val="lvl"/>
          <dgm:resizeHandles val="exact"/>
        </dgm:presLayoutVars>
      </dgm:prSet>
      <dgm:spPr bwMode="auto"/>
    </dgm:pt>
    <dgm:pt modelId="{B72F6C8E-2833-7D4B-9E1C-E62D762332B3}" type="pres">
      <dgm:prSet presAssocID="{B5A3362E-1E20-FB49-AB63-FD183EC11B16}" presName="gear1" presStyleLbl="node1" presStyleIdx="0" presStyleCnt="3">
        <dgm:presLayoutVars>
          <dgm:chMax val="1"/>
          <dgm:bulletEnabled val="1"/>
        </dgm:presLayoutVars>
      </dgm:prSet>
      <dgm:spPr bwMode="auto"/>
    </dgm:pt>
    <dgm:pt modelId="{2E0C969F-DF9E-684C-A1FB-65FD70DBE6DA}" type="pres">
      <dgm:prSet presAssocID="{B5A3362E-1E20-FB49-AB63-FD183EC11B16}" presName="gear1srcNode" presStyleLbl="node1" presStyleIdx="0" presStyleCnt="3"/>
      <dgm:spPr bwMode="auto"/>
    </dgm:pt>
    <dgm:pt modelId="{7D23D132-B837-0A49-9A06-7B36501F136B}" type="pres">
      <dgm:prSet presAssocID="{B5A3362E-1E20-FB49-AB63-FD183EC11B16}" presName="gear1dstNode" presStyleLbl="node1" presStyleIdx="0" presStyleCnt="3"/>
      <dgm:spPr bwMode="auto"/>
    </dgm:pt>
    <dgm:pt modelId="{D000FFFF-4A32-7546-9074-97ECC23FA21E}" type="pres">
      <dgm:prSet presAssocID="{B096D660-7419-494F-87FD-F4FA636C0EA2}" presName="gear2" presStyleLbl="node1" presStyleIdx="1" presStyleCnt="3">
        <dgm:presLayoutVars>
          <dgm:chMax val="1"/>
          <dgm:bulletEnabled val="1"/>
        </dgm:presLayoutVars>
      </dgm:prSet>
      <dgm:spPr bwMode="auto"/>
    </dgm:pt>
    <dgm:pt modelId="{6DF8869D-375E-D742-A7E4-7D524E2A970C}" type="pres">
      <dgm:prSet presAssocID="{B096D660-7419-494F-87FD-F4FA636C0EA2}" presName="gear2srcNode" presStyleLbl="node1" presStyleIdx="1" presStyleCnt="3"/>
      <dgm:spPr bwMode="auto"/>
    </dgm:pt>
    <dgm:pt modelId="{28C7EC93-07D4-A540-9046-E6205CF0AA0C}" type="pres">
      <dgm:prSet presAssocID="{B096D660-7419-494F-87FD-F4FA636C0EA2}" presName="gear2dstNode" presStyleLbl="node1" presStyleIdx="1" presStyleCnt="3"/>
      <dgm:spPr bwMode="auto"/>
    </dgm:pt>
    <dgm:pt modelId="{8015BB99-CE13-8C4F-AA8B-1BA2D200D386}" type="pres">
      <dgm:prSet presAssocID="{E14BFAE0-2B8F-7C49-A5C5-A7DC3F051F08}" presName="gear3" presStyleLbl="node1" presStyleIdx="2" presStyleCnt="3"/>
      <dgm:spPr bwMode="auto"/>
    </dgm:pt>
    <dgm:pt modelId="{AA9F03B1-ABBB-6042-8008-C8BC5FE1DA2E}" type="pres">
      <dgm:prSet presAssocID="{E14BFAE0-2B8F-7C49-A5C5-A7DC3F051F08}" presName="gear3tx" presStyleLbl="node1" presStyleIdx="2" presStyleCnt="3">
        <dgm:presLayoutVars>
          <dgm:chMax val="1"/>
          <dgm:bulletEnabled val="1"/>
        </dgm:presLayoutVars>
      </dgm:prSet>
      <dgm:spPr bwMode="auto"/>
    </dgm:pt>
    <dgm:pt modelId="{67970D78-C5D5-E540-B485-4706E245C433}" type="pres">
      <dgm:prSet presAssocID="{E14BFAE0-2B8F-7C49-A5C5-A7DC3F051F08}" presName="gear3srcNode" presStyleLbl="node1" presStyleIdx="2" presStyleCnt="3"/>
      <dgm:spPr bwMode="auto"/>
    </dgm:pt>
    <dgm:pt modelId="{295E971C-D916-8343-9592-442F6C3988C8}" type="pres">
      <dgm:prSet presAssocID="{E14BFAE0-2B8F-7C49-A5C5-A7DC3F051F08}" presName="gear3dstNode" presStyleLbl="node1" presStyleIdx="2" presStyleCnt="3"/>
      <dgm:spPr bwMode="auto"/>
    </dgm:pt>
    <dgm:pt modelId="{DDF5F9AA-5B0D-874A-9B22-308BFE1CA607}" type="pres">
      <dgm:prSet presAssocID="{99D1D934-7CDF-4E4F-9FFC-8DBC6042786F}" presName="connector1" presStyleLbl="sibTrans2D1" presStyleIdx="0" presStyleCnt="3"/>
      <dgm:spPr bwMode="auto"/>
    </dgm:pt>
    <dgm:pt modelId="{9CE8CD89-069D-C84E-9A2B-AB7A71FAD739}" type="pres">
      <dgm:prSet presAssocID="{952BFF96-D12E-7D46-8ABD-D908029D655D}" presName="connector2" presStyleLbl="sibTrans2D1" presStyleIdx="1" presStyleCnt="3"/>
      <dgm:spPr bwMode="auto"/>
    </dgm:pt>
    <dgm:pt modelId="{BDE577F5-AF30-4D4A-AC3E-2D14A382FDA5}" type="pres">
      <dgm:prSet presAssocID="{952286FF-C154-4C48-A46B-B787E84340D8}" presName="connector3" presStyleLbl="sibTrans2D1" presStyleIdx="2" presStyleCnt="3"/>
      <dgm:spPr bwMode="auto"/>
    </dgm:pt>
  </dgm:ptLst>
  <dgm:cxnLst>
    <dgm:cxn modelId="{23C27E00-A638-C647-AE09-2F5C2AF392E6}" srcId="{21678407-D011-1B40-8636-8733FB9A4F0D}" destId="{B5A3362E-1E20-FB49-AB63-FD183EC11B16}" srcOrd="0" destOrd="0" parTransId="{338C202C-1721-4B44-86DB-037990723F4A}" sibTransId="{99D1D934-7CDF-4E4F-9FFC-8DBC6042786F}"/>
    <dgm:cxn modelId="{AA612313-AE42-D646-8EF0-9A8DF936030A}" type="presOf" srcId="{B096D660-7419-494F-87FD-F4FA636C0EA2}" destId="{D000FFFF-4A32-7546-9074-97ECC23FA21E}" srcOrd="0" destOrd="0" presId="urn:microsoft.com/office/officeart/2005/8/layout/gear1"/>
    <dgm:cxn modelId="{E999E619-BA22-4044-A0FD-8D1876F4FB74}" srcId="{21678407-D011-1B40-8636-8733FB9A4F0D}" destId="{E14BFAE0-2B8F-7C49-A5C5-A7DC3F051F08}" srcOrd="2" destOrd="0" parTransId="{3437FA9A-9134-4145-BDAE-2EC0011A2A2E}" sibTransId="{952286FF-C154-4C48-A46B-B787E84340D8}"/>
    <dgm:cxn modelId="{1B5A572F-AC1C-D047-9195-F2E4A14F5050}" srcId="{21678407-D011-1B40-8636-8733FB9A4F0D}" destId="{B096D660-7419-494F-87FD-F4FA636C0EA2}" srcOrd="1" destOrd="0" parTransId="{3877A394-CAC7-0840-B48D-27A501C1D221}" sibTransId="{952BFF96-D12E-7D46-8ABD-D908029D655D}"/>
    <dgm:cxn modelId="{DD636F32-C60C-BE4E-A5BB-A1F52CDBD028}" type="presOf" srcId="{B5A3362E-1E20-FB49-AB63-FD183EC11B16}" destId="{7D23D132-B837-0A49-9A06-7B36501F136B}" srcOrd="2" destOrd="0" presId="urn:microsoft.com/office/officeart/2005/8/layout/gear1"/>
    <dgm:cxn modelId="{BB194F3A-20F1-CD49-BC37-C48328149B6C}" type="presOf" srcId="{E14BFAE0-2B8F-7C49-A5C5-A7DC3F051F08}" destId="{67970D78-C5D5-E540-B485-4706E245C433}" srcOrd="2" destOrd="0" presId="urn:microsoft.com/office/officeart/2005/8/layout/gear1"/>
    <dgm:cxn modelId="{7C83015D-66AD-8047-834A-8316F601EBBA}" type="presOf" srcId="{E14BFAE0-2B8F-7C49-A5C5-A7DC3F051F08}" destId="{AA9F03B1-ABBB-6042-8008-C8BC5FE1DA2E}" srcOrd="1" destOrd="0" presId="urn:microsoft.com/office/officeart/2005/8/layout/gear1"/>
    <dgm:cxn modelId="{C523E872-3252-D746-9022-29DCFC1E8757}" type="presOf" srcId="{21678407-D011-1B40-8636-8733FB9A4F0D}" destId="{5DAAA6F2-EE26-7F42-A2DA-3DBDFE1CD382}" srcOrd="0" destOrd="0" presId="urn:microsoft.com/office/officeart/2005/8/layout/gear1"/>
    <dgm:cxn modelId="{3EE8867A-9D83-0841-9671-09F9E6B5ED50}" type="presOf" srcId="{952BFF96-D12E-7D46-8ABD-D908029D655D}" destId="{9CE8CD89-069D-C84E-9A2B-AB7A71FAD739}" srcOrd="0" destOrd="0" presId="urn:microsoft.com/office/officeart/2005/8/layout/gear1"/>
    <dgm:cxn modelId="{53843A92-2A9C-9A42-9097-B984AE560085}" type="presOf" srcId="{B096D660-7419-494F-87FD-F4FA636C0EA2}" destId="{6DF8869D-375E-D742-A7E4-7D524E2A970C}" srcOrd="1" destOrd="0" presId="urn:microsoft.com/office/officeart/2005/8/layout/gear1"/>
    <dgm:cxn modelId="{A8E46D95-9A19-FE40-BC0F-8C3DEDB4471C}" type="presOf" srcId="{952286FF-C154-4C48-A46B-B787E84340D8}" destId="{BDE577F5-AF30-4D4A-AC3E-2D14A382FDA5}" srcOrd="0" destOrd="0" presId="urn:microsoft.com/office/officeart/2005/8/layout/gear1"/>
    <dgm:cxn modelId="{8F40B697-D356-994B-AB65-AE54D312CCDB}" type="presOf" srcId="{E14BFAE0-2B8F-7C49-A5C5-A7DC3F051F08}" destId="{295E971C-D916-8343-9592-442F6C3988C8}" srcOrd="3" destOrd="0" presId="urn:microsoft.com/office/officeart/2005/8/layout/gear1"/>
    <dgm:cxn modelId="{36BAB5AE-ADED-9942-AFD5-A255C25DC2C2}" type="presOf" srcId="{B5A3362E-1E20-FB49-AB63-FD183EC11B16}" destId="{B72F6C8E-2833-7D4B-9E1C-E62D762332B3}" srcOrd="0" destOrd="0" presId="urn:microsoft.com/office/officeart/2005/8/layout/gear1"/>
    <dgm:cxn modelId="{E34058BD-5BF6-DC45-9625-DCCEB63C5F38}" type="presOf" srcId="{E14BFAE0-2B8F-7C49-A5C5-A7DC3F051F08}" destId="{8015BB99-CE13-8C4F-AA8B-1BA2D200D386}" srcOrd="0" destOrd="0" presId="urn:microsoft.com/office/officeart/2005/8/layout/gear1"/>
    <dgm:cxn modelId="{61EA84E0-EAE5-F243-88CE-805314449EA1}" type="presOf" srcId="{B096D660-7419-494F-87FD-F4FA636C0EA2}" destId="{28C7EC93-07D4-A540-9046-E6205CF0AA0C}" srcOrd="2" destOrd="0" presId="urn:microsoft.com/office/officeart/2005/8/layout/gear1"/>
    <dgm:cxn modelId="{0EBD01E3-F0CE-F646-9F70-D961B224C267}" type="presOf" srcId="{99D1D934-7CDF-4E4F-9FFC-8DBC6042786F}" destId="{DDF5F9AA-5B0D-874A-9B22-308BFE1CA607}" srcOrd="0" destOrd="0" presId="urn:microsoft.com/office/officeart/2005/8/layout/gear1"/>
    <dgm:cxn modelId="{AA385EFC-C025-514D-A6E6-AEF621CB212B}" type="presOf" srcId="{B5A3362E-1E20-FB49-AB63-FD183EC11B16}" destId="{2E0C969F-DF9E-684C-A1FB-65FD70DBE6DA}" srcOrd="1" destOrd="0" presId="urn:microsoft.com/office/officeart/2005/8/layout/gear1"/>
    <dgm:cxn modelId="{18720F04-3990-D449-8FC1-9B794C3F47DF}" type="presParOf" srcId="{5DAAA6F2-EE26-7F42-A2DA-3DBDFE1CD382}" destId="{B72F6C8E-2833-7D4B-9E1C-E62D762332B3}" srcOrd="0" destOrd="0" presId="urn:microsoft.com/office/officeart/2005/8/layout/gear1"/>
    <dgm:cxn modelId="{6C4AE087-8F9D-8843-AE93-FD3925461E8D}" type="presParOf" srcId="{5DAAA6F2-EE26-7F42-A2DA-3DBDFE1CD382}" destId="{2E0C969F-DF9E-684C-A1FB-65FD70DBE6DA}" srcOrd="1" destOrd="0" presId="urn:microsoft.com/office/officeart/2005/8/layout/gear1"/>
    <dgm:cxn modelId="{8042403E-DAC6-7446-9DD1-1A3EA545C969}" type="presParOf" srcId="{5DAAA6F2-EE26-7F42-A2DA-3DBDFE1CD382}" destId="{7D23D132-B837-0A49-9A06-7B36501F136B}" srcOrd="2" destOrd="0" presId="urn:microsoft.com/office/officeart/2005/8/layout/gear1"/>
    <dgm:cxn modelId="{272D1A57-4B87-9E46-BDD9-0F575B32E885}" type="presParOf" srcId="{5DAAA6F2-EE26-7F42-A2DA-3DBDFE1CD382}" destId="{D000FFFF-4A32-7546-9074-97ECC23FA21E}" srcOrd="3" destOrd="0" presId="urn:microsoft.com/office/officeart/2005/8/layout/gear1"/>
    <dgm:cxn modelId="{08CE6FB0-0A56-7E45-B33D-4E59061E77D8}" type="presParOf" srcId="{5DAAA6F2-EE26-7F42-A2DA-3DBDFE1CD382}" destId="{6DF8869D-375E-D742-A7E4-7D524E2A970C}" srcOrd="4" destOrd="0" presId="urn:microsoft.com/office/officeart/2005/8/layout/gear1"/>
    <dgm:cxn modelId="{DD63547F-B356-0B43-A9A7-83CCC89CBCC5}" type="presParOf" srcId="{5DAAA6F2-EE26-7F42-A2DA-3DBDFE1CD382}" destId="{28C7EC93-07D4-A540-9046-E6205CF0AA0C}" srcOrd="5" destOrd="0" presId="urn:microsoft.com/office/officeart/2005/8/layout/gear1"/>
    <dgm:cxn modelId="{74F93B9A-9A7F-FE40-8270-A9FB265856AC}" type="presParOf" srcId="{5DAAA6F2-EE26-7F42-A2DA-3DBDFE1CD382}" destId="{8015BB99-CE13-8C4F-AA8B-1BA2D200D386}" srcOrd="6" destOrd="0" presId="urn:microsoft.com/office/officeart/2005/8/layout/gear1"/>
    <dgm:cxn modelId="{9E73390C-BB4F-3849-A61F-540762176DC5}" type="presParOf" srcId="{5DAAA6F2-EE26-7F42-A2DA-3DBDFE1CD382}" destId="{AA9F03B1-ABBB-6042-8008-C8BC5FE1DA2E}" srcOrd="7" destOrd="0" presId="urn:microsoft.com/office/officeart/2005/8/layout/gear1"/>
    <dgm:cxn modelId="{2880BC44-2159-6D40-92CA-272AB1C6961C}" type="presParOf" srcId="{5DAAA6F2-EE26-7F42-A2DA-3DBDFE1CD382}" destId="{67970D78-C5D5-E540-B485-4706E245C433}" srcOrd="8" destOrd="0" presId="urn:microsoft.com/office/officeart/2005/8/layout/gear1"/>
    <dgm:cxn modelId="{32A8A274-A069-E34C-9E57-F67624F8CA17}" type="presParOf" srcId="{5DAAA6F2-EE26-7F42-A2DA-3DBDFE1CD382}" destId="{295E971C-D916-8343-9592-442F6C3988C8}" srcOrd="9" destOrd="0" presId="urn:microsoft.com/office/officeart/2005/8/layout/gear1"/>
    <dgm:cxn modelId="{84FDD2DB-EB53-F242-9B84-5CD964EFA415}" type="presParOf" srcId="{5DAAA6F2-EE26-7F42-A2DA-3DBDFE1CD382}" destId="{DDF5F9AA-5B0D-874A-9B22-308BFE1CA607}" srcOrd="10" destOrd="0" presId="urn:microsoft.com/office/officeart/2005/8/layout/gear1"/>
    <dgm:cxn modelId="{5BAF6C57-B861-944E-B86C-1BF5E64CD53C}" type="presParOf" srcId="{5DAAA6F2-EE26-7F42-A2DA-3DBDFE1CD382}" destId="{9CE8CD89-069D-C84E-9A2B-AB7A71FAD739}" srcOrd="11" destOrd="0" presId="urn:microsoft.com/office/officeart/2005/8/layout/gear1"/>
    <dgm:cxn modelId="{31CA6D8F-94A9-9F40-A1ED-9DEA7196FCB9}" type="presParOf" srcId="{5DAAA6F2-EE26-7F42-A2DA-3DBDFE1CD382}" destId="{BDE577F5-AF30-4D4A-AC3E-2D14A382FDA5}" srcOrd="12" destOrd="0" presId="urn:microsoft.com/office/officeart/2005/8/layout/gear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F6C8E-2833-7D4B-9E1C-E62D762332B3}">
      <dsp:nvSpPr>
        <dsp:cNvPr id="0" name=""/>
        <dsp:cNvSpPr/>
      </dsp:nvSpPr>
      <dsp:spPr bwMode="auto">
        <a:xfrm>
          <a:off x="766293" y="492617"/>
          <a:ext cx="602088" cy="602088"/>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defRPr/>
          </a:pPr>
          <a:r>
            <a:rPr lang="en-US" sz="1300" kern="1200"/>
            <a:t> </a:t>
          </a:r>
          <a:endParaRPr sz="1300" kern="1200"/>
        </a:p>
      </dsp:txBody>
      <dsp:txXfrm>
        <a:off x="887339" y="633653"/>
        <a:ext cx="359996" cy="309486"/>
      </dsp:txXfrm>
    </dsp:sp>
    <dsp:sp modelId="{D000FFFF-4A32-7546-9074-97ECC23FA21E}">
      <dsp:nvSpPr>
        <dsp:cNvPr id="0" name=""/>
        <dsp:cNvSpPr/>
      </dsp:nvSpPr>
      <dsp:spPr bwMode="auto">
        <a:xfrm>
          <a:off x="415987" y="350305"/>
          <a:ext cx="437882" cy="437882"/>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defRPr/>
          </a:pPr>
          <a:r>
            <a:rPr lang="en-US" sz="1300" kern="1200"/>
            <a:t> </a:t>
          </a:r>
          <a:endParaRPr sz="1300" kern="1200"/>
        </a:p>
      </dsp:txBody>
      <dsp:txXfrm>
        <a:off x="526225" y="461209"/>
        <a:ext cx="217406" cy="216074"/>
      </dsp:txXfrm>
    </dsp:sp>
    <dsp:sp modelId="{8015BB99-CE13-8C4F-AA8B-1BA2D200D386}">
      <dsp:nvSpPr>
        <dsp:cNvPr id="0" name=""/>
        <dsp:cNvSpPr/>
      </dsp:nvSpPr>
      <dsp:spPr bwMode="auto">
        <a:xfrm rot="20700000">
          <a:off x="661246" y="48211"/>
          <a:ext cx="429035" cy="42903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defRPr/>
          </a:pPr>
          <a:r>
            <a:rPr lang="en-US" sz="1300" kern="1200"/>
            <a:t> </a:t>
          </a:r>
          <a:endParaRPr sz="1300" kern="1200"/>
        </a:p>
      </dsp:txBody>
      <dsp:txXfrm rot="-20700000">
        <a:off x="755346" y="142311"/>
        <a:ext cx="240835" cy="240835"/>
      </dsp:txXfrm>
    </dsp:sp>
    <dsp:sp modelId="{DDF5F9AA-5B0D-874A-9B22-308BFE1CA607}">
      <dsp:nvSpPr>
        <dsp:cNvPr id="0" name=""/>
        <dsp:cNvSpPr/>
      </dsp:nvSpPr>
      <dsp:spPr bwMode="auto">
        <a:xfrm>
          <a:off x="692193" y="416148"/>
          <a:ext cx="770673" cy="770673"/>
        </a:xfrm>
        <a:prstGeom prst="circularArrow">
          <a:avLst>
            <a:gd name="adj1" fmla="val 4688"/>
            <a:gd name="adj2" fmla="val 299029"/>
            <a:gd name="adj3" fmla="val 2313386"/>
            <a:gd name="adj4" fmla="val 16402033"/>
            <a:gd name="adj5" fmla="val 5469"/>
          </a:avLst>
        </a:prstGeom>
        <a:solidFill>
          <a:schemeClr val="accent1">
            <a:tint val="60000"/>
            <a:hueOff val="0"/>
            <a:satOff val="0"/>
            <a:lumOff val="0"/>
            <a:alphaOff val="0"/>
          </a:schemeClr>
        </a:solidFill>
        <a:ln>
          <a:noFill/>
        </a:ln>
        <a:effectLst/>
      </dsp:spPr>
      <dsp:style>
        <a:lnRef idx="0">
          <a:srgbClr val="000000"/>
        </a:lnRef>
        <a:fillRef idx="1">
          <a:srgbClr val="000000"/>
        </a:fillRef>
        <a:effectRef idx="0">
          <a:srgbClr val="000000"/>
        </a:effectRef>
        <a:fontRef idx="minor">
          <a:schemeClr val="lt1"/>
        </a:fontRef>
      </dsp:style>
    </dsp:sp>
    <dsp:sp modelId="{9CE8CD89-069D-C84E-9A2B-AB7A71FAD739}">
      <dsp:nvSpPr>
        <dsp:cNvPr id="0" name=""/>
        <dsp:cNvSpPr/>
      </dsp:nvSpPr>
      <dsp:spPr bwMode="auto">
        <a:xfrm>
          <a:off x="338439" y="266721"/>
          <a:ext cx="559942" cy="55994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rgbClr val="000000"/>
        </a:lnRef>
        <a:fillRef idx="1">
          <a:srgbClr val="000000"/>
        </a:fillRef>
        <a:effectRef idx="0">
          <a:srgbClr val="000000"/>
        </a:effectRef>
        <a:fontRef idx="minor">
          <a:schemeClr val="lt1"/>
        </a:fontRef>
      </dsp:style>
    </dsp:sp>
    <dsp:sp modelId="{BDE577F5-AF30-4D4A-AC3E-2D14A382FDA5}">
      <dsp:nvSpPr>
        <dsp:cNvPr id="0" name=""/>
        <dsp:cNvSpPr/>
      </dsp:nvSpPr>
      <dsp:spPr bwMode="auto">
        <a:xfrm>
          <a:off x="562006" y="-32461"/>
          <a:ext cx="603730" cy="60373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rgbClr val="000000"/>
        </a:lnRef>
        <a:fillRef idx="1">
          <a:srgbClr val="000000"/>
        </a:fillRef>
        <a:effectRef idx="0">
          <a:srgbClr val="00000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1"/>
            <a:ext cx="3076917" cy="512059"/>
          </a:xfrm>
          <a:prstGeom prst="rect">
            <a:avLst/>
          </a:prstGeom>
          <a:noFill/>
          <a:ln>
            <a:noFill/>
          </a:ln>
        </p:spPr>
        <p:txBody>
          <a:bodyPr spcFirstLastPara="1" wrap="square" lIns="94700" tIns="47350" rIns="94700" bIns="473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0727" y="1"/>
            <a:ext cx="3076917" cy="512059"/>
          </a:xfrm>
          <a:prstGeom prst="rect">
            <a:avLst/>
          </a:prstGeom>
          <a:noFill/>
          <a:ln>
            <a:noFill/>
          </a:ln>
        </p:spPr>
        <p:txBody>
          <a:bodyPr spcFirstLastPara="1" wrap="square" lIns="94700" tIns="47350" rIns="94700" bIns="473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720920"/>
            <a:ext cx="3076917" cy="512059"/>
          </a:xfrm>
          <a:prstGeom prst="rect">
            <a:avLst/>
          </a:prstGeom>
          <a:noFill/>
          <a:ln>
            <a:noFill/>
          </a:ln>
        </p:spPr>
        <p:txBody>
          <a:bodyPr spcFirstLastPara="1" wrap="square" lIns="94700" tIns="47350" rIns="94700" bIns="473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A2B018A-536A-4E95-B27E-3171BA8DAA5E}" type="slidenum">
              <a:rPr lang="en-US" smtClean="0"/>
              <a:t>1</a:t>
            </a:fld>
            <a:endParaRPr lang="en-US"/>
          </a:p>
        </p:txBody>
      </p:sp>
    </p:spTree>
    <p:extLst>
      <p:ext uri="{BB962C8B-B14F-4D97-AF65-F5344CB8AC3E}">
        <p14:creationId xmlns:p14="http://schemas.microsoft.com/office/powerpoint/2010/main" val="3812366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dirty="0"/>
              <a:t>Let us see some rules of equivalence starting with selections:</a:t>
            </a:r>
            <a:endParaRPr dirty="0"/>
          </a:p>
          <a:p>
            <a:pPr marL="228600" indent="-228600">
              <a:buAutoNum type="arabicParenR"/>
              <a:defRPr/>
            </a:pPr>
            <a:r>
              <a:rPr lang="en-US" dirty="0"/>
              <a:t>Cascade: We can nest selections, i.e., </a:t>
            </a:r>
            <a:r>
              <a:rPr lang="en-US" sz="1200" b="0" i="0" dirty="0">
                <a:solidFill>
                  <a:schemeClr val="tx1"/>
                </a:solidFill>
                <a:latin typeface="Arial"/>
                <a:ea typeface="+mn-ea"/>
                <a:cs typeface="Arial"/>
              </a:rPr>
              <a:t>we can split up a conjunctive condition into multiple steps. Here we see that there are n conjunctive conditions, each of them can be applied successively without changing the result set. </a:t>
            </a:r>
            <a:endParaRPr dirty="0"/>
          </a:p>
          <a:p>
            <a:pPr marL="228600" indent="-228600">
              <a:buAutoNum type="arabicParenR"/>
              <a:defRPr/>
            </a:pPr>
            <a:r>
              <a:rPr lang="en-US" dirty="0"/>
              <a:t>Commute: Similarly, we can change the order of selections. This rule is like commutativity in addition and multiplication, wherein the result set is independent of the order of applying the selection conditions.  </a:t>
            </a:r>
            <a:endParaRPr dirty="0"/>
          </a:p>
          <a:p>
            <a:pPr>
              <a:defRPr/>
            </a:pPr>
            <a:endParaRPr lang="en-US" dirty="0"/>
          </a:p>
          <a:p>
            <a:pPr>
              <a:defRPr/>
            </a:pPr>
            <a:r>
              <a:rPr lang="en-US" dirty="0"/>
              <a:t>Coming to Projections: applying a sequence of projections in the super set to subset order is same as applying the single smallest subset (or the last projection). In other words, we can project out the unwanted columns early. This is called as the cascade rule. </a:t>
            </a:r>
            <a:endParaRPr dirty="0"/>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Grp="1" noRot="1" noChangeAspect="1" noChangeArrowheads="1" noTextEdit="1"/>
          </p:cNvSpPr>
          <p:nvPr>
            <p:ph type="sldImg"/>
          </p:nvPr>
        </p:nvSpPr>
        <p:spPr bwMode="auto">
          <a:xfrm>
            <a:off x="136525" y="765175"/>
            <a:ext cx="6826250" cy="3840163"/>
          </a:xfrm>
          <a:ln/>
        </p:spPr>
      </p:sp>
      <p:sp>
        <p:nvSpPr>
          <p:cNvPr id="5" name="Rectangle 3"/>
          <p:cNvSpPr>
            <a:spLocks noGrp="1" noChangeArrowheads="1"/>
          </p:cNvSpPr>
          <p:nvPr>
            <p:ph type="body" idx="1"/>
          </p:nvPr>
        </p:nvSpPr>
        <p:spPr bwMode="auto">
          <a:prstGeom prst="rect">
            <a:avLst/>
          </a:prstGeom>
          <a:noFill/>
          <a:ln w="9525"/>
        </p:spPr>
        <p:txBody>
          <a:bodyPr/>
          <a:lstStyle/>
          <a:p>
            <a:pPr>
              <a:defRPr/>
            </a:pPr>
            <a:r>
              <a:rPr lang="en-US" dirty="0">
                <a:latin typeface="Book Antiqua"/>
              </a:rPr>
              <a:t>In the above example, for the selections, the conjunctive predicate on age and rating can be applied successively in two different ways.  The order of selections could play an important role </a:t>
            </a:r>
            <a:r>
              <a:rPr lang="en-US" dirty="0" err="1">
                <a:latin typeface="Book Antiqua"/>
              </a:rPr>
              <a:t>wrt</a:t>
            </a:r>
            <a:r>
              <a:rPr lang="en-US" dirty="0">
                <a:latin typeface="Book Antiqua"/>
              </a:rPr>
              <a:t> performance. </a:t>
            </a:r>
            <a:endParaRPr dirty="0"/>
          </a:p>
          <a:p>
            <a:pPr>
              <a:defRPr/>
            </a:pPr>
            <a:r>
              <a:rPr lang="en-US" dirty="0">
                <a:latin typeface="Book Antiqua"/>
              </a:rPr>
              <a:t>1) Consider the following scenario that age=18 is very selective, and an index exists on it. Further, if rating&gt;5 is not that selective, then it’s cheaper to apply the age predicate first and then the rating predicate. This is because we can use the index to prune a lot the tuples early and with lesser cost, compared to the other scenario. Good rule of thumb is to apply selections in the increase order of </a:t>
            </a:r>
            <a:r>
              <a:rPr lang="en-US" dirty="0" err="1">
                <a:latin typeface="Book Antiqua"/>
              </a:rPr>
              <a:t>selectivities</a:t>
            </a:r>
            <a:r>
              <a:rPr lang="en-US" dirty="0">
                <a:latin typeface="Book Antiqua"/>
              </a:rPr>
              <a:t>. </a:t>
            </a:r>
            <a:endParaRPr dirty="0"/>
          </a:p>
          <a:p>
            <a:pPr>
              <a:defRPr/>
            </a:pPr>
            <a:r>
              <a:rPr lang="en-US" dirty="0">
                <a:latin typeface="Book Antiqua"/>
              </a:rPr>
              <a:t>2) But the commute property does not work for projections because, in the right-hand side, age does not pass from the inner projection. </a:t>
            </a:r>
            <a:endParaRPr dirty="0"/>
          </a:p>
          <a:p>
            <a:pPr>
              <a:defRPr/>
            </a:pPr>
            <a:r>
              <a:rPr lang="en-US" dirty="0">
                <a:latin typeface="Book Antiqua"/>
              </a:rPr>
              <a:t>3) We see an example wherein the cascade property being satisfied for the projection. We know that &lt;age, rating&gt; is a subset of &lt;age, rating, </a:t>
            </a:r>
            <a:r>
              <a:rPr lang="en-US" dirty="0" err="1">
                <a:latin typeface="Book Antiqua"/>
              </a:rPr>
              <a:t>sid</a:t>
            </a:r>
            <a:r>
              <a:rPr lang="en-US" dirty="0">
                <a:latin typeface="Book Antiqua"/>
              </a:rPr>
              <a:t>&gt;, and hence it is equivalent to applying projection on &lt;age, rating&gt; only</a:t>
            </a:r>
            <a:r>
              <a:rPr lang="en-US" sz="1200" b="0" i="0" dirty="0">
                <a:solidFill>
                  <a:schemeClr val="tx1"/>
                </a:solidFill>
                <a:latin typeface="Arial"/>
                <a:ea typeface="+mn-ea"/>
                <a:cs typeface="Arial"/>
              </a:rPr>
              <a:t>, rather than on &lt;age, rating, </a:t>
            </a:r>
            <a:r>
              <a:rPr lang="en-US" sz="1200" b="0" i="0" dirty="0" err="1">
                <a:solidFill>
                  <a:schemeClr val="tx1"/>
                </a:solidFill>
                <a:latin typeface="Arial"/>
                <a:ea typeface="+mn-ea"/>
                <a:cs typeface="Arial"/>
              </a:rPr>
              <a:t>sid</a:t>
            </a:r>
            <a:r>
              <a:rPr lang="en-US" sz="1200" b="0" i="0" dirty="0">
                <a:solidFill>
                  <a:schemeClr val="tx1"/>
                </a:solidFill>
                <a:latin typeface="Arial"/>
                <a:ea typeface="+mn-ea"/>
                <a:cs typeface="Arial"/>
              </a:rPr>
              <a:t>&gt;</a:t>
            </a:r>
            <a:r>
              <a:rPr lang="en-US" dirty="0">
                <a:latin typeface="Book Antiqua"/>
              </a:rPr>
              <a:t>. </a:t>
            </a:r>
            <a:endParaRPr lang="el-GR" dirty="0">
              <a:latin typeface="Book Antiqu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ChangeArrowheads="1"/>
          </p:cNvSpPr>
          <p:nvPr/>
        </p:nvSpPr>
        <p:spPr bwMode="auto">
          <a:xfrm>
            <a:off x="3857625" y="0"/>
            <a:ext cx="2947988" cy="496888"/>
          </a:xfrm>
          <a:prstGeom prst="rect">
            <a:avLst/>
          </a:prstGeom>
          <a:noFill/>
          <a:ln>
            <a:noFill/>
          </a:ln>
        </p:spPr>
        <p:txBody>
          <a:bodyPr wrap="none" lIns="88275" tIns="44137" rIns="88275" bIns="44137" anchor="ctr"/>
          <a:lstStyle/>
          <a:p>
            <a:pPr>
              <a:defRPr/>
            </a:pPr>
            <a:endParaRPr lang="el-GR"/>
          </a:p>
        </p:txBody>
      </p:sp>
      <p:sp>
        <p:nvSpPr>
          <p:cNvPr id="5" name="Rectangle 3"/>
          <p:cNvSpPr>
            <a:spLocks noChangeArrowheads="1"/>
          </p:cNvSpPr>
          <p:nvPr/>
        </p:nvSpPr>
        <p:spPr bwMode="auto">
          <a:xfrm>
            <a:off x="3857625" y="9447212"/>
            <a:ext cx="2947988" cy="496887"/>
          </a:xfrm>
          <a:prstGeom prst="rect">
            <a:avLst/>
          </a:prstGeom>
          <a:noFill/>
          <a:ln>
            <a:noFill/>
          </a:ln>
        </p:spPr>
        <p:txBody>
          <a:bodyPr lIns="19436" tIns="0" rIns="19436" bIns="0" anchor="b"/>
          <a:lstStyle/>
          <a:p>
            <a:pPr algn="r" defTabSz="931863">
              <a:defRPr/>
            </a:pPr>
            <a:r>
              <a:rPr lang="en-US" sz="1100" i="1">
                <a:solidFill>
                  <a:schemeClr val="tx1"/>
                </a:solidFill>
                <a:latin typeface="Times New Roman"/>
              </a:rPr>
              <a:t>11</a:t>
            </a:r>
            <a:endParaRPr/>
          </a:p>
        </p:txBody>
      </p:sp>
      <p:sp>
        <p:nvSpPr>
          <p:cNvPr id="6" name="Rectangle 4"/>
          <p:cNvSpPr>
            <a:spLocks noChangeArrowheads="1"/>
          </p:cNvSpPr>
          <p:nvPr/>
        </p:nvSpPr>
        <p:spPr bwMode="auto">
          <a:xfrm>
            <a:off x="0" y="9447212"/>
            <a:ext cx="2947988" cy="496887"/>
          </a:xfrm>
          <a:prstGeom prst="rect">
            <a:avLst/>
          </a:prstGeom>
          <a:noFill/>
          <a:ln>
            <a:noFill/>
          </a:ln>
        </p:spPr>
        <p:txBody>
          <a:bodyPr wrap="none" lIns="88275" tIns="44137" rIns="88275" bIns="44137" anchor="ctr"/>
          <a:lstStyle/>
          <a:p>
            <a:pPr>
              <a:defRPr/>
            </a:pPr>
            <a:endParaRPr lang="el-GR"/>
          </a:p>
        </p:txBody>
      </p:sp>
      <p:sp>
        <p:nvSpPr>
          <p:cNvPr id="7" name="Rectangle 5"/>
          <p:cNvSpPr>
            <a:spLocks noChangeArrowheads="1"/>
          </p:cNvSpPr>
          <p:nvPr/>
        </p:nvSpPr>
        <p:spPr bwMode="auto">
          <a:xfrm>
            <a:off x="0" y="0"/>
            <a:ext cx="2947988" cy="496888"/>
          </a:xfrm>
          <a:prstGeom prst="rect">
            <a:avLst/>
          </a:prstGeom>
          <a:noFill/>
          <a:ln>
            <a:noFill/>
          </a:ln>
        </p:spPr>
        <p:txBody>
          <a:bodyPr wrap="none" lIns="88275" tIns="44137" rIns="88275" bIns="44137" anchor="ctr"/>
          <a:lstStyle/>
          <a:p>
            <a:pPr>
              <a:defRPr/>
            </a:pPr>
            <a:endParaRPr lang="el-GR"/>
          </a:p>
        </p:txBody>
      </p:sp>
      <p:sp>
        <p:nvSpPr>
          <p:cNvPr id="8" name="Rectangle 6"/>
          <p:cNvSpPr>
            <a:spLocks noGrp="1" noRot="1" noChangeAspect="1" noChangeArrowheads="1" noTextEdit="1"/>
          </p:cNvSpPr>
          <p:nvPr>
            <p:ph type="sldImg"/>
          </p:nvPr>
        </p:nvSpPr>
        <p:spPr bwMode="auto">
          <a:xfrm>
            <a:off x="136525" y="765175"/>
            <a:ext cx="6826250" cy="3840163"/>
          </a:xfrm>
          <a:ln cap="flat"/>
        </p:spPr>
      </p:sp>
      <p:sp>
        <p:nvSpPr>
          <p:cNvPr id="9" name="Rectangle 7"/>
          <p:cNvSpPr>
            <a:spLocks noGrp="1" noChangeArrowheads="1"/>
          </p:cNvSpPr>
          <p:nvPr>
            <p:ph type="body" idx="1"/>
          </p:nvPr>
        </p:nvSpPr>
        <p:spPr bwMode="auto">
          <a:prstGeom prst="rect">
            <a:avLst/>
          </a:prstGeom>
          <a:noFill/>
          <a:ln w="9525"/>
        </p:spPr>
        <p:txBody>
          <a:bodyPr/>
          <a:lstStyle/>
          <a:p>
            <a:pPr>
              <a:defRPr/>
            </a:pPr>
            <a:r>
              <a:rPr lang="en-US">
                <a:latin typeface="Book Antiqua"/>
              </a:rPr>
              <a:t>Until now we have equivalence primarily within the same type of operation. Now lets see a rule which commute between projection and selection. It can commute when selection attributes is a subset of the attributes in projection. Again the more selective operation should be done first. It is useful to do the projection first if there are too many attributes and filter predicates are not selective. This is useful because it can drastically reduce memory requirements because of projection. </a:t>
            </a:r>
            <a:endParaRPr/>
          </a:p>
          <a:p>
            <a:pPr>
              <a:defRPr/>
            </a:pPr>
            <a:endParaRPr lang="el-GR">
              <a:latin typeface="Book Antiqu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ChangeArrowheads="1"/>
          </p:cNvSpPr>
          <p:nvPr/>
        </p:nvSpPr>
        <p:spPr bwMode="auto">
          <a:xfrm>
            <a:off x="3857625" y="0"/>
            <a:ext cx="2947988" cy="496888"/>
          </a:xfrm>
          <a:prstGeom prst="rect">
            <a:avLst/>
          </a:prstGeom>
          <a:noFill/>
          <a:ln>
            <a:noFill/>
          </a:ln>
        </p:spPr>
        <p:txBody>
          <a:bodyPr wrap="none" lIns="88275" tIns="44137" rIns="88275" bIns="44137" anchor="ctr"/>
          <a:lstStyle/>
          <a:p>
            <a:pPr>
              <a:defRPr/>
            </a:pPr>
            <a:endParaRPr lang="el-GR"/>
          </a:p>
        </p:txBody>
      </p:sp>
      <p:sp>
        <p:nvSpPr>
          <p:cNvPr id="5" name="Rectangle 3"/>
          <p:cNvSpPr>
            <a:spLocks noChangeArrowheads="1"/>
          </p:cNvSpPr>
          <p:nvPr/>
        </p:nvSpPr>
        <p:spPr bwMode="auto">
          <a:xfrm>
            <a:off x="3857625" y="9447212"/>
            <a:ext cx="2947988" cy="496887"/>
          </a:xfrm>
          <a:prstGeom prst="rect">
            <a:avLst/>
          </a:prstGeom>
          <a:noFill/>
          <a:ln>
            <a:noFill/>
          </a:ln>
        </p:spPr>
        <p:txBody>
          <a:bodyPr lIns="19436" tIns="0" rIns="19436" bIns="0" anchor="b"/>
          <a:lstStyle/>
          <a:p>
            <a:pPr algn="r" defTabSz="931863">
              <a:defRPr/>
            </a:pPr>
            <a:r>
              <a:rPr lang="en-US" sz="1100" i="1">
                <a:solidFill>
                  <a:schemeClr val="tx1"/>
                </a:solidFill>
                <a:latin typeface="Times New Roman"/>
              </a:rPr>
              <a:t>10</a:t>
            </a:r>
            <a:endParaRPr/>
          </a:p>
        </p:txBody>
      </p:sp>
      <p:sp>
        <p:nvSpPr>
          <p:cNvPr id="6" name="Rectangle 4"/>
          <p:cNvSpPr>
            <a:spLocks noChangeArrowheads="1"/>
          </p:cNvSpPr>
          <p:nvPr/>
        </p:nvSpPr>
        <p:spPr bwMode="auto">
          <a:xfrm>
            <a:off x="0" y="9447212"/>
            <a:ext cx="2947988" cy="496887"/>
          </a:xfrm>
          <a:prstGeom prst="rect">
            <a:avLst/>
          </a:prstGeom>
          <a:noFill/>
          <a:ln>
            <a:noFill/>
          </a:ln>
        </p:spPr>
        <p:txBody>
          <a:bodyPr wrap="none" lIns="88275" tIns="44137" rIns="88275" bIns="44137" anchor="ctr"/>
          <a:lstStyle/>
          <a:p>
            <a:pPr>
              <a:defRPr/>
            </a:pPr>
            <a:endParaRPr lang="el-GR"/>
          </a:p>
        </p:txBody>
      </p:sp>
      <p:sp>
        <p:nvSpPr>
          <p:cNvPr id="7" name="Rectangle 5"/>
          <p:cNvSpPr>
            <a:spLocks noChangeArrowheads="1"/>
          </p:cNvSpPr>
          <p:nvPr/>
        </p:nvSpPr>
        <p:spPr bwMode="auto">
          <a:xfrm>
            <a:off x="0" y="0"/>
            <a:ext cx="2947988" cy="496888"/>
          </a:xfrm>
          <a:prstGeom prst="rect">
            <a:avLst/>
          </a:prstGeom>
          <a:noFill/>
          <a:ln>
            <a:noFill/>
          </a:ln>
        </p:spPr>
        <p:txBody>
          <a:bodyPr wrap="none" lIns="88275" tIns="44137" rIns="88275" bIns="44137" anchor="ctr"/>
          <a:lstStyle/>
          <a:p>
            <a:pPr>
              <a:defRPr/>
            </a:pPr>
            <a:endParaRPr lang="el-GR"/>
          </a:p>
        </p:txBody>
      </p:sp>
      <p:sp>
        <p:nvSpPr>
          <p:cNvPr id="8" name="Rectangle 6"/>
          <p:cNvSpPr>
            <a:spLocks noGrp="1" noRot="1" noChangeAspect="1" noChangeArrowheads="1" noTextEdit="1"/>
          </p:cNvSpPr>
          <p:nvPr>
            <p:ph type="sldImg"/>
          </p:nvPr>
        </p:nvSpPr>
        <p:spPr bwMode="auto">
          <a:xfrm>
            <a:off x="136525" y="765175"/>
            <a:ext cx="6826250" cy="3840163"/>
          </a:xfrm>
          <a:ln cap="flat"/>
        </p:spPr>
      </p:sp>
      <p:sp>
        <p:nvSpPr>
          <p:cNvPr id="9" name="Rectangle 7"/>
          <p:cNvSpPr>
            <a:spLocks noGrp="1" noChangeArrowheads="1"/>
          </p:cNvSpPr>
          <p:nvPr>
            <p:ph type="body" idx="1"/>
          </p:nvPr>
        </p:nvSpPr>
        <p:spPr bwMode="auto">
          <a:prstGeom prst="rect">
            <a:avLst/>
          </a:prstGeom>
          <a:noFill/>
          <a:ln w="9525"/>
        </p:spPr>
        <p:txBody>
          <a:bodyPr/>
          <a:lstStyle/>
          <a:p>
            <a:pPr>
              <a:defRPr/>
            </a:pPr>
            <a:r>
              <a:rPr lang="en-US" dirty="0">
                <a:latin typeface="Book Antiqua"/>
              </a:rPr>
              <a:t>Now let us discuss the rule of equivalence for join operator. The first one is the associativity rule which says that, if there are three relations, A, B and C. Then, there are following two ways of joining the three relations producing the same answer: (a) joining S and T first, and then join with R, or (b) joining R and S first, and  then join with T. We can choose (b) over (a), if R join S produces much less tuples compared to S join T. </a:t>
            </a:r>
            <a:endParaRPr dirty="0"/>
          </a:p>
          <a:p>
            <a:pPr>
              <a:defRPr/>
            </a:pPr>
            <a:endParaRPr lang="en-US" dirty="0">
              <a:latin typeface="Book Antiqua"/>
            </a:endParaRPr>
          </a:p>
          <a:p>
            <a:pPr>
              <a:defRPr/>
            </a:pPr>
            <a:r>
              <a:rPr lang="en-US" dirty="0">
                <a:latin typeface="Book Antiqua"/>
              </a:rPr>
              <a:t>The second rule of equivalence is that it is commutative for most join operators. The inner and full outer join is commutative, but left outer, right outer, and non-</a:t>
            </a:r>
            <a:r>
              <a:rPr lang="en-US" dirty="0" err="1">
                <a:latin typeface="Book Antiqua"/>
              </a:rPr>
              <a:t>equi</a:t>
            </a:r>
            <a:r>
              <a:rPr lang="en-US" dirty="0">
                <a:latin typeface="Book Antiqua"/>
              </a:rPr>
              <a:t> join is not commutative. For performance, in the some join algorithms, it is important to decide which is the outer and which is the inner relation.</a:t>
            </a:r>
            <a:endParaRPr lang="el-GR" dirty="0">
              <a:latin typeface="Book Antiqu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2"/>
          <p:cNvSpPr>
            <a:spLocks noChangeArrowheads="1"/>
          </p:cNvSpPr>
          <p:nvPr/>
        </p:nvSpPr>
        <p:spPr bwMode="auto">
          <a:xfrm>
            <a:off x="3857625" y="0"/>
            <a:ext cx="2947988" cy="496888"/>
          </a:xfrm>
          <a:prstGeom prst="rect">
            <a:avLst/>
          </a:prstGeom>
          <a:noFill/>
          <a:ln>
            <a:noFill/>
          </a:ln>
        </p:spPr>
        <p:txBody>
          <a:bodyPr wrap="none" lIns="88275" tIns="44137" rIns="88275" bIns="44137" anchor="ctr"/>
          <a:lstStyle/>
          <a:p>
            <a:pPr>
              <a:defRPr/>
            </a:pPr>
            <a:endParaRPr lang="el-GR"/>
          </a:p>
        </p:txBody>
      </p:sp>
      <p:sp>
        <p:nvSpPr>
          <p:cNvPr id="5" name="Rectangle 3"/>
          <p:cNvSpPr>
            <a:spLocks noChangeArrowheads="1"/>
          </p:cNvSpPr>
          <p:nvPr/>
        </p:nvSpPr>
        <p:spPr bwMode="auto">
          <a:xfrm>
            <a:off x="3857625" y="9447212"/>
            <a:ext cx="2947988" cy="496887"/>
          </a:xfrm>
          <a:prstGeom prst="rect">
            <a:avLst/>
          </a:prstGeom>
          <a:noFill/>
          <a:ln>
            <a:noFill/>
          </a:ln>
        </p:spPr>
        <p:txBody>
          <a:bodyPr lIns="19436" tIns="0" rIns="19436" bIns="0" anchor="b"/>
          <a:lstStyle/>
          <a:p>
            <a:pPr algn="r" defTabSz="931863">
              <a:defRPr/>
            </a:pPr>
            <a:r>
              <a:rPr lang="en-US" sz="1100" i="1">
                <a:solidFill>
                  <a:schemeClr val="tx1"/>
                </a:solidFill>
                <a:latin typeface="Times New Roman"/>
              </a:rPr>
              <a:t>11</a:t>
            </a:r>
            <a:endParaRPr/>
          </a:p>
        </p:txBody>
      </p:sp>
      <p:sp>
        <p:nvSpPr>
          <p:cNvPr id="6" name="Rectangle 4"/>
          <p:cNvSpPr>
            <a:spLocks noChangeArrowheads="1"/>
          </p:cNvSpPr>
          <p:nvPr/>
        </p:nvSpPr>
        <p:spPr bwMode="auto">
          <a:xfrm>
            <a:off x="0" y="9447212"/>
            <a:ext cx="2947988" cy="496887"/>
          </a:xfrm>
          <a:prstGeom prst="rect">
            <a:avLst/>
          </a:prstGeom>
          <a:noFill/>
          <a:ln>
            <a:noFill/>
          </a:ln>
        </p:spPr>
        <p:txBody>
          <a:bodyPr wrap="none" lIns="88275" tIns="44137" rIns="88275" bIns="44137" anchor="ctr"/>
          <a:lstStyle/>
          <a:p>
            <a:pPr>
              <a:defRPr/>
            </a:pPr>
            <a:endParaRPr lang="el-GR"/>
          </a:p>
        </p:txBody>
      </p:sp>
      <p:sp>
        <p:nvSpPr>
          <p:cNvPr id="7" name="Rectangle 5"/>
          <p:cNvSpPr>
            <a:spLocks noChangeArrowheads="1"/>
          </p:cNvSpPr>
          <p:nvPr/>
        </p:nvSpPr>
        <p:spPr bwMode="auto">
          <a:xfrm>
            <a:off x="0" y="0"/>
            <a:ext cx="2947988" cy="496888"/>
          </a:xfrm>
          <a:prstGeom prst="rect">
            <a:avLst/>
          </a:prstGeom>
          <a:noFill/>
          <a:ln>
            <a:noFill/>
          </a:ln>
        </p:spPr>
        <p:txBody>
          <a:bodyPr wrap="none" lIns="88275" tIns="44137" rIns="88275" bIns="44137" anchor="ctr"/>
          <a:lstStyle/>
          <a:p>
            <a:pPr>
              <a:defRPr/>
            </a:pPr>
            <a:endParaRPr lang="el-GR"/>
          </a:p>
        </p:txBody>
      </p:sp>
      <p:sp>
        <p:nvSpPr>
          <p:cNvPr id="8" name="Rectangle 6"/>
          <p:cNvSpPr>
            <a:spLocks noGrp="1" noRot="1" noChangeAspect="1" noChangeArrowheads="1" noTextEdit="1"/>
          </p:cNvSpPr>
          <p:nvPr>
            <p:ph type="sldImg"/>
          </p:nvPr>
        </p:nvSpPr>
        <p:spPr bwMode="auto">
          <a:xfrm>
            <a:off x="136525" y="765175"/>
            <a:ext cx="6826250" cy="3840163"/>
          </a:xfrm>
          <a:ln cap="flat"/>
        </p:spPr>
      </p:sp>
      <p:sp>
        <p:nvSpPr>
          <p:cNvPr id="9" name="Rectangle 7"/>
          <p:cNvSpPr>
            <a:spLocks noGrp="1" noChangeArrowheads="1"/>
          </p:cNvSpPr>
          <p:nvPr>
            <p:ph type="body" idx="1"/>
          </p:nvPr>
        </p:nvSpPr>
        <p:spPr bwMode="auto">
          <a:prstGeom prst="rect">
            <a:avLst/>
          </a:prstGeom>
          <a:noFill/>
          <a:ln w="9525"/>
        </p:spPr>
        <p:txBody>
          <a:bodyPr/>
          <a:lstStyle/>
          <a:p>
            <a:pPr marL="228600" indent="-228600">
              <a:buAutoNum type="arabicParenR"/>
              <a:defRPr/>
            </a:pPr>
            <a:r>
              <a:rPr lang="en-US" dirty="0">
                <a:latin typeface="Book Antiqua"/>
              </a:rPr>
              <a:t>Which query does the first expression represent? Ans:  SELECT FROM R,S WHERE </a:t>
            </a:r>
            <a:r>
              <a:rPr lang="en-US" dirty="0" err="1">
                <a:latin typeface="Book Antiqua"/>
              </a:rPr>
              <a:t>R.sid</a:t>
            </a:r>
            <a:r>
              <a:rPr lang="en-US" dirty="0">
                <a:latin typeface="Book Antiqua"/>
              </a:rPr>
              <a:t>=</a:t>
            </a:r>
            <a:r>
              <a:rPr lang="en-US" dirty="0" err="1">
                <a:latin typeface="Book Antiqua"/>
              </a:rPr>
              <a:t>S.sid</a:t>
            </a:r>
            <a:r>
              <a:rPr lang="en-US" dirty="0">
                <a:latin typeface="Book Antiqua"/>
              </a:rPr>
              <a:t>. If the optimizer didn’t have this equivalence it would require to execute a cross product! and then filter the tuples. But cross product is very expensive. </a:t>
            </a:r>
            <a:endParaRPr dirty="0"/>
          </a:p>
          <a:p>
            <a:pPr marL="228600" indent="-228600">
              <a:buAutoNum type="arabicParenR"/>
              <a:defRPr/>
            </a:pPr>
            <a:r>
              <a:rPr lang="en-US" dirty="0">
                <a:latin typeface="Book Antiqua"/>
              </a:rPr>
              <a:t>Pushing the selection before the joins is generally recommended to reduce the number of intermediary results.</a:t>
            </a:r>
            <a:endParaRPr dirty="0"/>
          </a:p>
          <a:p>
            <a:pPr marL="228600" indent="-228600">
              <a:buAutoNum type="arabicParenR"/>
              <a:defRPr/>
            </a:pPr>
            <a:r>
              <a:rPr lang="en-US" dirty="0">
                <a:latin typeface="Book Antiqua"/>
              </a:rPr>
              <a:t>Removing as many attributes as possible before join through projection is desirable. However, need to keep </a:t>
            </a:r>
            <a:r>
              <a:rPr lang="en-US" dirty="0" err="1">
                <a:latin typeface="Book Antiqua"/>
              </a:rPr>
              <a:t>sid</a:t>
            </a:r>
            <a:r>
              <a:rPr lang="en-US" dirty="0">
                <a:latin typeface="Book Antiqua"/>
              </a:rPr>
              <a:t> in the projection, otherwise join will not be defined!</a:t>
            </a:r>
            <a:endParaRPr dirty="0"/>
          </a:p>
          <a:p>
            <a:pPr marL="228600" indent="-228600" algn="ctr">
              <a:buAutoNum type="arabicParenR"/>
              <a:defRPr/>
            </a:pPr>
            <a:endParaRPr lang="en-US" dirty="0">
              <a:latin typeface="Book Antiqua"/>
            </a:endParaRPr>
          </a:p>
          <a:p>
            <a:pPr marL="0" indent="0">
              <a:buNone/>
              <a:defRPr/>
            </a:pPr>
            <a:r>
              <a:rPr lang="en-US" dirty="0">
                <a:latin typeface="Book Antiqua"/>
              </a:rPr>
              <a:t>For (2), is it possible that pushing selection inside join is BAD </a:t>
            </a:r>
            <a:r>
              <a:rPr lang="en-US" b="1" dirty="0">
                <a:latin typeface="Book Antiqua"/>
              </a:rPr>
              <a:t>for performance (i.e., the right-hand equivalent is worse)</a:t>
            </a:r>
            <a:r>
              <a:rPr lang="en-US" dirty="0">
                <a:latin typeface="Book Antiqua"/>
              </a:rPr>
              <a:t>? What would happen if, e.g., I had two indexes on sailors, one on </a:t>
            </a:r>
            <a:r>
              <a:rPr lang="en-US" dirty="0" err="1">
                <a:latin typeface="Book Antiqua"/>
              </a:rPr>
              <a:t>sid</a:t>
            </a:r>
            <a:r>
              <a:rPr lang="en-US" dirty="0">
                <a:latin typeface="Book Antiqua"/>
              </a:rPr>
              <a:t> and another on age. If I push the selection below the join, then I cannot use the index on </a:t>
            </a:r>
            <a:r>
              <a:rPr lang="en-US" dirty="0" err="1">
                <a:latin typeface="Book Antiqua"/>
              </a:rPr>
              <a:t>sid</a:t>
            </a:r>
            <a:r>
              <a:rPr lang="en-US" dirty="0">
                <a:latin typeface="Book Antiqua"/>
              </a:rPr>
              <a:t> for the join i.e. cannot use index-based join algorithms. Instead, I could just keep the selection outside the join.</a:t>
            </a:r>
            <a:endParaRPr dirty="0"/>
          </a:p>
          <a:p>
            <a:pPr marL="0" indent="0">
              <a:buNone/>
              <a:defRPr/>
            </a:pPr>
            <a:endParaRPr lang="en-US" dirty="0">
              <a:latin typeface="Book Antiqua"/>
            </a:endParaRPr>
          </a:p>
          <a:p>
            <a:pPr marL="228600" indent="-228600">
              <a:buAutoNum type="arabicParenR"/>
              <a:defRPr/>
            </a:pPr>
            <a:endParaRPr lang="el-GR" dirty="0">
              <a:latin typeface="Book Antiqu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lgn="l">
              <a:defRPr/>
            </a:pPr>
            <a:r>
              <a:rPr lang="en-US" dirty="0"/>
              <a:t>Let us the see the impact of the equivalence discussed using an example with simple 3-way join and a filter predicate. </a:t>
            </a:r>
          </a:p>
          <a:p>
            <a:pPr algn="l">
              <a:defRPr/>
            </a:pPr>
            <a:r>
              <a:rPr lang="en-US" dirty="0"/>
              <a:t>S: students</a:t>
            </a:r>
          </a:p>
          <a:p>
            <a:pPr algn="l">
              <a:defRPr/>
            </a:pPr>
            <a:r>
              <a:rPr lang="en-US" dirty="0"/>
              <a:t>T: takes</a:t>
            </a:r>
          </a:p>
          <a:p>
            <a:pPr algn="l">
              <a:defRPr/>
            </a:pPr>
            <a:r>
              <a:rPr lang="en-US" dirty="0"/>
              <a:t>C: courses</a:t>
            </a:r>
            <a:endParaRPr dirty="0"/>
          </a:p>
          <a:p>
            <a:pPr algn="l">
              <a:defRPr/>
            </a:pPr>
            <a:endParaRPr lang="en-US" dirty="0"/>
          </a:p>
          <a:p>
            <a:pPr algn="l">
              <a:defRPr/>
            </a:pPr>
            <a:r>
              <a:rPr lang="en-US" dirty="0"/>
              <a:t>Let us see a Naïve approach first, which essentially does a cross product of the three relations using nested loop join algorithm, and then apply the filter predicate, and finally the projection operator. Assuming all the tables are on a SSD, the algorithm is to fetch each tuple from C, S and T in a loop from the SSD, and then apply selection and projection. </a:t>
            </a:r>
            <a:endParaRPr dirty="0"/>
          </a:p>
          <a:p>
            <a:pPr algn="l">
              <a:defRPr/>
            </a:pPr>
            <a:endParaRPr lang="en-US" dirty="0"/>
          </a:p>
          <a:p>
            <a:pPr algn="l">
              <a:defRPr/>
            </a:pPr>
            <a:r>
              <a:rPr lang="en-US" dirty="0"/>
              <a:t>Assume avg time to fetch a page 0.1 </a:t>
            </a:r>
            <a:r>
              <a:rPr lang="en-US" dirty="0" err="1"/>
              <a:t>ms</a:t>
            </a:r>
            <a:endParaRPr lang="en-US" dirty="0"/>
          </a:p>
          <a:p>
            <a:pPr algn="l">
              <a:defRPr/>
            </a:pPr>
            <a:r>
              <a:rPr lang="en-US" dirty="0"/>
              <a:t>Assume each relation has 5 attributes</a:t>
            </a:r>
            <a:endParaRPr dirty="0"/>
          </a:p>
          <a:p>
            <a:pPr algn="l">
              <a:defRPr/>
            </a:pPr>
            <a:r>
              <a:rPr lang="en-US" dirty="0"/>
              <a:t>Assume 50 tuples/page</a:t>
            </a:r>
            <a:endParaRPr dirty="0"/>
          </a:p>
          <a:p>
            <a:pPr algn="l">
              <a:defRPr/>
            </a:pPr>
            <a:r>
              <a:rPr lang="en-US" dirty="0"/>
              <a:t>Assume that S join T on </a:t>
            </a:r>
            <a:r>
              <a:rPr lang="en-US" dirty="0" err="1"/>
              <a:t>sid</a:t>
            </a:r>
            <a:r>
              <a:rPr lang="en-US" dirty="0"/>
              <a:t> results each tuple of S matches with 16 tuples of T (i.e., full relation)</a:t>
            </a:r>
            <a:endParaRPr dirty="0"/>
          </a:p>
          <a:p>
            <a:pPr algn="l">
              <a:defRPr/>
            </a:pPr>
            <a:r>
              <a:rPr lang="en-US" dirty="0"/>
              <a:t>Assume that C join T on </a:t>
            </a:r>
            <a:r>
              <a:rPr lang="en-US" dirty="0" err="1"/>
              <a:t>sid</a:t>
            </a:r>
            <a:r>
              <a:rPr lang="en-US" dirty="0"/>
              <a:t> results each tuple of C matches with 160 tuples of T (i.e., full relation)</a:t>
            </a:r>
            <a:endParaRPr dirty="0"/>
          </a:p>
          <a:p>
            <a:pPr algn="l">
              <a:defRPr/>
            </a:pPr>
            <a:r>
              <a:rPr lang="en-US" dirty="0"/>
              <a:t>Assume projections happen in a pipelined fashion</a:t>
            </a:r>
            <a:endParaRPr dirty="0"/>
          </a:p>
          <a:p>
            <a:pPr algn="l">
              <a:defRPr/>
            </a:pPr>
            <a:r>
              <a:rPr lang="en-US" dirty="0"/>
              <a:t>S: 16000 tuples -&gt; 320 pages</a:t>
            </a:r>
            <a:endParaRPr dirty="0"/>
          </a:p>
          <a:p>
            <a:pPr algn="l">
              <a:defRPr/>
            </a:pPr>
            <a:r>
              <a:rPr lang="en-US" dirty="0"/>
              <a:t>T: 256000 tuples -&gt; 5120 pages</a:t>
            </a:r>
            <a:endParaRPr dirty="0"/>
          </a:p>
          <a:p>
            <a:pPr algn="l">
              <a:defRPr/>
            </a:pPr>
            <a:r>
              <a:rPr lang="en-US" dirty="0"/>
              <a:t>C: 1600 tuples -&gt; 32 pages</a:t>
            </a:r>
            <a:endParaRPr dirty="0"/>
          </a:p>
          <a:p>
            <a:pPr algn="l">
              <a:defRPr/>
            </a:pPr>
            <a:endParaRPr lang="en-US" dirty="0"/>
          </a:p>
          <a:p>
            <a:pPr algn="l">
              <a:defRPr/>
            </a:pPr>
            <a:r>
              <a:rPr lang="en-US" dirty="0"/>
              <a:t>-&gt; Super-Worst scenario:</a:t>
            </a:r>
            <a:endParaRPr dirty="0"/>
          </a:p>
          <a:p>
            <a:pPr algn="l">
              <a:defRPr/>
            </a:pPr>
            <a:r>
              <a:rPr lang="en-US" dirty="0"/>
              <a:t>The cartesian product of fetching a page for each tuple </a:t>
            </a:r>
            <a:endParaRPr dirty="0"/>
          </a:p>
          <a:p>
            <a:pPr algn="l">
              <a:defRPr/>
            </a:pPr>
            <a:r>
              <a:rPr lang="en-US" dirty="0"/>
              <a:t>#tuples(C) * #tuples(S) * #tuples(T) = 1’600 * 16’000 * 256’000 = 6’553’600’000’000 I/</a:t>
            </a:r>
            <a:r>
              <a:rPr lang="en-US" dirty="0" err="1"/>
              <a:t>Os</a:t>
            </a:r>
            <a:endParaRPr lang="en-US" dirty="0"/>
          </a:p>
          <a:p>
            <a:pPr algn="l">
              <a:defRPr/>
            </a:pPr>
            <a:r>
              <a:rPr lang="en-US" dirty="0"/>
              <a:t>6553600000000*0.1ms = 20.8 years</a:t>
            </a:r>
            <a:endParaRPr dirty="0"/>
          </a:p>
          <a:p>
            <a:pPr algn="l">
              <a:defRPr/>
            </a:pPr>
            <a:endParaRPr lang="en-US" dirty="0"/>
          </a:p>
          <a:p>
            <a:pPr algn="l">
              <a:defRPr/>
            </a:pPr>
            <a:r>
              <a:rPr lang="en-US" dirty="0"/>
              <a:t>-&gt; Very-Bad scenario (better than before):</a:t>
            </a:r>
            <a:endParaRPr dirty="0"/>
          </a:p>
          <a:p>
            <a:pPr algn="l">
              <a:defRPr/>
            </a:pPr>
            <a:r>
              <a:rPr lang="en-US" dirty="0"/>
              <a:t>Now lets consider a better scenario, wherein still the cartesian product happens, but reading pages at a time not tuples. This reduces the time to 36 hrs.</a:t>
            </a:r>
            <a:endParaRPr dirty="0"/>
          </a:p>
          <a:p>
            <a:pPr algn="l">
              <a:defRPr/>
            </a:pPr>
            <a:r>
              <a:rPr lang="en-US" dirty="0"/>
              <a:t>#pages(C) * #pages(S) * #pages(T) = 32 * 320 * 5120 = 52428800 I/</a:t>
            </a:r>
            <a:r>
              <a:rPr lang="en-US" dirty="0" err="1"/>
              <a:t>Os</a:t>
            </a:r>
            <a:endParaRPr lang="en-US" dirty="0"/>
          </a:p>
          <a:p>
            <a:pPr algn="l">
              <a:defRPr/>
            </a:pPr>
            <a:r>
              <a:rPr lang="en-US" dirty="0"/>
              <a:t>52428800 * 0.1ms = 1.5 hours</a:t>
            </a:r>
            <a:endParaRPr dirty="0"/>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we exclude the pages for writing the outputs on this slide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83877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dirty="0"/>
              <a:t>Assume avg time to fetch a page 0.1 </a:t>
            </a:r>
            <a:r>
              <a:rPr lang="en-US" dirty="0" err="1"/>
              <a:t>ms</a:t>
            </a:r>
            <a:endParaRPr lang="en-US" dirty="0"/>
          </a:p>
          <a:p>
            <a:pPr>
              <a:defRPr/>
            </a:pPr>
            <a:r>
              <a:rPr lang="en-US" dirty="0"/>
              <a:t>Assume each relation has 5 attributes</a:t>
            </a:r>
            <a:endParaRPr dirty="0"/>
          </a:p>
          <a:p>
            <a:pPr>
              <a:defRPr/>
            </a:pPr>
            <a:r>
              <a:rPr lang="en-US" dirty="0"/>
              <a:t>Assume 50 tuples/page</a:t>
            </a:r>
            <a:endParaRPr dirty="0"/>
          </a:p>
          <a:p>
            <a:pPr>
              <a:defRPr/>
            </a:pPr>
            <a:r>
              <a:rPr lang="en-US" dirty="0"/>
              <a:t>Assume that S join T on </a:t>
            </a:r>
            <a:r>
              <a:rPr lang="en-US" dirty="0" err="1"/>
              <a:t>sid</a:t>
            </a:r>
            <a:r>
              <a:rPr lang="en-US" dirty="0"/>
              <a:t> results each tuple of S matches with on avg 16 tuples of T (i.e., full relation as each student takes multiple courses)</a:t>
            </a:r>
            <a:endParaRPr dirty="0"/>
          </a:p>
          <a:p>
            <a:pPr>
              <a:defRPr/>
            </a:pPr>
            <a:r>
              <a:rPr lang="en-US" dirty="0"/>
              <a:t>Let's assume that 25% of tuples of T match with a filtered tuple of C, </a:t>
            </a:r>
            <a:r>
              <a:rPr lang="en-US" dirty="0" err="1"/>
              <a:t>i.e</a:t>
            </a:r>
            <a:r>
              <a:rPr lang="en-US" dirty="0"/>
              <a:t> 25% of enrollments are in </a:t>
            </a:r>
            <a:r>
              <a:rPr lang="en-US" dirty="0" err="1"/>
              <a:t>cname</a:t>
            </a:r>
            <a:r>
              <a:rPr lang="en-US" dirty="0"/>
              <a:t>=‘CS101’</a:t>
            </a:r>
          </a:p>
          <a:p>
            <a:pPr>
              <a:defRPr/>
            </a:pPr>
            <a:r>
              <a:rPr lang="en-US" dirty="0"/>
              <a:t>Assume projections happen in a pipelined fashion</a:t>
            </a:r>
            <a:endParaRPr dirty="0"/>
          </a:p>
          <a:p>
            <a:pPr>
              <a:defRPr/>
            </a:pPr>
            <a:endParaRPr lang="en-US" dirty="0"/>
          </a:p>
          <a:p>
            <a:pPr>
              <a:defRPr/>
            </a:pPr>
            <a:r>
              <a:rPr lang="en-US" dirty="0"/>
              <a:t>Let us now see a better algorithm which uses an equivalence rule between selections and joins. Now two more optimizations: a) using Block Nested Loops wherein a block of pages are fetched a time for each relation and then joined, and (b) pushing down projections:</a:t>
            </a:r>
            <a:endParaRPr dirty="0"/>
          </a:p>
          <a:p>
            <a:pPr>
              <a:defRPr/>
            </a:pPr>
            <a:endParaRPr lang="en-US" dirty="0"/>
          </a:p>
          <a:p>
            <a:pPr>
              <a:defRPr/>
            </a:pPr>
            <a:r>
              <a:rPr lang="en-US" dirty="0"/>
              <a:t>The result of both the optimization results in reducing the running time to 17 sec, as described in detail below. </a:t>
            </a:r>
            <a:endParaRPr dirty="0"/>
          </a:p>
          <a:p>
            <a:pPr>
              <a:defRPr/>
            </a:pPr>
            <a:endParaRPr lang="en-US" dirty="0"/>
          </a:p>
          <a:p>
            <a:pPr>
              <a:defRPr/>
            </a:pPr>
            <a:r>
              <a:rPr lang="en-US" dirty="0"/>
              <a:t>Block nested loop join cost = #pages(Outer) + #pages(Inner)*#pages(Outer)/</a:t>
            </a:r>
            <a:r>
              <a:rPr lang="en-US" dirty="0" err="1"/>
              <a:t>BlockSize</a:t>
            </a:r>
            <a:endParaRPr lang="en-US" dirty="0"/>
          </a:p>
          <a:p>
            <a:pPr>
              <a:defRPr/>
            </a:pPr>
            <a:r>
              <a:rPr lang="en-US" dirty="0" err="1"/>
              <a:t>CostJoinS</a:t>
            </a:r>
            <a:r>
              <a:rPr lang="en-US" dirty="0"/>
              <a:t>-T = 320 + (5120*320)/10 = 164,160 I/</a:t>
            </a:r>
            <a:r>
              <a:rPr lang="en-US" dirty="0" err="1"/>
              <a:t>Os</a:t>
            </a:r>
            <a:endParaRPr lang="en-US" dirty="0"/>
          </a:p>
          <a:p>
            <a:pPr>
              <a:defRPr/>
            </a:pPr>
            <a:r>
              <a:rPr lang="en-US" dirty="0" err="1"/>
              <a:t>JoinResultS</a:t>
            </a:r>
            <a:r>
              <a:rPr lang="en-US" dirty="0"/>
              <a:t>-T = 256,000 tuples with 10 attributes (25 tuples/page) = 10,240 pages</a:t>
            </a:r>
            <a:endParaRPr dirty="0"/>
          </a:p>
          <a:p>
            <a:pPr>
              <a:defRPr/>
            </a:pPr>
            <a:r>
              <a:rPr lang="en-US" dirty="0"/>
              <a:t>Project (pick 2 out of the 10 attributes) 2/10*</a:t>
            </a:r>
            <a:r>
              <a:rPr lang="en-US" dirty="0" err="1"/>
              <a:t>JoinResultS</a:t>
            </a:r>
            <a:r>
              <a:rPr lang="en-US" dirty="0"/>
              <a:t>-T = 1/5 * 10240 = 2,048 pages</a:t>
            </a:r>
            <a:endParaRPr dirty="0"/>
          </a:p>
          <a:p>
            <a:pPr>
              <a:defRPr/>
            </a:pPr>
            <a:r>
              <a:rPr lang="en-US" dirty="0"/>
              <a:t>Cost(</a:t>
            </a:r>
            <a:r>
              <a:rPr lang="en-US" dirty="0" err="1"/>
              <a:t>JoinResultS</a:t>
            </a:r>
            <a:r>
              <a:rPr lang="en-US" dirty="0"/>
              <a:t>-T)-C = 32* ceil(2048/10) = 6560 IOs</a:t>
            </a:r>
          </a:p>
          <a:p>
            <a:pPr>
              <a:defRPr/>
            </a:pPr>
            <a:r>
              <a:rPr lang="en-US" dirty="0"/>
              <a:t>Total: </a:t>
            </a:r>
            <a:r>
              <a:rPr lang="en-US" dirty="0" err="1"/>
              <a:t>CostJoinS</a:t>
            </a:r>
            <a:r>
              <a:rPr lang="en-US" dirty="0"/>
              <a:t>-T +Cost(</a:t>
            </a:r>
            <a:r>
              <a:rPr lang="en-US" dirty="0" err="1"/>
              <a:t>JoinResultS</a:t>
            </a:r>
            <a:r>
              <a:rPr lang="en-US" dirty="0"/>
              <a:t>-T)-C = 170,720 I/</a:t>
            </a:r>
            <a:r>
              <a:rPr lang="en-US" dirty="0" err="1"/>
              <a:t>Os</a:t>
            </a:r>
            <a:endParaRPr lang="en-US" dirty="0"/>
          </a:p>
          <a:p>
            <a:pPr>
              <a:defRPr/>
            </a:pPr>
            <a:endParaRPr lang="en-US" dirty="0"/>
          </a:p>
          <a:p>
            <a:pPr>
              <a:defRPr/>
            </a:pPr>
            <a:r>
              <a:rPr lang="en-US" dirty="0"/>
              <a:t>170,720*I/O cost = 170720*0.1 </a:t>
            </a:r>
            <a:r>
              <a:rPr lang="en-US" dirty="0">
                <a:latin typeface="Cambria Math" panose="02040503050406030204" pitchFamily="18" charset="0"/>
                <a:ea typeface="Cambria Math" panose="02040503050406030204" pitchFamily="18" charset="0"/>
              </a:rPr>
              <a:t>⋍</a:t>
            </a:r>
            <a:r>
              <a:rPr lang="en-US" dirty="0"/>
              <a:t> 17 sec</a:t>
            </a:r>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5175"/>
            <a:ext cx="6826250" cy="3840163"/>
          </a:xfrm>
        </p:spPr>
      </p:sp>
      <p:sp>
        <p:nvSpPr>
          <p:cNvPr id="3" name="Notes Placeholder 2"/>
          <p:cNvSpPr>
            <a:spLocks noGrp="1"/>
          </p:cNvSpPr>
          <p:nvPr>
            <p:ph type="body" idx="1"/>
          </p:nvPr>
        </p:nvSpPr>
        <p:spPr/>
        <p:txBody>
          <a:bodyPr/>
          <a:lstStyle/>
          <a:p>
            <a:r>
              <a:rPr lang="en-US" dirty="0"/>
              <a:t>Starting from the left-most part of the plan tree, the engine will scan S, using 10 buffers ([10b]), as part of the outer loop of BNL.</a:t>
            </a:r>
            <a:br>
              <a:rPr lang="en-US" dirty="0"/>
            </a:br>
            <a:endParaRPr lang="en-US" dirty="0"/>
          </a:p>
          <a:p>
            <a:r>
              <a:rPr lang="en-US" dirty="0"/>
              <a:t>T on the other hand, will be read as part of the BNL, and thus we assign 0 I/O </a:t>
            </a:r>
            <a:r>
              <a:rPr lang="en-US" dirty="0" err="1"/>
              <a:t>pgs</a:t>
            </a:r>
            <a:r>
              <a:rPr lang="en-US" dirty="0"/>
              <a:t> on the scan entry and count it in the join below.</a:t>
            </a:r>
          </a:p>
          <a:p>
            <a:endParaRPr lang="en-US" dirty="0"/>
          </a:p>
          <a:p>
            <a:pPr marL="0" marR="0" lvl="0" indent="0" algn="l" defTabSz="914400" eaLnBrk="1" fontAlgn="auto" latinLnBrk="0" hangingPunct="1">
              <a:lnSpc>
                <a:spcPct val="100000"/>
              </a:lnSpc>
              <a:spcBef>
                <a:spcPts val="0"/>
              </a:spcBef>
              <a:spcAft>
                <a:spcPts val="0"/>
              </a:spcAft>
              <a:buClrTx/>
              <a:buSzTx/>
              <a:buFontTx/>
              <a:buNone/>
              <a:tabLst/>
              <a:defRPr/>
            </a:pPr>
            <a:r>
              <a:rPr lang="en-US" dirty="0"/>
              <a:t>The BNL S</a:t>
            </a:r>
            <a:r>
              <a:rPr lang="en-US" dirty="0">
                <a:latin typeface="Cambria Math" panose="02040503050406030204" pitchFamily="18" charset="0"/>
                <a:ea typeface="Cambria Math" panose="02040503050406030204" pitchFamily="18" charset="0"/>
              </a:rPr>
              <a:t>⋈</a:t>
            </a:r>
            <a:r>
              <a:rPr lang="en-US" dirty="0">
                <a:latin typeface="Callibri "/>
                <a:ea typeface="Cambria Math" panose="02040503050406030204" pitchFamily="18" charset="0"/>
              </a:rPr>
              <a:t>T will have an I/O cost of: |S| + |S|/10 * |T| </a:t>
            </a:r>
            <a:r>
              <a:rPr lang="en-US" dirty="0"/>
              <a:t>= 164,160 I/</a:t>
            </a:r>
            <a:r>
              <a:rPr lang="en-US" dirty="0" err="1"/>
              <a:t>Os</a:t>
            </a:r>
            <a:r>
              <a:rPr lang="en-US" dirty="0">
                <a:latin typeface="Callibri "/>
                <a:ea typeface="Cambria Math" panose="02040503050406030204" pitchFamily="18" charset="0"/>
              </a:rPr>
              <a:t>. |S| is already counted in the first row, thus for the join we mark </a:t>
            </a:r>
            <a:r>
              <a:rPr lang="en-US" sz="1200" dirty="0"/>
              <a:t>163840 I/</a:t>
            </a:r>
            <a:r>
              <a:rPr lang="en-US" sz="1200" dirty="0" err="1"/>
              <a:t>Os</a:t>
            </a:r>
            <a:r>
              <a:rPr lang="en-US" sz="1200" dirty="0"/>
              <a:t>.</a:t>
            </a:r>
            <a:br>
              <a:rPr lang="en-US" sz="1200" dirty="0"/>
            </a:br>
            <a:r>
              <a:rPr lang="en-US" dirty="0">
                <a:latin typeface="Callibri "/>
                <a:ea typeface="Cambria Math" panose="02040503050406030204" pitchFamily="18" charset="0"/>
              </a:rPr>
              <a:t>This is an FK join on unfiltered tables, so assume no NULLs, there the output is as big as the table containing the FK (table T). </a:t>
            </a:r>
          </a:p>
          <a:p>
            <a:pPr marL="0" marR="0" lvl="0" indent="0" algn="l" defTabSz="914400" eaLnBrk="1" fontAlgn="auto" latinLnBrk="0" hangingPunct="1">
              <a:lnSpc>
                <a:spcPct val="100000"/>
              </a:lnSpc>
              <a:spcBef>
                <a:spcPts val="0"/>
              </a:spcBef>
              <a:spcAft>
                <a:spcPts val="0"/>
              </a:spcAft>
              <a:buClrTx/>
              <a:buSzTx/>
              <a:buFontTx/>
              <a:buNone/>
              <a:tabLst/>
              <a:defRPr/>
            </a:pPr>
            <a:endParaRPr lang="en-US" dirty="0">
              <a:latin typeface="Callibri "/>
              <a:ea typeface="Cambria Math" panose="020405030504060302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dirty="0">
                <a:latin typeface="Callibri "/>
                <a:ea typeface="Cambria Math" panose="02040503050406030204" pitchFamily="18" charset="0"/>
              </a:rPr>
              <a:t>The projection happens in a pipelined fashion, so it will not introduce any IO and its output will be saved on the 10 (in-memory) buffers of the top BNL (assuming pull-based execution, in which case we refill the buffers by continuing on the bottom join every time we need more data). The projection drops all but 2 attributes =(</a:t>
            </a:r>
            <a:r>
              <a:rPr lang="en-US" dirty="0" err="1">
                <a:latin typeface="Callibri "/>
                <a:ea typeface="Cambria Math" panose="02040503050406030204" pitchFamily="18" charset="0"/>
              </a:rPr>
              <a:t>equi</a:t>
            </a:r>
            <a:r>
              <a:rPr lang="en-US" dirty="0">
                <a:latin typeface="Callibri "/>
                <a:ea typeface="Cambria Math" panose="02040503050406030204" pitchFamily="18" charset="0"/>
              </a:rPr>
              <a:t>-sized attributes)=&gt; 25 * 10/2 </a:t>
            </a:r>
            <a:r>
              <a:rPr lang="en-US" dirty="0" err="1">
                <a:latin typeface="Callibri "/>
                <a:ea typeface="Cambria Math" panose="02040503050406030204" pitchFamily="18" charset="0"/>
              </a:rPr>
              <a:t>tps</a:t>
            </a:r>
            <a:r>
              <a:rPr lang="en-US" dirty="0">
                <a:latin typeface="Callibri "/>
                <a:ea typeface="Cambria Math" panose="02040503050406030204" pitchFamily="18" charset="0"/>
              </a:rPr>
              <a:t>/</a:t>
            </a:r>
            <a:r>
              <a:rPr lang="en-US" dirty="0" err="1">
                <a:latin typeface="Callibri "/>
                <a:ea typeface="Cambria Math" panose="02040503050406030204" pitchFamily="18" charset="0"/>
              </a:rPr>
              <a:t>pg</a:t>
            </a:r>
            <a:r>
              <a:rPr lang="en-US" dirty="0">
                <a:latin typeface="Callibri "/>
                <a:ea typeface="Cambria Math" panose="02040503050406030204" pitchFamily="18" charset="0"/>
              </a:rPr>
              <a:t> and there are ceil(256000/125)=2048 pgs.</a:t>
            </a:r>
            <a:br>
              <a:rPr lang="en-US" dirty="0">
                <a:latin typeface="Callibri "/>
                <a:ea typeface="Cambria Math" panose="02040503050406030204" pitchFamily="18" charset="0"/>
              </a:rPr>
            </a:br>
            <a:br>
              <a:rPr lang="en-US" dirty="0">
                <a:latin typeface="Callibri "/>
                <a:ea typeface="Cambria Math" panose="02040503050406030204" pitchFamily="18" charset="0"/>
              </a:rPr>
            </a:br>
            <a:r>
              <a:rPr lang="en-US" dirty="0">
                <a:latin typeface="Callibri "/>
                <a:ea typeface="Cambria Math" panose="02040503050406030204" pitchFamily="18" charset="0"/>
              </a:rPr>
              <a:t>Scanning C happens as part of the top BNL, so we do not scan it separately, but only for the last row of the filled table</a:t>
            </a:r>
            <a:br>
              <a:rPr lang="en-US" dirty="0">
                <a:latin typeface="Callibri "/>
                <a:ea typeface="Cambria Math" panose="02040503050406030204" pitchFamily="18" charset="0"/>
              </a:rPr>
            </a:br>
            <a:br>
              <a:rPr lang="en-US" dirty="0">
                <a:latin typeface="Callibri "/>
                <a:ea typeface="Cambria Math" panose="02040503050406030204" pitchFamily="18" charset="0"/>
              </a:rPr>
            </a:br>
            <a:r>
              <a:rPr lang="en-US" dirty="0">
                <a:latin typeface="Callibri "/>
                <a:ea typeface="Cambria Math" panose="02040503050406030204" pitchFamily="18" charset="0"/>
              </a:rPr>
              <a:t>Like the previous BNL, the BNL </a:t>
            </a:r>
            <a:r>
              <a:rPr lang="en-US" sz="1200" dirty="0"/>
              <a:t>ST</a:t>
            </a:r>
            <a:r>
              <a:rPr lang="en-US" sz="1200" dirty="0">
                <a:latin typeface="Cambria Math" panose="02040503050406030204" pitchFamily="18" charset="0"/>
                <a:ea typeface="Cambria Math" panose="02040503050406030204" pitchFamily="18" charset="0"/>
              </a:rPr>
              <a:t>⋈C</a:t>
            </a:r>
            <a:r>
              <a:rPr lang="en-US" sz="1200" dirty="0"/>
              <a:t> </a:t>
            </a:r>
            <a:r>
              <a:rPr lang="en-US" dirty="0">
                <a:latin typeface="Callibri "/>
                <a:ea typeface="Cambria Math" panose="02040503050406030204" pitchFamily="18" charset="0"/>
              </a:rPr>
              <a:t>will scan the inner table (C) as many times as the iterations of the outer loop: ceil(2048/10)=205 iterations. The filter on </a:t>
            </a:r>
            <a:r>
              <a:rPr lang="en-US" dirty="0" err="1">
                <a:latin typeface="Callibri "/>
                <a:ea typeface="Cambria Math" panose="02040503050406030204" pitchFamily="18" charset="0"/>
              </a:rPr>
              <a:t>cname</a:t>
            </a:r>
            <a:r>
              <a:rPr lang="en-US" dirty="0">
                <a:latin typeface="Callibri "/>
                <a:ea typeface="Cambria Math" panose="02040503050406030204" pitchFamily="18" charset="0"/>
              </a:rPr>
              <a:t> in this example occurs in the join, it is not pushed down. </a:t>
            </a:r>
            <a:br>
              <a:rPr lang="en-US" dirty="0">
                <a:latin typeface="Callibri "/>
                <a:ea typeface="Cambria Math" panose="02040503050406030204" pitchFamily="18" charset="0"/>
              </a:rPr>
            </a:br>
            <a:r>
              <a:rPr lang="en-US" dirty="0">
                <a:latin typeface="Callibri "/>
                <a:ea typeface="Cambria Math" panose="02040503050406030204" pitchFamily="18" charset="0"/>
              </a:rPr>
              <a:t>Thus, we will do 205*32 </a:t>
            </a:r>
            <a:r>
              <a:rPr lang="en-US" dirty="0" err="1">
                <a:latin typeface="Callibri "/>
                <a:ea typeface="Cambria Math" panose="02040503050406030204" pitchFamily="18" charset="0"/>
              </a:rPr>
              <a:t>pg</a:t>
            </a:r>
            <a:r>
              <a:rPr lang="en-US" dirty="0">
                <a:latin typeface="Callibri "/>
                <a:ea typeface="Cambria Math" panose="02040503050406030204" pitchFamily="18" charset="0"/>
              </a:rPr>
              <a:t> I/</a:t>
            </a:r>
            <a:r>
              <a:rPr lang="en-US" dirty="0" err="1">
                <a:latin typeface="Callibri "/>
                <a:ea typeface="Cambria Math" panose="02040503050406030204" pitchFamily="18" charset="0"/>
              </a:rPr>
              <a:t>Os</a:t>
            </a:r>
            <a:r>
              <a:rPr lang="en-US" dirty="0">
                <a:latin typeface="Callibri "/>
                <a:ea typeface="Cambria Math" panose="02040503050406030204" pitchFamily="18" charset="0"/>
              </a:rPr>
              <a:t> to read C. The output has 7 attributes, so ceil (50 / 7/5) = 36 tuples per page.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libri "/>
                <a:ea typeface="Cambria Math" panose="02040503050406030204" pitchFamily="18" charset="0"/>
              </a:rPr>
              <a:t>Recall the</a:t>
            </a:r>
            <a:r>
              <a:rPr lang="en-US" dirty="0"/>
              <a:t> assumption that 25% of tuples of T match with a filtered tuple of C, </a:t>
            </a:r>
            <a:r>
              <a:rPr lang="en-US" dirty="0" err="1"/>
              <a:t>i.e</a:t>
            </a:r>
            <a:r>
              <a:rPr lang="en-US" dirty="0"/>
              <a:t> 25% of enrollments are in CS101, so 64000 output tuples</a:t>
            </a:r>
            <a:endParaRPr lang="en-US" dirty="0">
              <a:latin typeface="Callibri "/>
              <a:ea typeface="Cambria Math" panose="020405030504060302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dirty="0">
              <a:latin typeface="Callibri "/>
              <a:ea typeface="Cambria Math" panose="02040503050406030204" pitchFamily="18" charset="0"/>
            </a:endParaRPr>
          </a:p>
          <a:p>
            <a:r>
              <a:rPr lang="en-US" dirty="0">
                <a:latin typeface="Callibri "/>
                <a:ea typeface="Cambria Math" panose="02040503050406030204" pitchFamily="18" charset="0"/>
              </a:rPr>
              <a:t>The final projection also happens in a pipeline manner, so it does not add IO cost to load its inputs</a:t>
            </a:r>
            <a:endParaRPr lang="LID4096" dirty="0"/>
          </a:p>
        </p:txBody>
      </p:sp>
      <p:sp>
        <p:nvSpPr>
          <p:cNvPr id="4" name="Slide Number Placeholder 3"/>
          <p:cNvSpPr>
            <a:spLocks noGrp="1"/>
          </p:cNvSpPr>
          <p:nvPr>
            <p:ph type="sldNum" sz="quarter" idx="5"/>
          </p:nvPr>
        </p:nvSpPr>
        <p:spPr/>
        <p:txBody>
          <a:bodyPr/>
          <a:lstStyle/>
          <a:p>
            <a:pPr>
              <a:defRPr/>
            </a:pPr>
            <a:fld id="{AA2B018A-536A-4E95-B27E-3171BA8DAA5E}" type="slidenum">
              <a:rPr lang="en-US" smtClean="0"/>
              <a:t>21</a:t>
            </a:fld>
            <a:endParaRPr lang="en-US"/>
          </a:p>
        </p:txBody>
      </p:sp>
    </p:spTree>
    <p:extLst>
      <p:ext uri="{BB962C8B-B14F-4D97-AF65-F5344CB8AC3E}">
        <p14:creationId xmlns:p14="http://schemas.microsoft.com/office/powerpoint/2010/main" val="321946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95F2E-F826-FB70-1AB1-584D4572E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7EFE2-C405-B3DD-FBE7-14EDDF97DE09}"/>
              </a:ext>
            </a:extLst>
          </p:cNvPr>
          <p:cNvSpPr>
            <a:spLocks noGrp="1" noRot="1" noChangeAspect="1"/>
          </p:cNvSpPr>
          <p:nvPr>
            <p:ph type="sldImg"/>
          </p:nvPr>
        </p:nvSpPr>
        <p:spPr>
          <a:xfrm>
            <a:off x="136525" y="765175"/>
            <a:ext cx="6826250" cy="3840163"/>
          </a:xfrm>
        </p:spPr>
      </p:sp>
      <p:sp>
        <p:nvSpPr>
          <p:cNvPr id="3" name="Notes Placeholder 2">
            <a:extLst>
              <a:ext uri="{FF2B5EF4-FFF2-40B4-BE49-F238E27FC236}">
                <a16:creationId xmlns:a16="http://schemas.microsoft.com/office/drawing/2014/main" id="{7A56ADB5-30ED-56C3-FF9A-8154B226585F}"/>
              </a:ext>
            </a:extLst>
          </p:cNvPr>
          <p:cNvSpPr>
            <a:spLocks noGrp="1"/>
          </p:cNvSpPr>
          <p:nvPr>
            <p:ph type="body" idx="1"/>
          </p:nvPr>
        </p:nvSpPr>
        <p:spPr/>
        <p:txBody>
          <a:bodyPr/>
          <a:lstStyle/>
          <a:p>
            <a:r>
              <a:rPr lang="en-US" dirty="0"/>
              <a:t>Starting from the left-most part of the plan tree, the engine will scan S, using 10 buffers ([10b]), as part of the outer loop of BNL.</a:t>
            </a:r>
            <a:br>
              <a:rPr lang="en-US" dirty="0"/>
            </a:br>
            <a:endParaRPr lang="en-US" dirty="0"/>
          </a:p>
          <a:p>
            <a:r>
              <a:rPr lang="en-US" dirty="0"/>
              <a:t>T on the other hand, will be read as part of the BNL, and thus we assign 0 I/O </a:t>
            </a:r>
            <a:r>
              <a:rPr lang="en-US" dirty="0" err="1"/>
              <a:t>pgs</a:t>
            </a:r>
            <a:r>
              <a:rPr lang="en-US" dirty="0"/>
              <a:t> on the scan entry and count it in the join below.</a:t>
            </a:r>
          </a:p>
          <a:p>
            <a:endParaRPr lang="en-US" dirty="0"/>
          </a:p>
          <a:p>
            <a:pPr marL="0" marR="0" lvl="0" indent="0" algn="l" defTabSz="914400" eaLnBrk="1" fontAlgn="auto" latinLnBrk="0" hangingPunct="1">
              <a:lnSpc>
                <a:spcPct val="100000"/>
              </a:lnSpc>
              <a:spcBef>
                <a:spcPts val="0"/>
              </a:spcBef>
              <a:spcAft>
                <a:spcPts val="0"/>
              </a:spcAft>
              <a:buClrTx/>
              <a:buSzTx/>
              <a:buFontTx/>
              <a:buNone/>
              <a:tabLst/>
              <a:defRPr/>
            </a:pPr>
            <a:r>
              <a:rPr lang="en-US" dirty="0"/>
              <a:t>The BNL S</a:t>
            </a:r>
            <a:r>
              <a:rPr lang="en-US" dirty="0">
                <a:latin typeface="Cambria Math" panose="02040503050406030204" pitchFamily="18" charset="0"/>
                <a:ea typeface="Cambria Math" panose="02040503050406030204" pitchFamily="18" charset="0"/>
              </a:rPr>
              <a:t>⋈</a:t>
            </a:r>
            <a:r>
              <a:rPr lang="en-US" dirty="0">
                <a:latin typeface="Callibri "/>
                <a:ea typeface="Cambria Math" panose="02040503050406030204" pitchFamily="18" charset="0"/>
              </a:rPr>
              <a:t>T will have an I/O cost of: |S| + |S|/10 * |T| </a:t>
            </a:r>
            <a:r>
              <a:rPr lang="en-US" dirty="0"/>
              <a:t>= 164,160 I/</a:t>
            </a:r>
            <a:r>
              <a:rPr lang="en-US" dirty="0" err="1"/>
              <a:t>Os</a:t>
            </a:r>
            <a:r>
              <a:rPr lang="en-US" dirty="0">
                <a:latin typeface="Callibri "/>
                <a:ea typeface="Cambria Math" panose="02040503050406030204" pitchFamily="18" charset="0"/>
              </a:rPr>
              <a:t>. |S| is already counted in the first row, thus for the join we mark </a:t>
            </a:r>
            <a:r>
              <a:rPr lang="en-US" sz="1200" dirty="0"/>
              <a:t>163840 I/</a:t>
            </a:r>
            <a:r>
              <a:rPr lang="en-US" sz="1200" dirty="0" err="1"/>
              <a:t>Os</a:t>
            </a:r>
            <a:r>
              <a:rPr lang="en-US" sz="1200" dirty="0"/>
              <a:t>.</a:t>
            </a:r>
            <a:br>
              <a:rPr lang="en-US" sz="1200" dirty="0"/>
            </a:br>
            <a:r>
              <a:rPr lang="en-US" dirty="0">
                <a:latin typeface="Callibri "/>
                <a:ea typeface="Cambria Math" panose="02040503050406030204" pitchFamily="18" charset="0"/>
              </a:rPr>
              <a:t>This is an FK join on unfiltered tables, so assume no NULLs, there the output is as big as the table containing the FK (table T). </a:t>
            </a:r>
          </a:p>
          <a:p>
            <a:pPr marL="0" marR="0" lvl="0" indent="0" algn="l" defTabSz="914400" eaLnBrk="1" fontAlgn="auto" latinLnBrk="0" hangingPunct="1">
              <a:lnSpc>
                <a:spcPct val="100000"/>
              </a:lnSpc>
              <a:spcBef>
                <a:spcPts val="0"/>
              </a:spcBef>
              <a:spcAft>
                <a:spcPts val="0"/>
              </a:spcAft>
              <a:buClrTx/>
              <a:buSzTx/>
              <a:buFontTx/>
              <a:buNone/>
              <a:tabLst/>
              <a:defRPr/>
            </a:pPr>
            <a:endParaRPr lang="en-US" dirty="0">
              <a:latin typeface="Callibri "/>
              <a:ea typeface="Cambria Math" panose="020405030504060302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dirty="0">
                <a:latin typeface="Callibri "/>
                <a:ea typeface="Cambria Math" panose="02040503050406030204" pitchFamily="18" charset="0"/>
              </a:rPr>
              <a:t>The projection happens in a pipelined fashion, so it will not introduce any IO and its output will be saved on the 10 (in-memory) buffers of the top BNL (assuming pull-based execution, in which case we refill the buffers by continuing on the bottom join every time we need more data). The projection drops all but 2 attributes =(</a:t>
            </a:r>
            <a:r>
              <a:rPr lang="en-US" dirty="0" err="1">
                <a:latin typeface="Callibri "/>
                <a:ea typeface="Cambria Math" panose="02040503050406030204" pitchFamily="18" charset="0"/>
              </a:rPr>
              <a:t>equi</a:t>
            </a:r>
            <a:r>
              <a:rPr lang="en-US" dirty="0">
                <a:latin typeface="Callibri "/>
                <a:ea typeface="Cambria Math" panose="02040503050406030204" pitchFamily="18" charset="0"/>
              </a:rPr>
              <a:t>-sized attributes)=&gt; 25 * 10/2 </a:t>
            </a:r>
            <a:r>
              <a:rPr lang="en-US" dirty="0" err="1">
                <a:latin typeface="Callibri "/>
                <a:ea typeface="Cambria Math" panose="02040503050406030204" pitchFamily="18" charset="0"/>
              </a:rPr>
              <a:t>tps</a:t>
            </a:r>
            <a:r>
              <a:rPr lang="en-US" dirty="0">
                <a:latin typeface="Callibri "/>
                <a:ea typeface="Cambria Math" panose="02040503050406030204" pitchFamily="18" charset="0"/>
              </a:rPr>
              <a:t>/</a:t>
            </a:r>
            <a:r>
              <a:rPr lang="en-US" dirty="0" err="1">
                <a:latin typeface="Callibri "/>
                <a:ea typeface="Cambria Math" panose="02040503050406030204" pitchFamily="18" charset="0"/>
              </a:rPr>
              <a:t>pg</a:t>
            </a:r>
            <a:r>
              <a:rPr lang="en-US" dirty="0">
                <a:latin typeface="Callibri "/>
                <a:ea typeface="Cambria Math" panose="02040503050406030204" pitchFamily="18" charset="0"/>
              </a:rPr>
              <a:t> and there are ceil(256000/125)=2048 pgs.</a:t>
            </a:r>
            <a:br>
              <a:rPr lang="en-US" dirty="0">
                <a:latin typeface="Callibri "/>
                <a:ea typeface="Cambria Math" panose="02040503050406030204" pitchFamily="18" charset="0"/>
              </a:rPr>
            </a:br>
            <a:br>
              <a:rPr lang="en-US" dirty="0">
                <a:latin typeface="Callibri "/>
                <a:ea typeface="Cambria Math" panose="02040503050406030204" pitchFamily="18" charset="0"/>
              </a:rPr>
            </a:br>
            <a:r>
              <a:rPr lang="en-US" dirty="0">
                <a:latin typeface="Callibri "/>
                <a:ea typeface="Cambria Math" panose="02040503050406030204" pitchFamily="18" charset="0"/>
              </a:rPr>
              <a:t>Scanning C happens as part of the top BNL, so we do not scan it separately, but only for the last row of the filled table</a:t>
            </a:r>
            <a:br>
              <a:rPr lang="en-US" dirty="0">
                <a:latin typeface="Callibri "/>
                <a:ea typeface="Cambria Math" panose="02040503050406030204" pitchFamily="18" charset="0"/>
              </a:rPr>
            </a:br>
            <a:br>
              <a:rPr lang="en-US" dirty="0">
                <a:latin typeface="Callibri "/>
                <a:ea typeface="Cambria Math" panose="02040503050406030204" pitchFamily="18" charset="0"/>
              </a:rPr>
            </a:br>
            <a:r>
              <a:rPr lang="en-US" dirty="0">
                <a:latin typeface="Callibri "/>
                <a:ea typeface="Cambria Math" panose="02040503050406030204" pitchFamily="18" charset="0"/>
              </a:rPr>
              <a:t>Like the previous BNL, the BNL </a:t>
            </a:r>
            <a:r>
              <a:rPr lang="en-US" sz="1200" dirty="0"/>
              <a:t>ST</a:t>
            </a:r>
            <a:r>
              <a:rPr lang="en-US" sz="1200" dirty="0">
                <a:latin typeface="Cambria Math" panose="02040503050406030204" pitchFamily="18" charset="0"/>
                <a:ea typeface="Cambria Math" panose="02040503050406030204" pitchFamily="18" charset="0"/>
              </a:rPr>
              <a:t>⋈C</a:t>
            </a:r>
            <a:r>
              <a:rPr lang="en-US" sz="1200" dirty="0"/>
              <a:t> </a:t>
            </a:r>
            <a:r>
              <a:rPr lang="en-US" dirty="0">
                <a:latin typeface="Callibri "/>
                <a:ea typeface="Cambria Math" panose="02040503050406030204" pitchFamily="18" charset="0"/>
              </a:rPr>
              <a:t>will scan the inner table (C) as many times as the iterations of the outer loop: ceil(2048/10)=205 iterations. The filter on </a:t>
            </a:r>
            <a:r>
              <a:rPr lang="en-US" dirty="0" err="1">
                <a:latin typeface="Callibri "/>
                <a:ea typeface="Cambria Math" panose="02040503050406030204" pitchFamily="18" charset="0"/>
              </a:rPr>
              <a:t>cname</a:t>
            </a:r>
            <a:r>
              <a:rPr lang="en-US" dirty="0">
                <a:latin typeface="Callibri "/>
                <a:ea typeface="Cambria Math" panose="02040503050406030204" pitchFamily="18" charset="0"/>
              </a:rPr>
              <a:t> in this example occurs in the join, it is not pushed down. </a:t>
            </a:r>
            <a:br>
              <a:rPr lang="en-US" dirty="0">
                <a:latin typeface="Callibri "/>
                <a:ea typeface="Cambria Math" panose="02040503050406030204" pitchFamily="18" charset="0"/>
              </a:rPr>
            </a:br>
            <a:r>
              <a:rPr lang="en-US" dirty="0">
                <a:latin typeface="Callibri "/>
                <a:ea typeface="Cambria Math" panose="02040503050406030204" pitchFamily="18" charset="0"/>
              </a:rPr>
              <a:t>Thus, we will do 205*32 </a:t>
            </a:r>
            <a:r>
              <a:rPr lang="en-US" dirty="0" err="1">
                <a:latin typeface="Callibri "/>
                <a:ea typeface="Cambria Math" panose="02040503050406030204" pitchFamily="18" charset="0"/>
              </a:rPr>
              <a:t>pg</a:t>
            </a:r>
            <a:r>
              <a:rPr lang="en-US" dirty="0">
                <a:latin typeface="Callibri "/>
                <a:ea typeface="Cambria Math" panose="02040503050406030204" pitchFamily="18" charset="0"/>
              </a:rPr>
              <a:t> I/</a:t>
            </a:r>
            <a:r>
              <a:rPr lang="en-US" dirty="0" err="1">
                <a:latin typeface="Callibri "/>
                <a:ea typeface="Cambria Math" panose="02040503050406030204" pitchFamily="18" charset="0"/>
              </a:rPr>
              <a:t>Os</a:t>
            </a:r>
            <a:r>
              <a:rPr lang="en-US" dirty="0">
                <a:latin typeface="Callibri "/>
                <a:ea typeface="Cambria Math" panose="02040503050406030204" pitchFamily="18" charset="0"/>
              </a:rPr>
              <a:t> to read C.</a:t>
            </a:r>
          </a:p>
          <a:p>
            <a:pPr marL="0" marR="0" lvl="0" indent="0" algn="l" defTabSz="914400" eaLnBrk="1" fontAlgn="auto" latinLnBrk="0" hangingPunct="1">
              <a:lnSpc>
                <a:spcPct val="100000"/>
              </a:lnSpc>
              <a:spcBef>
                <a:spcPts val="0"/>
              </a:spcBef>
              <a:spcAft>
                <a:spcPts val="0"/>
              </a:spcAft>
              <a:buClrTx/>
              <a:buSzTx/>
              <a:buFontTx/>
              <a:buNone/>
              <a:tabLst/>
              <a:defRPr/>
            </a:pPr>
            <a:endParaRPr lang="en-US" dirty="0">
              <a:latin typeface="Callibri "/>
              <a:ea typeface="Cambria Math" panose="02040503050406030204" pitchFamily="18" charset="0"/>
            </a:endParaRPr>
          </a:p>
          <a:p>
            <a:r>
              <a:rPr lang="en-US" dirty="0">
                <a:latin typeface="Callibri "/>
                <a:ea typeface="Cambria Math" panose="02040503050406030204" pitchFamily="18" charset="0"/>
              </a:rPr>
              <a:t>The final projection also happens in a pipeline manner, so it does not add IO cost to load its inputs</a:t>
            </a:r>
            <a:endParaRPr lang="LID4096" dirty="0"/>
          </a:p>
        </p:txBody>
      </p:sp>
      <p:sp>
        <p:nvSpPr>
          <p:cNvPr id="4" name="Slide Number Placeholder 3">
            <a:extLst>
              <a:ext uri="{FF2B5EF4-FFF2-40B4-BE49-F238E27FC236}">
                <a16:creationId xmlns:a16="http://schemas.microsoft.com/office/drawing/2014/main" id="{220B10F3-DFAF-9260-D012-DDCEB4D1B245}"/>
              </a:ext>
            </a:extLst>
          </p:cNvPr>
          <p:cNvSpPr>
            <a:spLocks noGrp="1"/>
          </p:cNvSpPr>
          <p:nvPr>
            <p:ph type="sldNum" sz="quarter" idx="5"/>
          </p:nvPr>
        </p:nvSpPr>
        <p:spPr/>
        <p:txBody>
          <a:bodyPr/>
          <a:lstStyle/>
          <a:p>
            <a:pPr>
              <a:defRPr/>
            </a:pPr>
            <a:fld id="{AA2B018A-536A-4E95-B27E-3171BA8DAA5E}" type="slidenum">
              <a:rPr lang="en-US" smtClean="0"/>
              <a:t>22</a:t>
            </a:fld>
            <a:endParaRPr lang="en-US"/>
          </a:p>
        </p:txBody>
      </p:sp>
    </p:spTree>
    <p:extLst>
      <p:ext uri="{BB962C8B-B14F-4D97-AF65-F5344CB8AC3E}">
        <p14:creationId xmlns:p14="http://schemas.microsoft.com/office/powerpoint/2010/main" val="3733256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With Orange, we denote more general topics that are applied across several systems and architectures, both in scale-up and scale-out deployments.</a:t>
            </a:r>
            <a:endParaRPr dirty="0"/>
          </a:p>
        </p:txBody>
      </p:sp>
      <p:sp>
        <p:nvSpPr>
          <p:cNvPr id="554" name="Google Shape;55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dirty="0"/>
              <a:t>Even better if we push selection below join, because then we can reduce the input of the very first join itself and thus reduce all intermediary results! Further reordering the joins gives a lot of performance benefits in this case. </a:t>
            </a:r>
            <a:endParaRPr dirty="0"/>
          </a:p>
          <a:p>
            <a:pPr>
              <a:defRPr/>
            </a:pPr>
            <a:endParaRPr dirty="0"/>
          </a:p>
          <a:p>
            <a:pPr>
              <a:defRPr/>
            </a:pPr>
            <a:r>
              <a:rPr lang="en-US" dirty="0"/>
              <a:t>Here, if we join the filtered C and T first, instead of S and T in the earlier case, we would get just 64K intermediate tuples instead of 256K in the earlier case. This reduces the number of tuples to be processed for the subsequent joins, and thus reducing the overall cost. </a:t>
            </a:r>
            <a:endParaRPr dirty="0"/>
          </a:p>
          <a:p>
            <a:pPr>
              <a:defRPr/>
            </a:pPr>
            <a:r>
              <a:rPr lang="en-US" dirty="0"/>
              <a:t>Below gives the math behind it: </a:t>
            </a:r>
            <a:endParaRPr dirty="0"/>
          </a:p>
          <a:p>
            <a:pPr>
              <a:defRPr/>
            </a:pPr>
            <a:r>
              <a:rPr lang="en-US" dirty="0"/>
              <a:t>Assume avg to fetch a page 0.1 </a:t>
            </a:r>
            <a:r>
              <a:rPr lang="en-US" dirty="0" err="1"/>
              <a:t>ms</a:t>
            </a:r>
            <a:endParaRPr lang="en-US" dirty="0"/>
          </a:p>
          <a:p>
            <a:pPr>
              <a:defRPr/>
            </a:pPr>
            <a:r>
              <a:rPr lang="en-US" dirty="0"/>
              <a:t>Assume each relation has 5 attributes</a:t>
            </a:r>
            <a:endParaRPr dirty="0"/>
          </a:p>
          <a:p>
            <a:pPr>
              <a:defRPr/>
            </a:pPr>
            <a:r>
              <a:rPr lang="en-US" dirty="0"/>
              <a:t>Assume 50 tuples/page</a:t>
            </a:r>
            <a:endParaRPr dirty="0"/>
          </a:p>
          <a:p>
            <a:pPr>
              <a:defRPr/>
            </a:pPr>
            <a:r>
              <a:rPr lang="en-US" dirty="0"/>
              <a:t>Assume that S join T on </a:t>
            </a:r>
            <a:r>
              <a:rPr lang="en-US" dirty="0" err="1"/>
              <a:t>sid</a:t>
            </a:r>
            <a:r>
              <a:rPr lang="en-US" dirty="0"/>
              <a:t> results each tuple of S matches with avg 16 tuples of T (i.e., full relation)</a:t>
            </a:r>
            <a:endParaRPr dirty="0"/>
          </a:p>
          <a:p>
            <a:pPr>
              <a:defRPr/>
            </a:pPr>
            <a:r>
              <a:rPr lang="en-US" dirty="0"/>
              <a:t>Assume that C join T on </a:t>
            </a:r>
            <a:r>
              <a:rPr lang="en-US" dirty="0" err="1"/>
              <a:t>cid</a:t>
            </a:r>
            <a:r>
              <a:rPr lang="en-US" dirty="0"/>
              <a:t> results each tuple of C matches with avg 160 tuples of T (i.e., full relation)</a:t>
            </a:r>
            <a:endParaRPr dirty="0"/>
          </a:p>
          <a:p>
            <a:pPr>
              <a:defRPr/>
            </a:pPr>
            <a:r>
              <a:rPr lang="en-US" dirty="0"/>
              <a:t>Assume projections happen in a pipelined fashion</a:t>
            </a:r>
            <a:endParaRPr dirty="0"/>
          </a:p>
          <a:p>
            <a:pPr>
              <a:defRPr/>
            </a:pPr>
            <a:endParaRPr lang="en-US" dirty="0"/>
          </a:p>
          <a:p>
            <a:pPr>
              <a:defRPr/>
            </a:pPr>
            <a:r>
              <a:rPr lang="en-US" dirty="0"/>
              <a:t>-&gt; Push down selection &amp; re-order joins</a:t>
            </a:r>
            <a:endParaRPr dirty="0"/>
          </a:p>
          <a:p>
            <a:pPr>
              <a:defRPr/>
            </a:pPr>
            <a:r>
              <a:rPr lang="en-US" dirty="0"/>
              <a:t>assume selectivity of </a:t>
            </a:r>
            <a:r>
              <a:rPr lang="en-US" dirty="0" err="1"/>
              <a:t>C.cname</a:t>
            </a:r>
            <a:r>
              <a:rPr lang="en-US" dirty="0"/>
              <a:t>='CS101' is just 1 tuple</a:t>
            </a:r>
            <a:endParaRPr dirty="0"/>
          </a:p>
          <a:p>
            <a:pPr>
              <a:defRPr/>
            </a:pPr>
            <a:r>
              <a:rPr lang="en-US" dirty="0" err="1"/>
              <a:t>CostSelectC</a:t>
            </a:r>
            <a:r>
              <a:rPr lang="en-US" dirty="0"/>
              <a:t> = #pages(C) = 32 pages</a:t>
            </a:r>
            <a:endParaRPr dirty="0"/>
          </a:p>
          <a:p>
            <a:pPr>
              <a:defRPr/>
            </a:pPr>
            <a:r>
              <a:rPr lang="en-US" dirty="0" err="1"/>
              <a:t>ResultSelectC</a:t>
            </a:r>
            <a:r>
              <a:rPr lang="en-US" dirty="0"/>
              <a:t> = 1 tuple for ‘cs101’ = 1 page (1 tuple of 5 attributes)</a:t>
            </a:r>
            <a:endParaRPr dirty="0"/>
          </a:p>
          <a:p>
            <a:pPr>
              <a:defRPr/>
            </a:pPr>
            <a:r>
              <a:rPr lang="en-US" dirty="0" err="1"/>
              <a:t>ResultProjectC</a:t>
            </a:r>
            <a:r>
              <a:rPr lang="en-US" dirty="0"/>
              <a:t> = 0.2*</a:t>
            </a:r>
            <a:r>
              <a:rPr lang="en-US" dirty="0" err="1"/>
              <a:t>ResultSelectC</a:t>
            </a:r>
            <a:r>
              <a:rPr lang="en-US" dirty="0"/>
              <a:t> = 1 page (1 tuple of 1 attribute)</a:t>
            </a:r>
            <a:endParaRPr dirty="0"/>
          </a:p>
          <a:p>
            <a:pPr>
              <a:defRPr/>
            </a:pPr>
            <a:r>
              <a:rPr lang="en-US" dirty="0" err="1"/>
              <a:t>JoinCostC</a:t>
            </a:r>
            <a:r>
              <a:rPr lang="en-US" dirty="0"/>
              <a:t>-T =  ceil(1/10)*5120 = 5120 I/</a:t>
            </a:r>
            <a:r>
              <a:rPr lang="en-US" dirty="0" err="1"/>
              <a:t>Os</a:t>
            </a:r>
            <a:endParaRPr lang="en-US" dirty="0"/>
          </a:p>
          <a:p>
            <a:pPr>
              <a:defRPr/>
            </a:pPr>
            <a:r>
              <a:rPr lang="en-US" dirty="0"/>
              <a:t>Let's assume that 25% of tuples of T match with a tuple of C (</a:t>
            </a:r>
            <a:r>
              <a:rPr lang="en-US" dirty="0" err="1"/>
              <a:t>i.e</a:t>
            </a:r>
            <a:r>
              <a:rPr lang="en-US" dirty="0"/>
              <a:t> 25% of T is ‘cs101’)</a:t>
            </a:r>
            <a:endParaRPr dirty="0"/>
          </a:p>
          <a:p>
            <a:pPr>
              <a:defRPr/>
            </a:pPr>
            <a:r>
              <a:rPr lang="en-US" dirty="0" err="1"/>
              <a:t>ResultJoinC</a:t>
            </a:r>
            <a:r>
              <a:rPr lang="en-US" dirty="0"/>
              <a:t>-T = 0.25*256000 = 64000 tuples (42 tuples/page) = 1524 pages</a:t>
            </a:r>
            <a:endParaRPr dirty="0"/>
          </a:p>
          <a:p>
            <a:pPr>
              <a:defRPr/>
            </a:pPr>
            <a:r>
              <a:rPr lang="en-US" dirty="0" err="1"/>
              <a:t>ResultProjectRes</a:t>
            </a:r>
            <a:r>
              <a:rPr lang="en-US" dirty="0"/>
              <a:t> = 64000/250 = 256 pages</a:t>
            </a:r>
            <a:endParaRPr dirty="0"/>
          </a:p>
          <a:p>
            <a:pPr>
              <a:defRPr/>
            </a:pPr>
            <a:r>
              <a:rPr lang="en-US" dirty="0" err="1"/>
              <a:t>JoinCostResult</a:t>
            </a:r>
            <a:r>
              <a:rPr lang="en-US" dirty="0"/>
              <a:t>-S = ceil(256/10)*320 = 8320 I/</a:t>
            </a:r>
            <a:r>
              <a:rPr lang="en-US" dirty="0" err="1"/>
              <a:t>Os</a:t>
            </a:r>
            <a:endParaRPr lang="en-US" dirty="0"/>
          </a:p>
          <a:p>
            <a:pPr>
              <a:defRPr/>
            </a:pPr>
            <a:r>
              <a:rPr lang="en-US" dirty="0"/>
              <a:t>Total: </a:t>
            </a:r>
            <a:r>
              <a:rPr lang="en-US" dirty="0" err="1"/>
              <a:t>CostSelectC</a:t>
            </a:r>
            <a:r>
              <a:rPr lang="en-US" dirty="0"/>
              <a:t> + </a:t>
            </a:r>
            <a:r>
              <a:rPr lang="en-US" dirty="0" err="1"/>
              <a:t>JoinCostC</a:t>
            </a:r>
            <a:r>
              <a:rPr lang="en-US" dirty="0"/>
              <a:t>-T + </a:t>
            </a:r>
            <a:r>
              <a:rPr lang="en-US" dirty="0" err="1"/>
              <a:t>JoinCostResult</a:t>
            </a:r>
            <a:r>
              <a:rPr lang="en-US" dirty="0"/>
              <a:t>-S = 13472 I/</a:t>
            </a:r>
            <a:r>
              <a:rPr lang="en-US" dirty="0" err="1"/>
              <a:t>Os</a:t>
            </a:r>
            <a:endParaRPr lang="en-US" dirty="0"/>
          </a:p>
          <a:p>
            <a:pPr>
              <a:defRPr/>
            </a:pPr>
            <a:r>
              <a:rPr lang="en-US" dirty="0"/>
              <a:t>8736*0.1ms </a:t>
            </a:r>
            <a:r>
              <a:rPr lang="en-US" dirty="0">
                <a:latin typeface="Cambria Math" panose="02040503050406030204" pitchFamily="18" charset="0"/>
                <a:ea typeface="Cambria Math" panose="02040503050406030204" pitchFamily="18" charset="0"/>
              </a:rPr>
              <a:t>⋍</a:t>
            </a:r>
            <a:r>
              <a:rPr lang="en-US" dirty="0"/>
              <a:t> 0.9sec</a:t>
            </a:r>
            <a:endParaRPr dirty="0"/>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5175"/>
            <a:ext cx="6826250" cy="3840163"/>
          </a:xfrm>
        </p:spPr>
      </p:sp>
      <p:sp>
        <p:nvSpPr>
          <p:cNvPr id="3" name="Notes Placeholder 2"/>
          <p:cNvSpPr>
            <a:spLocks noGrp="1"/>
          </p:cNvSpPr>
          <p:nvPr>
            <p:ph type="body" idx="1"/>
          </p:nvPr>
        </p:nvSpPr>
        <p:spPr/>
        <p:txBody>
          <a:bodyPr/>
          <a:lstStyle/>
          <a:p>
            <a:r>
              <a:rPr lang="en-US" dirty="0"/>
              <a:t>Scanning C takes 32 IOs.</a:t>
            </a:r>
          </a:p>
          <a:p>
            <a:r>
              <a:rPr lang="en-US" dirty="0"/>
              <a:t>Projection and filtering happen in a pipeline fashion; thus, they introduce no IO. 1 course =&gt; output = 1 tuple</a:t>
            </a:r>
          </a:p>
          <a:p>
            <a:r>
              <a:rPr lang="el-GR" dirty="0"/>
              <a:t>π(σ(</a:t>
            </a:r>
            <a:r>
              <a:rPr lang="en-US" dirty="0"/>
              <a:t>C</a:t>
            </a:r>
            <a:r>
              <a:rPr lang="el-GR" dirty="0"/>
              <a:t>))</a:t>
            </a:r>
            <a:r>
              <a:rPr lang="en-US" dirty="0"/>
              <a:t> =&gt; 1/5 tuple size =&gt; 250 </a:t>
            </a:r>
            <a:r>
              <a:rPr lang="en-US" dirty="0" err="1"/>
              <a:t>tps</a:t>
            </a:r>
            <a:r>
              <a:rPr lang="en-US" dirty="0"/>
              <a:t>/</a:t>
            </a:r>
            <a:r>
              <a:rPr lang="en-US" dirty="0" err="1"/>
              <a:t>pg</a:t>
            </a:r>
            <a:endParaRPr lang="en-US" dirty="0"/>
          </a:p>
          <a:p>
            <a:endParaRPr lang="en-US" sz="1000" dirty="0">
              <a:solidFill>
                <a:schemeClr val="tx1"/>
              </a:solidFill>
              <a:latin typeface="Arial"/>
              <a:ea typeface="Cambria Math" panose="02040503050406030204" pitchFamily="18" charset="0"/>
              <a:cs typeface="Arial"/>
            </a:endParaRPr>
          </a:p>
          <a:p>
            <a:r>
              <a:rPr lang="en-US" sz="1000" dirty="0">
                <a:solidFill>
                  <a:schemeClr val="tx1"/>
                </a:solidFill>
                <a:latin typeface="Arial"/>
                <a:ea typeface="Cambria Math" panose="02040503050406030204" pitchFamily="18" charset="0"/>
                <a:cs typeface="Arial"/>
              </a:rPr>
              <a:t>C</a:t>
            </a:r>
            <a:r>
              <a:rPr lang="en-US" dirty="0">
                <a:latin typeface="Cambria Math" panose="02040503050406030204" pitchFamily="18" charset="0"/>
                <a:ea typeface="Cambria Math" panose="02040503050406030204" pitchFamily="18" charset="0"/>
              </a:rPr>
              <a:t>⋈</a:t>
            </a:r>
            <a:r>
              <a:rPr lang="en-US" dirty="0">
                <a:latin typeface="Callibri "/>
                <a:ea typeface="Cambria Math" panose="02040503050406030204" pitchFamily="18" charset="0"/>
              </a:rPr>
              <a:t>T has 1 attribute from C and 5 from T = 42tps/</a:t>
            </a:r>
            <a:r>
              <a:rPr lang="en-US" dirty="0" err="1">
                <a:latin typeface="Callibri "/>
                <a:ea typeface="Cambria Math" panose="02040503050406030204" pitchFamily="18" charset="0"/>
              </a:rPr>
              <a:t>pg</a:t>
            </a:r>
            <a:r>
              <a:rPr lang="en-US" dirty="0">
                <a:latin typeface="Callibri "/>
                <a:ea typeface="Cambria Math" panose="02040503050406030204" pitchFamily="18" charset="0"/>
              </a:rPr>
              <a:t>, outer loops = ceil(1 input </a:t>
            </a:r>
            <a:r>
              <a:rPr lang="en-US" dirty="0" err="1">
                <a:latin typeface="Callibri "/>
                <a:ea typeface="Cambria Math" panose="02040503050406030204" pitchFamily="18" charset="0"/>
              </a:rPr>
              <a:t>pg</a:t>
            </a:r>
            <a:r>
              <a:rPr lang="en-US" dirty="0">
                <a:latin typeface="Callibri "/>
                <a:ea typeface="Cambria Math" panose="02040503050406030204" pitchFamily="18" charset="0"/>
              </a:rPr>
              <a:t>/10buffers) = 1, inner IO cost per outer iteration: 5120. Total: ceil(1/10) * 5120 IOs.</a:t>
            </a:r>
          </a:p>
          <a:p>
            <a:endParaRPr lang="en-US" dirty="0">
              <a:latin typeface="Callibri "/>
              <a:ea typeface="Cambria Math" panose="020405030504060302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l-GR" sz="1200" dirty="0"/>
              <a:t>π(</a:t>
            </a:r>
            <a:r>
              <a:rPr lang="en-US" sz="1200" dirty="0"/>
              <a:t>CT</a:t>
            </a:r>
            <a:r>
              <a:rPr lang="el-GR" sz="1200" dirty="0"/>
              <a:t>)</a:t>
            </a:r>
            <a:r>
              <a:rPr lang="en-US" sz="1200" dirty="0">
                <a:latin typeface="Arial"/>
                <a:ea typeface="+mn-ea"/>
              </a:rPr>
              <a:t> =&gt; pipelines, so no IO. Prunes 1/(1 + 5) attributes, all </a:t>
            </a:r>
            <a:r>
              <a:rPr lang="en-US" sz="1200" dirty="0" err="1">
                <a:latin typeface="Arial"/>
                <a:ea typeface="+mn-ea"/>
              </a:rPr>
              <a:t>equi</a:t>
            </a:r>
            <a:r>
              <a:rPr lang="en-US" sz="1200" dirty="0">
                <a:latin typeface="Arial"/>
                <a:ea typeface="+mn-ea"/>
              </a:rPr>
              <a:t>-sized =&gt; #tuples/pg = 250. #pgs = ceil(64000/250) = 256pgs.</a:t>
            </a:r>
            <a:br>
              <a:rPr lang="en-US" sz="1200" dirty="0">
                <a:latin typeface="Arial"/>
                <a:ea typeface="+mn-ea"/>
              </a:rPr>
            </a:br>
            <a:br>
              <a:rPr lang="en-US" sz="1200" dirty="0">
                <a:latin typeface="Arial"/>
                <a:ea typeface="+mn-ea"/>
              </a:rPr>
            </a:br>
            <a:r>
              <a:rPr lang="en-US" sz="1000" dirty="0">
                <a:solidFill>
                  <a:schemeClr val="tx1"/>
                </a:solidFill>
                <a:latin typeface="Arial"/>
                <a:ea typeface="Cambria Math" panose="02040503050406030204" pitchFamily="18" charset="0"/>
                <a:cs typeface="Arial"/>
              </a:rPr>
              <a:t>CT</a:t>
            </a:r>
            <a:r>
              <a:rPr lang="en-US" dirty="0">
                <a:latin typeface="Cambria Math" panose="02040503050406030204" pitchFamily="18" charset="0"/>
                <a:ea typeface="Cambria Math" panose="02040503050406030204" pitchFamily="18" charset="0"/>
              </a:rPr>
              <a:t>⋈</a:t>
            </a:r>
            <a:r>
              <a:rPr lang="en-US" dirty="0">
                <a:latin typeface="Callibri "/>
                <a:ea typeface="Cambria Math" panose="02040503050406030204" pitchFamily="18" charset="0"/>
              </a:rPr>
              <a:t>S has 1 attribute from CT and 5 from S = 42tps/</a:t>
            </a:r>
            <a:r>
              <a:rPr lang="en-US" dirty="0" err="1">
                <a:latin typeface="Callibri "/>
                <a:ea typeface="Cambria Math" panose="02040503050406030204" pitchFamily="18" charset="0"/>
              </a:rPr>
              <a:t>pg</a:t>
            </a:r>
            <a:r>
              <a:rPr lang="en-US" dirty="0">
                <a:latin typeface="Callibri "/>
                <a:ea typeface="Cambria Math" panose="02040503050406030204" pitchFamily="18" charset="0"/>
              </a:rPr>
              <a:t>, outer loops = ceil(256 input </a:t>
            </a:r>
            <a:r>
              <a:rPr lang="en-US" dirty="0" err="1">
                <a:latin typeface="Callibri "/>
                <a:ea typeface="Cambria Math" panose="02040503050406030204" pitchFamily="18" charset="0"/>
              </a:rPr>
              <a:t>pg</a:t>
            </a:r>
            <a:r>
              <a:rPr lang="en-US" dirty="0">
                <a:latin typeface="Callibri "/>
                <a:ea typeface="Cambria Math" panose="02040503050406030204" pitchFamily="18" charset="0"/>
              </a:rPr>
              <a:t>/10buffers) = 26, inner IO cost per outer iteration: 320 IOs. Total: ceil(256/10) * 320 IOs.</a:t>
            </a:r>
          </a:p>
          <a:p>
            <a:endParaRPr lang="LID4096" dirty="0"/>
          </a:p>
        </p:txBody>
      </p:sp>
      <p:sp>
        <p:nvSpPr>
          <p:cNvPr id="4" name="Slide Number Placeholder 3"/>
          <p:cNvSpPr>
            <a:spLocks noGrp="1"/>
          </p:cNvSpPr>
          <p:nvPr>
            <p:ph type="sldNum" sz="quarter" idx="5"/>
          </p:nvPr>
        </p:nvSpPr>
        <p:spPr/>
        <p:txBody>
          <a:bodyPr/>
          <a:lstStyle/>
          <a:p>
            <a:pPr>
              <a:defRPr/>
            </a:pPr>
            <a:fld id="{AA2B018A-536A-4E95-B27E-3171BA8DAA5E}" type="slidenum">
              <a:rPr lang="en-US" smtClean="0"/>
              <a:t>24</a:t>
            </a:fld>
            <a:endParaRPr lang="en-US"/>
          </a:p>
        </p:txBody>
      </p:sp>
    </p:spTree>
    <p:extLst>
      <p:ext uri="{BB962C8B-B14F-4D97-AF65-F5344CB8AC3E}">
        <p14:creationId xmlns:p14="http://schemas.microsoft.com/office/powerpoint/2010/main" val="2131316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2E582-4F9D-5E24-DB0E-C57E3886F5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A526D-DEA3-D92B-DC1F-822E3860E656}"/>
              </a:ext>
            </a:extLst>
          </p:cNvPr>
          <p:cNvSpPr>
            <a:spLocks noGrp="1" noRot="1" noChangeAspect="1"/>
          </p:cNvSpPr>
          <p:nvPr>
            <p:ph type="sldImg"/>
          </p:nvPr>
        </p:nvSpPr>
        <p:spPr>
          <a:xfrm>
            <a:off x="136525" y="765175"/>
            <a:ext cx="6826250" cy="3840163"/>
          </a:xfrm>
        </p:spPr>
      </p:sp>
      <p:sp>
        <p:nvSpPr>
          <p:cNvPr id="3" name="Notes Placeholder 2">
            <a:extLst>
              <a:ext uri="{FF2B5EF4-FFF2-40B4-BE49-F238E27FC236}">
                <a16:creationId xmlns:a16="http://schemas.microsoft.com/office/drawing/2014/main" id="{914F390D-0B3F-9E6F-B2E1-EDCA560CA24E}"/>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72D62D02-9532-B055-A3E2-8379599F3B7B}"/>
              </a:ext>
            </a:extLst>
          </p:cNvPr>
          <p:cNvSpPr>
            <a:spLocks noGrp="1"/>
          </p:cNvSpPr>
          <p:nvPr>
            <p:ph type="sldNum" sz="quarter" idx="5"/>
          </p:nvPr>
        </p:nvSpPr>
        <p:spPr/>
        <p:txBody>
          <a:bodyPr/>
          <a:lstStyle/>
          <a:p>
            <a:pPr>
              <a:defRPr/>
            </a:pPr>
            <a:fld id="{AA2B018A-536A-4E95-B27E-3171BA8DAA5E}" type="slidenum">
              <a:rPr lang="en-US" smtClean="0"/>
              <a:t>25</a:t>
            </a:fld>
            <a:endParaRPr lang="en-US"/>
          </a:p>
        </p:txBody>
      </p:sp>
    </p:spTree>
    <p:extLst>
      <p:ext uri="{BB962C8B-B14F-4D97-AF65-F5344CB8AC3E}">
        <p14:creationId xmlns:p14="http://schemas.microsoft.com/office/powerpoint/2010/main" val="2635979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dirty="0"/>
              <a:t>Until now we have seen the case of how to optimize OLAP or read only queries, where in there is huge search space to select the best plan. In case of OLTP queries, the are easy since it is </a:t>
            </a:r>
            <a:r>
              <a:rPr lang="en-US" dirty="0" err="1"/>
              <a:t>sargable</a:t>
            </a:r>
            <a:r>
              <a:rPr lang="en-US" dirty="0"/>
              <a:t>. `</a:t>
            </a:r>
            <a:r>
              <a:rPr lang="en-US" sz="1200" b="0" i="0" dirty="0">
                <a:solidFill>
                  <a:schemeClr val="tx1"/>
                </a:solidFill>
                <a:latin typeface="Arial"/>
                <a:ea typeface="+mn-ea"/>
                <a:cs typeface="Arial"/>
              </a:rPr>
              <a:t>SARG’ stands for Search </a:t>
            </a:r>
            <a:r>
              <a:rPr lang="en-US" sz="1200" b="0" i="0" dirty="0" err="1">
                <a:solidFill>
                  <a:schemeClr val="tx1"/>
                </a:solidFill>
                <a:latin typeface="Arial"/>
                <a:ea typeface="+mn-ea"/>
                <a:cs typeface="Arial"/>
              </a:rPr>
              <a:t>ARGument</a:t>
            </a:r>
            <a:r>
              <a:rPr lang="en-US" sz="1200" b="0" i="0" dirty="0">
                <a:solidFill>
                  <a:schemeClr val="tx1"/>
                </a:solidFill>
                <a:latin typeface="Arial"/>
                <a:ea typeface="+mn-ea"/>
                <a:cs typeface="Arial"/>
              </a:rPr>
              <a:t>, and it means that the predicate can be executed using an index seek.  The idea is to see all the available indexes and pick the best one for the query. For instance,  if we want to update the salary of experienced employees, then go through the index of experience column and pick tuples satisfying the predicate, and then update them. </a:t>
            </a:r>
            <a:endParaRPr dirty="0"/>
          </a:p>
        </p:txBody>
      </p:sp>
      <p:sp>
        <p:nvSpPr>
          <p:cNvPr id="6" name="Slide Number Placeholder 3"/>
          <p:cNvSpPr>
            <a:spLocks noGrp="1"/>
          </p:cNvSpPr>
          <p:nvPr>
            <p:ph type="sldNum" sz="quarter" idx="5"/>
          </p:nvPr>
        </p:nvSpPr>
        <p:spPr bwMode="auto"/>
        <p:txBody>
          <a:bodyPr/>
          <a:lstStyle/>
          <a:p>
            <a:pPr>
              <a:defRPr/>
            </a:pPr>
            <a:fld id="{AA2B018A-536A-4E95-B27E-3171BA8DAA5E}" type="slidenum">
              <a:rPr lang="en-US"/>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there is a very large search space of plans. An important constraint here is that the best plan need to found very quickly. This is typically few 10s of milliseconds. Historically, ORACLE + INGRES in the 70s, employed heuristics to prune the search space. This pruning was done using some of the equivalent rules that we discussed. The advantage of it is that it is very fast but may produce truly optimal plans. On the other hand a purely cost based search produces the optimal plan but takes a lot more time. </a:t>
            </a:r>
            <a:br>
              <a:rPr lang="en-US" dirty="0"/>
            </a:br>
            <a:endParaRPr lang="en-US" dirty="0"/>
          </a:p>
          <a:p>
            <a:br>
              <a:rPr lang="en-US" dirty="0"/>
            </a:br>
            <a:r>
              <a:rPr lang="en-US" dirty="0"/>
              <a:t>There are of course more optimization approaches than the heuristic &amp; </a:t>
            </a:r>
            <a:r>
              <a:rPr lang="en-US" dirty="0" err="1"/>
              <a:t>heuristic+cost-based</a:t>
            </a:r>
            <a:r>
              <a:rPr lang="en-US" dirty="0"/>
              <a:t> ones that we will see today, such as:</a:t>
            </a:r>
            <a:br>
              <a:rPr lang="en-US" dirty="0"/>
            </a:br>
            <a:r>
              <a:rPr lang="en-US" dirty="0"/>
              <a:t>Randomized Algorithms</a:t>
            </a:r>
          </a:p>
          <a:p>
            <a:r>
              <a:rPr lang="en-US" dirty="0"/>
              <a:t>Stratified Search</a:t>
            </a:r>
          </a:p>
          <a:p>
            <a:r>
              <a:rPr lang="en-US" dirty="0"/>
              <a:t>Unified Search </a:t>
            </a:r>
          </a:p>
          <a:p>
            <a:pPr marL="0" marR="0" lvl="0" indent="0" algn="l" defTabSz="914400" eaLnBrk="1" fontAlgn="auto" latinLnBrk="0" hangingPunct="1">
              <a:lnSpc>
                <a:spcPct val="100000"/>
              </a:lnSpc>
              <a:spcBef>
                <a:spcPts val="0"/>
              </a:spcBef>
              <a:spcAft>
                <a:spcPts val="0"/>
              </a:spcAft>
              <a:buClrTx/>
              <a:buSzTx/>
              <a:buFontTx/>
              <a:buNone/>
              <a:tabLst/>
              <a:defRPr/>
            </a:pPr>
            <a:r>
              <a:rPr lang="en-US" dirty="0"/>
              <a:t>But we will focus in the more popular &amp; traditional ones. Let’s start with heuristic optimization</a:t>
            </a:r>
          </a:p>
          <a:p>
            <a:endParaRPr lang="en-US" dirty="0"/>
          </a:p>
        </p:txBody>
      </p:sp>
      <p:sp>
        <p:nvSpPr>
          <p:cNvPr id="4" name="Slide Number Placeholder 3"/>
          <p:cNvSpPr>
            <a:spLocks noGrp="1"/>
          </p:cNvSpPr>
          <p:nvPr>
            <p:ph type="sldNum" sz="quarter" idx="5"/>
          </p:nvPr>
        </p:nvSpPr>
        <p:spPr/>
        <p:txBody>
          <a:bodyPr/>
          <a:lstStyle/>
          <a:p>
            <a:pPr>
              <a:defRPr/>
            </a:pPr>
            <a:fld id="{AA2B018A-536A-4E95-B27E-3171BA8DAA5E}" type="slidenum">
              <a:rPr lang="en-US" smtClean="0"/>
              <a:t>27</a:t>
            </a:fld>
            <a:endParaRPr lang="en-US"/>
          </a:p>
        </p:txBody>
      </p:sp>
    </p:spTree>
    <p:extLst>
      <p:ext uri="{BB962C8B-B14F-4D97-AF65-F5344CB8AC3E}">
        <p14:creationId xmlns:p14="http://schemas.microsoft.com/office/powerpoint/2010/main" val="148584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dirty="0"/>
              <a:t>One of the most common optimization strategies is to use heuristics.</a:t>
            </a:r>
            <a:endParaRPr dirty="0"/>
          </a:p>
          <a:p>
            <a:pPr>
              <a:defRPr/>
            </a:pPr>
            <a:r>
              <a:rPr lang="en-US" dirty="0"/>
              <a:t>Heuristics are rules that transform the query plan to improve performance.</a:t>
            </a:r>
            <a:endParaRPr dirty="0"/>
          </a:p>
          <a:p>
            <a:pPr>
              <a:defRPr/>
            </a:pPr>
            <a:endParaRPr lang="en-US" dirty="0"/>
          </a:p>
          <a:p>
            <a:pPr>
              <a:defRPr/>
            </a:pPr>
            <a:r>
              <a:rPr lang="en-US" dirty="0"/>
              <a:t>Usually heuristics encode empirical knowledge on query optimization and shape query plans accordingly.</a:t>
            </a:r>
            <a:endParaRPr dirty="0"/>
          </a:p>
          <a:p>
            <a:pPr>
              <a:defRPr/>
            </a:pPr>
            <a:r>
              <a:rPr lang="en-US" dirty="0"/>
              <a:t>For example, a very frequent rule is to perform most restrictive selections first. This way subsequent operators deal with fewer data and therefore take less time to process.</a:t>
            </a:r>
            <a:endParaRPr dirty="0"/>
          </a:p>
          <a:p>
            <a:pPr>
              <a:defRPr/>
            </a:pPr>
            <a:r>
              <a:rPr lang="en-US" dirty="0"/>
              <a:t>Another common rule is to perform selections before joins because joins in most cases are more expensive.</a:t>
            </a:r>
            <a:endParaRPr dirty="0"/>
          </a:p>
          <a:p>
            <a:pPr>
              <a:defRPr/>
            </a:pPr>
            <a:r>
              <a:rPr lang="en-US" dirty="0"/>
              <a:t>In the same spirit, predicates, projections and limit clauses are pushed towards the bottom of the plan to reduce the number of tuples in the upper parts.</a:t>
            </a:r>
            <a:endParaRPr dirty="0"/>
          </a:p>
          <a:p>
            <a:pPr>
              <a:defRPr/>
            </a:pPr>
            <a:r>
              <a:rPr lang="en-US" dirty="0"/>
              <a:t>Finally, we can order joins based on cardinality, expecting that this will cause fewer intermediate tuples to be generated.</a:t>
            </a:r>
            <a:endParaRPr dirty="0"/>
          </a:p>
          <a:p>
            <a:pPr>
              <a:defRPr/>
            </a:pPr>
            <a:endParaRPr lang="en-US" dirty="0"/>
          </a:p>
          <a:p>
            <a:pPr>
              <a:defRPr/>
            </a:pPr>
            <a:r>
              <a:rPr lang="en-US" dirty="0"/>
              <a:t>There is no cost based optimization on this. These rules are always applied.</a:t>
            </a:r>
            <a:endParaRPr dirty="0"/>
          </a:p>
          <a:p>
            <a:pPr>
              <a:defRPr/>
            </a:pPr>
            <a:r>
              <a:rPr lang="en-US" dirty="0"/>
              <a:t>The optimizer consists of the set of all heuristics. Such optimizers were used in </a:t>
            </a:r>
            <a:r>
              <a:rPr lang="en-US" dirty="0" err="1"/>
              <a:t>Stonrbraker’s</a:t>
            </a:r>
            <a:r>
              <a:rPr lang="en-US" dirty="0"/>
              <a:t> first system INGRES at Berkeley and Oracle. Surprisingly Oracle kept the heuristic based optimizer until mid 1990s!!</a:t>
            </a:r>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Assume a simple database with 3 tables Artist, Appears, Album, where Artist appears in Albums.</a:t>
            </a:r>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We will briefly discuss query optimization in Ingres.</a:t>
            </a:r>
            <a:endParaRPr/>
          </a:p>
          <a:p>
            <a:pPr>
              <a:defRPr/>
            </a:pPr>
            <a:r>
              <a:rPr lang="en-US"/>
              <a:t>Let’s suppose we are interested in the names of people that are interested in Joy’s mixtape.</a:t>
            </a:r>
            <a:endParaRPr/>
          </a:p>
          <a:p>
            <a:pPr>
              <a:defRPr/>
            </a:pPr>
            <a:endParaRPr lang="en-US"/>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en-US"/>
              <a:t>In INGRES query language (QUEL),  statements correspond to specially constructed tuples that are used for filtering out records from the tables. There is typically a one-to-one mapping between variables and tables, so </a:t>
            </a:r>
            <a:r>
              <a:rPr lang="en-US" b="1"/>
              <a:t>consider variables=tables</a:t>
            </a:r>
            <a:r>
              <a:rPr lang="en-US"/>
              <a:t>. We have 3 variables here: ARTIST, APPEARS and ALBUM.</a:t>
            </a:r>
            <a:endParaRPr/>
          </a:p>
          <a:p>
            <a:pPr>
              <a:defRPr/>
            </a:pPr>
            <a:endParaRPr lang="en-US"/>
          </a:p>
          <a:p>
            <a:pPr>
              <a:defRPr/>
            </a:pPr>
            <a:r>
              <a:rPr lang="en-US"/>
              <a:t>We need to rewrite this query using the heuristics. We need to put everything into a single table form.</a:t>
            </a:r>
            <a:endParaRPr/>
          </a:p>
          <a:p>
            <a:pPr>
              <a:defRPr/>
            </a:pPr>
            <a:r>
              <a:rPr lang="en-US"/>
              <a:t>First step: Decompose the query into single-variable queries -&gt; we will have to do a single lookup on a single value in our where clause.</a:t>
            </a:r>
            <a:endParaRPr/>
          </a:p>
          <a:p>
            <a:pPr marL="0" marR="0" indent="0" algn="l" defTabSz="914400">
              <a:lnSpc>
                <a:spcPct val="100000"/>
              </a:lnSpc>
              <a:spcBef>
                <a:spcPts val="0"/>
              </a:spcBef>
              <a:spcAft>
                <a:spcPts val="0"/>
              </a:spcAft>
              <a:buClrTx/>
              <a:buSzTx/>
              <a:buFontTx/>
              <a:buNone/>
              <a:defRPr/>
            </a:pPr>
            <a:endParaRPr lang="en-US"/>
          </a:p>
          <a:p>
            <a:pPr marL="0" marR="0" indent="0" algn="l" defTabSz="914400">
              <a:lnSpc>
                <a:spcPct val="100000"/>
              </a:lnSpc>
              <a:spcBef>
                <a:spcPts val="0"/>
              </a:spcBef>
              <a:spcAft>
                <a:spcPts val="0"/>
              </a:spcAft>
              <a:buClrTx/>
              <a:buSzTx/>
              <a:buFontTx/>
              <a:buNone/>
              <a:defRPr/>
            </a:pPr>
            <a:r>
              <a:rPr lang="en-US"/>
              <a:t>The first decomposition is simple. For the first query, we just execute the filter on ALBUM. We are storing the result into a temporary table temp1.</a:t>
            </a:r>
            <a:endParaRPr/>
          </a:p>
          <a:p>
            <a:pPr>
              <a:defRPr/>
            </a:pPr>
            <a:endParaRPr lang="en-US"/>
          </a:p>
          <a:p>
            <a:pPr>
              <a:defRPr/>
            </a:pPr>
            <a:r>
              <a:rPr lang="en-US"/>
              <a:t>Q2 (what remains after Q1) is still not a single-variable query. it depends on both ARTIST and APPEARS. It also depends on the results of TEMP1, but we will see shortly how this will be handled. </a:t>
            </a:r>
            <a:endParaRPr/>
          </a:p>
          <a:p>
            <a:pPr>
              <a:defRPr/>
            </a:pPr>
            <a:r>
              <a:rPr lang="en-US"/>
              <a:t>We can break Q2 using the same approach as before, by first executing the query on appears which has a filter based on the results of Q1, and then executing the query on ARTIST based on the result of this query.</a:t>
            </a:r>
            <a:endParaRPr/>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Hence, we further decompose Q2: Q3 retrieves the results from Q1, and Q4 retrieves the results from Q3.</a:t>
            </a:r>
            <a:endParaRPr/>
          </a:p>
          <a:p>
            <a:pPr>
              <a:defRPr/>
            </a:pPr>
            <a:r>
              <a:rPr lang="en-US"/>
              <a:t>Now, all three queries are single-variable queries. They are also using temporary tables TEMP1 and TEMP2.</a:t>
            </a:r>
            <a:endParaRPr/>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dirty="0"/>
              <a:t> SQL is a declarative language which essentially specifies the end objectives without specifying the means to achieve the objective. The database engines, incorporate a component called query optimizer which tries to find the least cost execution plan to process the input query. Plan is defined as a tree of operators to process the data, and cost is a measure of query response time. Essentially, the job of query optimizer is to find a plan which returns results in the lowest time.</a:t>
            </a:r>
            <a:endParaRPr dirty="0"/>
          </a:p>
          <a:p>
            <a:pPr>
              <a:defRPr/>
            </a:pPr>
            <a:endParaRPr lang="en-US" dirty="0"/>
          </a:p>
          <a:p>
            <a:pPr>
              <a:defRPr/>
            </a:pPr>
            <a:r>
              <a:rPr lang="en-US" dirty="0"/>
              <a:t>Consider the example query which lists the student names registered to CS101 course. There could be different plans for a query with different performance - two of them can be seen here. The left plan joins table C with table T first, and then joins with table S. In the second plan, table S is joined with table T, and then with table C. Note that each of these semantically equivalent plans produces the same end results but perhaps with different execution times. </a:t>
            </a:r>
            <a:endParaRPr dirty="0"/>
          </a:p>
        </p:txBody>
      </p:sp>
      <p:sp>
        <p:nvSpPr>
          <p:cNvPr id="6" name="Slide Number Placeholder 3"/>
          <p:cNvSpPr>
            <a:spLocks noGrp="1"/>
          </p:cNvSpPr>
          <p:nvPr>
            <p:ph type="sldNum" sz="quarter" idx="5"/>
          </p:nvPr>
        </p:nvSpPr>
        <p:spPr bwMode="auto"/>
        <p:txBody>
          <a:bodyPr/>
          <a:lstStyle/>
          <a:p>
            <a:pPr>
              <a:defRPr/>
            </a:pPr>
            <a:fld id="{AA2B018A-536A-4E95-B27E-3171BA8DAA5E}" type="slidenum">
              <a:rPr lang="en-US"/>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Similarly Q4 needs to replace temp2 with the result of Q3. Since they did not have IN clauses in the 1970s, Q4 maps to multiple queries.</a:t>
            </a:r>
            <a:endParaRPr/>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Then for the next result of Q3</a:t>
            </a:r>
            <a:endParaRPr/>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marL="0" indent="0">
              <a:buFontTx/>
              <a:buNone/>
              <a:defRPr/>
            </a:pPr>
            <a:r>
              <a:rPr lang="en-US" dirty="0"/>
              <a:t>Disadvantages</a:t>
            </a:r>
            <a:endParaRPr dirty="0"/>
          </a:p>
          <a:p>
            <a:pPr marL="171450" indent="-171450">
              <a:buFontTx/>
              <a:buChar char="-"/>
              <a:defRPr/>
            </a:pPr>
            <a:r>
              <a:rPr lang="en-US" dirty="0"/>
              <a:t>cannot generate good plans for complex queries, because complex queries are not handled as a single query. They are broken down to smaller sub-queries. BUT, need to understand that when INGRES was proposed, there was no real need for complex queries. Typical table size was in the hundreds, we could do this. Hardware was anyway quite primitive compared to today, and hence parallelism not possible. For the capabilities and requirements back then, a few simple rules and this substitution were sufficient to generate decent logical plans which would largely translate one-to-one</a:t>
            </a:r>
            <a:endParaRPr dirty="0"/>
          </a:p>
          <a:p>
            <a:pPr marL="171450" indent="-171450">
              <a:buFontTx/>
              <a:buChar char="-"/>
              <a:defRPr/>
            </a:pPr>
            <a:r>
              <a:rPr lang="en-US" dirty="0"/>
              <a:t>Join ordering is only based on cardinality/number of records. How about the IO cost? How about the physical properties of the data (in memory, already sorted or indexed, etc.)?</a:t>
            </a:r>
            <a:endParaRPr dirty="0"/>
          </a:p>
          <a:p>
            <a:pPr marL="171450" marR="0" indent="-171450" algn="l" defTabSz="914400">
              <a:lnSpc>
                <a:spcPct val="100000"/>
              </a:lnSpc>
              <a:spcBef>
                <a:spcPts val="0"/>
              </a:spcBef>
              <a:spcAft>
                <a:spcPts val="0"/>
              </a:spcAft>
              <a:buClrTx/>
              <a:buSzTx/>
              <a:buFontTx/>
              <a:buChar char="-"/>
              <a:defRPr/>
            </a:pPr>
            <a:r>
              <a:rPr lang="en-US" dirty="0"/>
              <a:t>Fully ignoring interdependencies between the operators. E.g., order of results produced by intermediary operators + pipelining possibilities are ignored.</a:t>
            </a:r>
            <a:endParaRPr dirty="0"/>
          </a:p>
          <a:p>
            <a:pPr marL="171450" indent="-171450">
              <a:buFontTx/>
              <a:buChar char="-"/>
              <a:defRPr/>
            </a:pPr>
            <a:endParaRPr lang="en-US" dirty="0"/>
          </a:p>
          <a:p>
            <a:pPr marL="171450" indent="-171450">
              <a:buFontTx/>
              <a:buChar char="-"/>
              <a:defRPr/>
            </a:pPr>
            <a:endParaRPr lang="en-US" dirty="0"/>
          </a:p>
          <a:p>
            <a:pPr marL="0" marR="0" indent="0" algn="l" defTabSz="914400">
              <a:lnSpc>
                <a:spcPct val="100000"/>
              </a:lnSpc>
              <a:spcBef>
                <a:spcPts val="0"/>
              </a:spcBef>
              <a:spcAft>
                <a:spcPts val="0"/>
              </a:spcAft>
              <a:buClrTx/>
              <a:buSzTx/>
              <a:buFontTx/>
              <a:buNone/>
              <a:defRPr/>
            </a:pPr>
            <a:r>
              <a:rPr lang="en-US" dirty="0"/>
              <a:t>Remember: ORACLE was using this optimizer successfully until the mid 90s. So heuristic based optimization was successful</a:t>
            </a:r>
            <a:endParaRPr dirty="0"/>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en-US" dirty="0"/>
              <a:t>A more advanced optimizer proposed by Selinger in 1979! They proposed a combination of Heuristics + Cost-based Join Order Search, which is in between the two extremes (heuristics and cost based plan search) in both the quality of plan and time taken to produce it. For example, they consider only restricted plan structures (heuristic, left deep plans) that is better than other plan structures, and choose the best plan in cost based manner in this restricted space. Specifically, they generate the plans bottom up using dynamic programming.  </a:t>
            </a:r>
            <a:endParaRPr dirty="0"/>
          </a:p>
          <a:p>
            <a:pPr>
              <a:defRPr/>
            </a:pPr>
            <a:endParaRPr lang="en-US" dirty="0"/>
          </a:p>
          <a:p>
            <a:pPr marL="0" marR="0" indent="0" algn="l" defTabSz="914400">
              <a:lnSpc>
                <a:spcPct val="100000"/>
              </a:lnSpc>
              <a:spcBef>
                <a:spcPts val="0"/>
              </a:spcBef>
              <a:spcAft>
                <a:spcPts val="0"/>
              </a:spcAft>
              <a:buClrTx/>
              <a:buSzTx/>
              <a:buFontTx/>
              <a:buNone/>
              <a:defRPr/>
            </a:pPr>
            <a:r>
              <a:rPr lang="en-US" dirty="0"/>
              <a:t>This motivated the SYSTEM R by IBM in 1979. Very influential paper (more than 2500 citations!). SYSTEM R was never commercialized but it SHAPED today’s database field. Even today, most DBs, including open-source PostgreSQL, are using cost-based optimization which has ideas that were developed more than 4 decades ago.</a:t>
            </a:r>
            <a:endParaRPr dirty="0"/>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dirty="0"/>
              <a:t>Now let us turn our attention to cost estimation module which produces an estimate of how much work needs to done by a query plan to produce the results. This cost number is in abstract units which will allow us to compare different plans in terms of performance. The cost model need to account for different factors. </a:t>
            </a:r>
            <a:endParaRPr dirty="0"/>
          </a:p>
          <a:p>
            <a:pPr>
              <a:defRPr/>
            </a:pPr>
            <a:endParaRPr lang="en-US" dirty="0"/>
          </a:p>
          <a:p>
            <a:pPr marL="228600" indent="-228600">
              <a:buAutoNum type="arabicParenR"/>
              <a:defRPr/>
            </a:pPr>
            <a:r>
              <a:rPr lang="en-US" dirty="0"/>
              <a:t>Resource Utilization: No. of CPU cycles, IO, #packets sent over network, amount memory used.</a:t>
            </a:r>
            <a:endParaRPr dirty="0"/>
          </a:p>
          <a:p>
            <a:pPr marL="228600" indent="-228600">
              <a:buAutoNum type="arabicParenR"/>
              <a:defRPr/>
            </a:pPr>
            <a:r>
              <a:rPr lang="en-US" dirty="0"/>
              <a:t>Another important factor is the size of intermediate tuples – estimating the number of tuples that each operator in the query plan outputs. This estimate is a function of underlying data distribution and correlations. Further, how many tuples are read and written also need to be counted by the model. </a:t>
            </a:r>
            <a:endParaRPr dirty="0"/>
          </a:p>
          <a:p>
            <a:pPr marL="228600" indent="-228600">
              <a:buAutoNum type="arabicParenR"/>
              <a:defRPr/>
            </a:pPr>
            <a:r>
              <a:rPr lang="en-US" dirty="0"/>
              <a:t>Also operator implementations impact cost estimation. Because, each of them has different characteristics in terms of (1). For instance, hash join builds a hash table and tries to keep it in memory, whereas sort-merge sorts the data. </a:t>
            </a:r>
            <a:endParaRPr dirty="0"/>
          </a:p>
          <a:p>
            <a:pPr marL="228600" indent="-228600">
              <a:buAutoNum type="arabicParenR"/>
              <a:defRPr/>
            </a:pPr>
            <a:r>
              <a:rPr lang="en-US" dirty="0"/>
              <a:t>Cost estimation also depends on whether there are any other queries running in the system. </a:t>
            </a:r>
            <a:endParaRPr dirty="0"/>
          </a:p>
          <a:p>
            <a:pPr marL="228600" indent="-228600">
              <a:buAutoNum type="arabicParenR"/>
              <a:defRPr/>
            </a:pPr>
            <a:r>
              <a:rPr lang="en-US" dirty="0"/>
              <a:t>Cost estimation gets more complex in the distributed database, wherein more parameters come into picture such as data placement, etc. </a:t>
            </a:r>
            <a:endParaRPr dirty="0"/>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dirty="0"/>
              <a:t>Since plan is a tree of operators, each of the individual operators are costed and finally they are aggregated in a manner to get overall cost of a plan. Often, in the cost model simplistic assumptions are made such as taking into account only disk IO cost (in terms of number of disk pages accessed). Although it is the major bottleneck in the disk based systems, this simplistic assumption does not hold true for main-memory systems. In main memory systems, parameters like branch misprediction, no. of cache misses also becomes more important for cost models.  </a:t>
            </a:r>
            <a:endParaRPr dirty="0"/>
          </a:p>
          <a:p>
            <a:pPr>
              <a:defRPr/>
            </a:pPr>
            <a:endParaRPr lang="en-US" dirty="0"/>
          </a:p>
          <a:p>
            <a:pPr>
              <a:defRPr/>
            </a:pPr>
            <a:r>
              <a:rPr lang="en-US" dirty="0"/>
              <a:t>Next, let us see what costs are incurred for the selection operator, and the page oriented NL join as examples. </a:t>
            </a:r>
            <a:endParaRPr dirty="0"/>
          </a:p>
        </p:txBody>
      </p:sp>
      <p:sp>
        <p:nvSpPr>
          <p:cNvPr id="6" name="Slide Number Placeholder 3"/>
          <p:cNvSpPr>
            <a:spLocks noGrp="1"/>
          </p:cNvSpPr>
          <p:nvPr>
            <p:ph type="sldNum" sz="quarter" idx="5"/>
          </p:nvPr>
        </p:nvSpPr>
        <p:spPr bwMode="auto"/>
        <p:txBody>
          <a:bodyPr/>
          <a:lstStyle/>
          <a:p>
            <a:pPr>
              <a:defRPr/>
            </a:pPr>
            <a:fld id="{AA2B018A-536A-4E95-B27E-3171BA8DAA5E}" type="slidenum">
              <a:rPr lang="en-US"/>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dirty="0"/>
              <a:t>Let us now see in detail different access paths for accessing records from a relation. The first one is the table scan, wherein from the first record, all the records stored contiguously are fetched (sequentially in the order of storage). For each record fetched, the condition is checked whether it satisfies (age &lt; 18) predicate. Hence, the result set is produced in the order of storage. </a:t>
            </a:r>
            <a:endParaRPr dirty="0"/>
          </a:p>
          <a:p>
            <a:pPr>
              <a:defRPr/>
            </a:pPr>
            <a:endParaRPr lang="en-US" dirty="0"/>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dirty="0"/>
              <a:t>Looking at the granularity of page level, wherein for each page retrieved from R, each record is checked whether it satisfies the age predicate. The total cost of this operation is primarily the number of pages read. Since, we are not updating any page or materializing the results, we need not consider the cost of writing into pages. </a:t>
            </a:r>
            <a:endParaRPr dirty="0"/>
          </a:p>
          <a:p>
            <a:pPr>
              <a:defRPr/>
            </a:pPr>
            <a:endParaRPr lang="en-US" dirty="0"/>
          </a:p>
          <a:p>
            <a:pPr>
              <a:defRPr/>
            </a:pPr>
            <a:r>
              <a:rPr lang="en-US" dirty="0"/>
              <a:t>Another access path generally used to fetch records is the index scan. Assume that there is an index on age attribute, then one can go through the index and fetch the relevant tuples. Index scan is generally preferred when the selectivity is less, and the table scan otherwise. But a precise decision can be made on the cost based manner. </a:t>
            </a:r>
            <a:endParaRPr dirty="0"/>
          </a:p>
          <a:p>
            <a:pPr>
              <a:defRPr/>
            </a:pPr>
            <a:endParaRPr lang="en-US" dirty="0"/>
          </a:p>
          <a:p>
            <a:pPr>
              <a:defRPr/>
            </a:pPr>
            <a:r>
              <a:rPr lang="en-US" dirty="0"/>
              <a:t>Now, assume that there is an `order by’ clause on age, then if we use index scan we get the query results sorted on age attribute. If we are using the table scan, then the results need to be sorted later. There are other parameters that affect the cost of an operator like materialization of results. </a:t>
            </a:r>
            <a:endParaRPr dirty="0"/>
          </a:p>
        </p:txBody>
      </p:sp>
      <p:sp>
        <p:nvSpPr>
          <p:cNvPr id="6" name="Slide Number Placeholder 3"/>
          <p:cNvSpPr>
            <a:spLocks noGrp="1"/>
          </p:cNvSpPr>
          <p:nvPr>
            <p:ph type="sldNum" sz="quarter" idx="5"/>
          </p:nvPr>
        </p:nvSpPr>
        <p:spPr bwMode="auto"/>
        <p:txBody>
          <a:bodyPr/>
          <a:lstStyle/>
          <a:p>
            <a:pPr>
              <a:defRPr/>
            </a:pPr>
            <a:fld id="{AA2B018A-536A-4E95-B27E-3171BA8DAA5E}" type="slidenum">
              <a:rPr lang="en-US"/>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US" dirty="0"/>
              <a:t>Now let us see the total cost of a NL join. Consider the naïve implementation, which iterates over records in R and S, and check the join condition (</a:t>
            </a:r>
            <a:r>
              <a:rPr lang="en-US" sz="1200" dirty="0">
                <a:latin typeface="Courier New"/>
                <a:ea typeface="Courier New"/>
                <a:cs typeface="Courier New"/>
              </a:rPr>
              <a:t>r.id=s.id</a:t>
            </a:r>
            <a:r>
              <a:rPr lang="en-US" dirty="0"/>
              <a:t>). As before, we can look at the page-level for better performance. Hence, the better algorithm is to iterate over pages in R and S, then iterate over each records in the fetched pages, and check for the join condition. As can be seen, this has better performance, and the total cost is:</a:t>
            </a:r>
          </a:p>
          <a:p>
            <a:pPr marL="0" marR="0" lvl="0" indent="0" algn="l" defTabSz="914400">
              <a:lnSpc>
                <a:spcPct val="100000"/>
              </a:lnSpc>
              <a:spcBef>
                <a:spcPts val="0"/>
              </a:spcBef>
              <a:spcAft>
                <a:spcPts val="0"/>
              </a:spcAft>
              <a:buClrTx/>
              <a:buSzTx/>
              <a:buFontTx/>
              <a:buNone/>
              <a:defRPr/>
            </a:pPr>
            <a:r>
              <a:rPr lang="en-US" sz="1200" dirty="0"/>
              <a:t>#pages of R + #pages of R * #pages of S. </a:t>
            </a:r>
            <a:endParaRPr dirty="0"/>
          </a:p>
          <a:p>
            <a:pPr marL="0" marR="0" lvl="0" indent="0" algn="l" defTabSz="914400">
              <a:lnSpc>
                <a:spcPct val="100000"/>
              </a:lnSpc>
              <a:spcBef>
                <a:spcPts val="0"/>
              </a:spcBef>
              <a:spcAft>
                <a:spcPts val="0"/>
              </a:spcAft>
              <a:buClrTx/>
              <a:buSzTx/>
              <a:buFontTx/>
              <a:buNone/>
              <a:defRPr/>
            </a:pPr>
            <a:endParaRPr lang="en-US" sz="1200" dirty="0"/>
          </a:p>
          <a:p>
            <a:pPr marL="0" marR="0" lvl="0" indent="0" algn="l" defTabSz="914400">
              <a:lnSpc>
                <a:spcPct val="100000"/>
              </a:lnSpc>
              <a:spcBef>
                <a:spcPts val="0"/>
              </a:spcBef>
              <a:spcAft>
                <a:spcPts val="0"/>
              </a:spcAft>
              <a:buClrTx/>
              <a:buSzTx/>
              <a:buFontTx/>
              <a:buNone/>
              <a:defRPr/>
            </a:pPr>
            <a:r>
              <a:rPr lang="en-US" sz="1200" dirty="0"/>
              <a:t>Based on the above cost formula, can we decide which should be the outer looping relation for better running times. Naturally, the cost is minimized which ever has lesser number of pages.</a:t>
            </a:r>
            <a:endParaRPr dirty="0"/>
          </a:p>
        </p:txBody>
      </p:sp>
      <p:sp>
        <p:nvSpPr>
          <p:cNvPr id="6" name="Slide Number Placeholder 3"/>
          <p:cNvSpPr>
            <a:spLocks noGrp="1"/>
          </p:cNvSpPr>
          <p:nvPr>
            <p:ph type="sldNum" sz="quarter" idx="5"/>
          </p:nvPr>
        </p:nvSpPr>
        <p:spPr bwMode="auto"/>
        <p:txBody>
          <a:bodyPr/>
          <a:lstStyle/>
          <a:p>
            <a:pPr>
              <a:defRPr/>
            </a:pPr>
            <a:fld id="{AA2B018A-536A-4E95-B27E-3171BA8DAA5E}" type="slidenum">
              <a:rPr lang="en-US"/>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en-US"/>
              <a:t>Besides IO cost estimates, another important and related aspect is the estimate of cardinalities output by every operator in the plan tree. </a:t>
            </a:r>
            <a:endParaRPr/>
          </a:p>
          <a:p>
            <a:pPr marL="0" marR="0" indent="0" algn="l" defTabSz="914400">
              <a:lnSpc>
                <a:spcPct val="100000"/>
              </a:lnSpc>
              <a:spcBef>
                <a:spcPts val="0"/>
              </a:spcBef>
              <a:spcAft>
                <a:spcPts val="0"/>
              </a:spcAft>
              <a:buClrTx/>
              <a:buSzTx/>
              <a:buFontTx/>
              <a:buNone/>
              <a:defRPr/>
            </a:pPr>
            <a:endParaRPr lang="en-US"/>
          </a:p>
          <a:p>
            <a:pPr marL="0" marR="0" indent="0" algn="l" defTabSz="914400">
              <a:lnSpc>
                <a:spcPct val="100000"/>
              </a:lnSpc>
              <a:spcBef>
                <a:spcPts val="0"/>
              </a:spcBef>
              <a:spcAft>
                <a:spcPts val="0"/>
              </a:spcAft>
              <a:buClrTx/>
              <a:buSzTx/>
              <a:buFontTx/>
              <a:buNone/>
              <a:defRPr/>
            </a:pPr>
            <a:r>
              <a:rPr lang="en-US"/>
              <a:t>Let us now define the notion of selectivity, in essence, it is normalized cardinality. Selectivity for an operator is defined as the ratio of output cardinality by its input cardinality. For instance, for a selection predicate like (bid=100), if the output card. is 100 and its input card. is 1000, then its selectivity is 0.1. Similarly for joins, the input cardinality becomes the product of cardinalities of both the input operators. </a:t>
            </a:r>
            <a:endParaRPr/>
          </a:p>
          <a:p>
            <a:pPr marL="0" marR="0" indent="0" algn="l" defTabSz="914400">
              <a:lnSpc>
                <a:spcPct val="100000"/>
              </a:lnSpc>
              <a:spcBef>
                <a:spcPts val="0"/>
              </a:spcBef>
              <a:spcAft>
                <a:spcPts val="0"/>
              </a:spcAft>
              <a:buClrTx/>
              <a:buSzTx/>
              <a:buFontTx/>
              <a:buNone/>
              <a:defRPr/>
            </a:pPr>
            <a:endParaRPr lang="en-US"/>
          </a:p>
          <a:p>
            <a:pPr marL="0" marR="0" indent="0" algn="l" defTabSz="914400">
              <a:lnSpc>
                <a:spcPct val="100000"/>
              </a:lnSpc>
              <a:spcBef>
                <a:spcPts val="0"/>
              </a:spcBef>
              <a:spcAft>
                <a:spcPts val="0"/>
              </a:spcAft>
              <a:buClrTx/>
              <a:buSzTx/>
              <a:buFontTx/>
              <a:buNone/>
              <a:defRPr/>
            </a:pPr>
            <a:r>
              <a:rPr lang="en-US"/>
              <a:t>Selectivity estimates are a function of underlying data distribution and correlations.  Inspite of skew and correlations in data, it is important to get the estimates right to eventually get an optimal plan. Also since, the output one operator in an input to another operator, an error in one operator can propagate to the root.  In general, selectivity misestimates can have huge impact on plan choices. </a:t>
            </a:r>
            <a:endParaRPr/>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dirty="0"/>
              <a:t>The query optimizer is the hardest component in the database engine to get it right. Many researchers have worked on the problem of query optimization to get the optimal plan but no optimizer can produce it – in fact that is the component we pay for. </a:t>
            </a:r>
            <a:endParaRPr dirty="0"/>
          </a:p>
          <a:p>
            <a:pPr>
              <a:defRPr/>
            </a:pPr>
            <a:endParaRPr lang="en-US" dirty="0"/>
          </a:p>
          <a:p>
            <a:pPr>
              <a:defRPr/>
            </a:pPr>
            <a:r>
              <a:rPr lang="en-US" dirty="0"/>
              <a:t>Why is hard for the optimizer to produce the “optimal” plan? </a:t>
            </a:r>
            <a:endParaRPr dirty="0"/>
          </a:p>
          <a:p>
            <a:pPr>
              <a:defRPr/>
            </a:pPr>
            <a:endParaRPr lang="en-US" dirty="0"/>
          </a:p>
          <a:p>
            <a:pPr>
              <a:defRPr/>
            </a:pPr>
            <a:r>
              <a:rPr lang="en-US" dirty="0"/>
              <a:t>This is because the total number of equivalent plans are exponential in the number of relations. The optimizer costs each of these alternate plans and picks the cheapest plan. But it is impossible to get an accurate cost of a plan (without executing it).  </a:t>
            </a:r>
            <a:endParaRPr dirty="0"/>
          </a:p>
          <a:p>
            <a:pPr>
              <a:defRPr/>
            </a:pPr>
            <a:endParaRPr lang="en-US" dirty="0"/>
          </a:p>
          <a:p>
            <a:pPr>
              <a:defRPr/>
            </a:pPr>
            <a:r>
              <a:rPr lang="en-US" dirty="0"/>
              <a:t>Optimizers can make a huge difference on the performance due to the choice of the plan. For instance, in terms of resource usage, one join algorithm requires more memory than the other, while other uses more CPU. </a:t>
            </a:r>
            <a:endParaRPr dirty="0"/>
          </a:p>
          <a:p>
            <a:pPr>
              <a:defRPr/>
            </a:pPr>
            <a:endParaRPr lang="en-US" dirty="0"/>
          </a:p>
          <a:p>
            <a:pPr>
              <a:defRPr/>
            </a:pPr>
            <a:r>
              <a:rPr lang="en-US" dirty="0"/>
              <a:t>Optimizers plan choice also becomes more important as the data scales. These days, not just the data, even the size of the queries are increasing – for instance, the queries containing 100s of relations are getting more common. </a:t>
            </a:r>
            <a:endParaRPr dirty="0"/>
          </a:p>
          <a:p>
            <a:pPr>
              <a:defRPr/>
            </a:pPr>
            <a:endParaRPr lang="en-US" dirty="0"/>
          </a:p>
          <a:p>
            <a:pPr>
              <a:defRPr/>
            </a:pPr>
            <a:r>
              <a:rPr lang="en-US" dirty="0"/>
              <a:t>Finally, the database needs to support more complex data format, and cope with evolving hardware. All these affect the query optimizer. </a:t>
            </a:r>
            <a:endParaRPr dirty="0"/>
          </a:p>
        </p:txBody>
      </p:sp>
      <p:sp>
        <p:nvSpPr>
          <p:cNvPr id="6" name="Slide Number Placeholder 3"/>
          <p:cNvSpPr>
            <a:spLocks noGrp="1"/>
          </p:cNvSpPr>
          <p:nvPr>
            <p:ph type="sldNum" sz="quarter" idx="5"/>
          </p:nvPr>
        </p:nvSpPr>
        <p:spPr bwMode="auto"/>
        <p:txBody>
          <a:bodyPr/>
          <a:lstStyle/>
          <a:p>
            <a:pPr>
              <a:defRPr/>
            </a:pPr>
            <a:fld id="{AA2B018A-536A-4E95-B27E-3171BA8DAA5E}" type="slidenum">
              <a:rPr lang="en-US"/>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dirty="0"/>
              <a:t>Let us consider a simple query which lists all the records from R with age=18. Now our goal is to estimate the selectivity of this filter predicate. Typically, it is estimated using meta data structures such as histograms, and other meta data information stored. For this equality predicate, the selectivity is estimated to be 1/distinct-values(age), using that we can get the total no. of tuples satisfying the predicate. As expected, this formula works when the age is uniformly distributed. </a:t>
            </a:r>
            <a:endParaRPr dirty="0"/>
          </a:p>
          <a:p>
            <a:pPr>
              <a:defRPr/>
            </a:pPr>
            <a:endParaRPr lang="en-US" dirty="0"/>
          </a:p>
          <a:p>
            <a:pPr>
              <a:defRPr/>
            </a:pPr>
            <a:r>
              <a:rPr lang="en-US" dirty="0"/>
              <a:t>For range queries, the estimate becomes equal to length of the range by the length of the domain. Generally, histogram is used to compute the length of the range which is also an approximation. Again, the estimate is correct only if the data is uniformly distributed. </a:t>
            </a:r>
            <a:endParaRPr dirty="0"/>
          </a:p>
          <a:p>
            <a:pPr>
              <a:defRPr/>
            </a:pPr>
            <a:endParaRPr lang="en-US" dirty="0"/>
          </a:p>
          <a:p>
            <a:pPr>
              <a:defRPr/>
            </a:pPr>
            <a:r>
              <a:rPr lang="en-US" dirty="0"/>
              <a:t>Due to changes in data, the meta data information is updated regularly </a:t>
            </a:r>
            <a:r>
              <a:rPr lang="en-US" dirty="0" err="1"/>
              <a:t>inorder</a:t>
            </a:r>
            <a:r>
              <a:rPr lang="en-US" dirty="0"/>
              <a:t> to make sure that the estimates are correct (in some cases, user needs to instruct the </a:t>
            </a:r>
            <a:r>
              <a:rPr lang="en-US" dirty="0" err="1"/>
              <a:t>db</a:t>
            </a:r>
            <a:r>
              <a:rPr lang="en-US" dirty="0"/>
              <a:t> to re-compute them!)</a:t>
            </a:r>
            <a:endParaRPr dirty="0"/>
          </a:p>
          <a:p>
            <a:pPr>
              <a:defRPr/>
            </a:pPr>
            <a:endParaRPr dirty="0"/>
          </a:p>
          <a:p>
            <a:pPr>
              <a:defRPr/>
            </a:pPr>
            <a:r>
              <a:rPr lang="en-US" dirty="0"/>
              <a:t>If there is an index for the age, then one can go though the index without having to access the data, and accurately estimate the </a:t>
            </a:r>
            <a:r>
              <a:rPr lang="en-US" dirty="0" err="1"/>
              <a:t>selectivities</a:t>
            </a:r>
            <a:r>
              <a:rPr lang="en-US" dirty="0"/>
              <a:t>. Going through the index is more expensive than computing from histograms, but could be worth the efforts for long running queries. </a:t>
            </a:r>
            <a:endParaRPr dirty="0"/>
          </a:p>
          <a:p>
            <a:pPr>
              <a:defRPr/>
            </a:pPr>
            <a:endParaRPr lang="en-US" dirty="0"/>
          </a:p>
          <a:p>
            <a:pPr>
              <a:defRPr/>
            </a:pPr>
            <a:r>
              <a:rPr lang="en-US" dirty="0"/>
              <a:t>For these simple queries, even if there are errors in estimate, it should be okay, unless it changes the access path decision. </a:t>
            </a:r>
            <a:endParaRPr dirty="0"/>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45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Now, let us see how the different types of histograms used in DBMS, namely – equi width and equi depth. In equi width histograms, the entire range of the domain of age is divided into equal range values. For instance, if there are 10 buckets and the domain range of age is 0-100, then each bucket can have range [0,9], [10,19], and so on. For example, for r.age=18, we only need to use the count and #keys for the bucket where 18 falls into! for better accuracy. As can be seen, since there are less values in each bucket from [60,100], the accuracy of the estimate is better. But becomes lesser accurate for values in the range [20,29].  </a:t>
            </a:r>
            <a:endParaRPr/>
          </a:p>
          <a:p>
            <a:pPr>
              <a:defRPr/>
            </a:pPr>
            <a:endParaRPr lang="en-US"/>
          </a:p>
          <a:p>
            <a:pPr>
              <a:defRPr/>
            </a:pPr>
            <a:r>
              <a:rPr lang="en-US"/>
              <a:t>Equi depth histograms, as the name says make sure that every bucket maintains almost similar counts. Here the boundaries of the histogram are decided based on the similar count constraint. Once can see from the figure that there is a skew for value 23, and hence maintain a single bucket for it. Thus if a query falls in this range we can get accurate estimate. Also one can see, there is one bucket between 40 to 100. Hence, since this is a large range bucket, the estimates become inaccurate. Equi depth histogram, is harder to maintain as the boundaries need to shift with changes in data. Building is also hard as the data need to sorted. </a:t>
            </a:r>
            <a:endParaRPr/>
          </a:p>
          <a:p>
            <a:pPr>
              <a:defRPr/>
            </a:pPr>
            <a:r>
              <a:rPr lang="en-US"/>
              <a:t> </a:t>
            </a:r>
            <a:endParaRPr/>
          </a:p>
          <a:p>
            <a:pPr marL="0" marR="0" lvl="0" indent="0" algn="l" defTabSz="914400">
              <a:lnSpc>
                <a:spcPct val="100000"/>
              </a:lnSpc>
              <a:spcBef>
                <a:spcPts val="0"/>
              </a:spcBef>
              <a:spcAft>
                <a:spcPts val="0"/>
              </a:spcAft>
              <a:buClrTx/>
              <a:buSzTx/>
              <a:buFontTx/>
              <a:buNone/>
              <a:defRPr/>
            </a:pPr>
            <a:r>
              <a:rPr lang="en-US"/>
              <a:t>Clearly, both equi-width and equi-depth have their benefits for different distributions. Generally, equi-depth are preferred but they are more expensive to build. Equi-depth histogram is used in PostgreSQL. </a:t>
            </a:r>
            <a:endParaRPr/>
          </a:p>
          <a:p>
            <a:pPr>
              <a:defRPr/>
            </a:pPr>
            <a:endParaRPr lang="en-US"/>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46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US"/>
              <a:t>We will now use a similar approach to estimate the selectivity of a join. Again to get the cost of a join operator and hence total cost of a plan. Next, we will see a formula used for join size estimation. </a:t>
            </a:r>
            <a:endParaRPr/>
          </a:p>
          <a:p>
            <a:pPr marL="0" marR="0" lvl="0" indent="0" algn="l" defTabSz="914400">
              <a:lnSpc>
                <a:spcPct val="100000"/>
              </a:lnSpc>
              <a:spcBef>
                <a:spcPts val="0"/>
              </a:spcBef>
              <a:spcAft>
                <a:spcPts val="0"/>
              </a:spcAft>
              <a:buClrTx/>
              <a:buSzTx/>
              <a:buFontTx/>
              <a:buNone/>
              <a:defRPr/>
            </a:pPr>
            <a:endParaRPr lang="en-US"/>
          </a:p>
          <a:p>
            <a:pPr marL="0" marR="0" lvl="0" indent="0" algn="l" defTabSz="914400">
              <a:lnSpc>
                <a:spcPct val="100000"/>
              </a:lnSpc>
              <a:spcBef>
                <a:spcPts val="0"/>
              </a:spcBef>
              <a:spcAft>
                <a:spcPts val="0"/>
              </a:spcAft>
              <a:buClrTx/>
              <a:buSzTx/>
              <a:buFontTx/>
              <a:buNone/>
              <a:defRPr/>
            </a:pPr>
            <a:r>
              <a:rPr lang="en-US"/>
              <a:t>These estimates help in getting good query plans. For instance, if we know the estimates, then we can then reorder joins to reduce the number of intermediary results as early in the tree as possible.</a:t>
            </a:r>
            <a:endParaRPr/>
          </a:p>
          <a:p>
            <a:pPr>
              <a:defRPr/>
            </a:pPr>
            <a:endParaRPr lang="en-US"/>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47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Lets now see we can estimate for joins. The selectivity estimate for a join between R.sid = S.sid is 1/max(distinctvalues(R.sid), distinctvalues(S.sid)). The distinct value count is typically maintained for every column of the database. </a:t>
            </a:r>
            <a:endParaRPr/>
          </a:p>
          <a:p>
            <a:pPr>
              <a:defRPr/>
            </a:pPr>
            <a:endParaRPr lang="en-US"/>
          </a:p>
          <a:p>
            <a:pPr>
              <a:defRPr/>
            </a:pPr>
            <a:r>
              <a:rPr lang="en-US"/>
              <a:t>There are two assumptions made such as uniform data, and inclusion principle. Inclusion principle means that domain of join key overlap such that every key of one relation exist in the other relation. For instance, consider the scenario when keys does not intersect at all, then the assumption is completely violated.  This results in actual join output being zero while the estimate is non-zero (way off!).</a:t>
            </a:r>
            <a:endParaRPr/>
          </a:p>
          <a:p>
            <a:pPr>
              <a:defRPr/>
            </a:pPr>
            <a:endParaRPr lang="en-US"/>
          </a:p>
        </p:txBody>
      </p:sp>
      <p:sp>
        <p:nvSpPr>
          <p:cNvPr id="6" name="Slide Number Placeholder 3"/>
          <p:cNvSpPr>
            <a:spLocks noGrp="1"/>
          </p:cNvSpPr>
          <p:nvPr>
            <p:ph type="sldNum" sz="quarter" idx="5"/>
          </p:nvPr>
        </p:nvSpPr>
        <p:spPr bwMode="auto"/>
        <p:txBody>
          <a:bodyPr/>
          <a:lstStyle/>
          <a:p>
            <a:pPr>
              <a:defRPr/>
            </a:pPr>
            <a:fld id="{AA2B018A-536A-4E95-B27E-3171BA8DAA5E}" type="slidenum">
              <a:rPr lang="en-US"/>
              <a:t>48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307035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System R is a seminal work from IBM in late 70s. Prior to that people believed that a DBMS could never choose a query plan better than what a human could write. </a:t>
            </a:r>
            <a:endParaRPr/>
          </a:p>
          <a:p>
            <a:pPr>
              <a:defRPr/>
            </a:pPr>
            <a:endParaRPr lang="en-US"/>
          </a:p>
          <a:p>
            <a:pPr>
              <a:defRPr/>
            </a:pPr>
            <a:r>
              <a:rPr lang="en-US"/>
              <a:t>Even now many assumptions about data distributions are still made today in practice to make the problem tractable. Along with even some of the concepts and design decisions are still used. </a:t>
            </a:r>
            <a:endParaRPr/>
          </a:p>
          <a:p>
            <a:pPr>
              <a:defRPr/>
            </a:pPr>
            <a:endParaRPr lang="en-US"/>
          </a:p>
          <a:p>
            <a:pPr>
              <a:defRPr/>
            </a:pPr>
            <a:r>
              <a:rPr lang="en-US"/>
              <a:t>As mentioned before, System R is the first cost based optimizer. It uses a mix of heuristics and cost-based optimization.  The high level idea is to generate all possible plans in a restricted plan search space. For instance, by considering only left deep plans. In this space, cost each plan and return the cheapest plan. It is typically expensive to consider all possible plans, so thus, it uses dynamic programming to very effectively prune the search space.</a:t>
            </a:r>
            <a:endParaRPr/>
          </a:p>
        </p:txBody>
      </p:sp>
      <p:sp>
        <p:nvSpPr>
          <p:cNvPr id="6" name="Slide Number Placeholder 3"/>
          <p:cNvSpPr>
            <a:spLocks noGrp="1"/>
          </p:cNvSpPr>
          <p:nvPr>
            <p:ph type="sldNum" sz="quarter" idx="5"/>
          </p:nvPr>
        </p:nvSpPr>
        <p:spPr bwMode="auto"/>
        <p:txBody>
          <a:bodyPr/>
          <a:lstStyle/>
          <a:p>
            <a:pPr>
              <a:defRPr/>
            </a:pPr>
            <a:fld id="{AA2B018A-536A-4E95-B27E-3171BA8DAA5E}" type="slidenum">
              <a:rPr lang="en-US"/>
              <a:t>50</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Let us now see how System R generates query plans. First, it identifies the blocks of queries in the whole query. The block is defined as </a:t>
            </a:r>
            <a:r>
              <a:rPr lang="en-US" sz="1200"/>
              <a:t>exactly one </a:t>
            </a:r>
            <a:r>
              <a:rPr lang="en-US" sz="1200">
                <a:latin typeface="Courier New"/>
                <a:ea typeface="Courier New"/>
                <a:cs typeface="Courier New"/>
              </a:rPr>
              <a:t>SELECT</a:t>
            </a:r>
            <a:r>
              <a:rPr lang="en-US" sz="1200"/>
              <a:t> &amp; </a:t>
            </a:r>
            <a:r>
              <a:rPr lang="en-US" sz="1200">
                <a:latin typeface="Courier New"/>
                <a:ea typeface="Courier New"/>
                <a:cs typeface="Courier New"/>
              </a:rPr>
              <a:t>FROM</a:t>
            </a:r>
            <a:r>
              <a:rPr lang="en-US" sz="1200"/>
              <a:t>, and at most one </a:t>
            </a:r>
            <a:r>
              <a:rPr lang="en-US" sz="1200">
                <a:latin typeface="Courier New"/>
                <a:ea typeface="Courier New"/>
                <a:cs typeface="Courier New"/>
              </a:rPr>
              <a:t>WHERE, GROUP BY, HAVING clause. As an example, in the above query there are two blocks, one in green and the other in red. The queries in inside another query are called nested queries. The</a:t>
            </a:r>
            <a:r>
              <a:rPr lang="en-US"/>
              <a:t> reason to break the query is for reducing the plan search space. </a:t>
            </a:r>
            <a:endParaRPr/>
          </a:p>
          <a:p>
            <a:pPr>
              <a:defRPr/>
            </a:pPr>
            <a:endParaRPr lang="en-US"/>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51</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Each of these blocks are independently optimized. This is okay, if the inner query block is independent, i.e. it has no reference to a value obtained from a candidate tuple of the outer query block. On the other hand, if there is a dependence it is called as correlated query block. </a:t>
            </a:r>
            <a:endParaRPr/>
          </a:p>
          <a:p>
            <a:pPr>
              <a:defRPr/>
            </a:pPr>
            <a:endParaRPr lang="en-US"/>
          </a:p>
          <a:p>
            <a:pPr>
              <a:defRPr/>
            </a:pPr>
            <a:r>
              <a:rPr lang="en-US"/>
              <a:t>In the correlated case, the inner query block need to be optimized for every value of the outer block which turns out to be expensive. Hence, it is always attempted to `unnest’ a query. For example, </a:t>
            </a:r>
            <a:endParaRPr/>
          </a:p>
          <a:p>
            <a:pPr>
              <a:defRPr/>
            </a:pPr>
            <a:endParaRPr lang="en-US"/>
          </a:p>
          <a:p>
            <a:pPr>
              <a:defRPr/>
            </a:pPr>
            <a:r>
              <a:rPr lang="en-US" b="1"/>
              <a:t>Original Query:</a:t>
            </a:r>
            <a:r>
              <a:rPr lang="en-US"/>
              <a:t> SELECT S.sname FROM Sailors S WHERE EXISTS (SELECT * FROM Reserves R WHERE R.bid=103 AND R.sid=S.sid) </a:t>
            </a:r>
            <a:endParaRPr/>
          </a:p>
          <a:p>
            <a:pPr>
              <a:defRPr/>
            </a:pPr>
            <a:r>
              <a:rPr lang="en-US" b="1"/>
              <a:t>Nested block to optimize:</a:t>
            </a:r>
            <a:r>
              <a:rPr lang="en-US"/>
              <a:t> SELECT * FROM Reserves R WHERE R.bid=103 AND S.sid= outer value </a:t>
            </a:r>
            <a:endParaRPr/>
          </a:p>
          <a:p>
            <a:pPr>
              <a:defRPr/>
            </a:pPr>
            <a:endParaRPr lang="en-US"/>
          </a:p>
          <a:p>
            <a:pPr>
              <a:defRPr/>
            </a:pPr>
            <a:r>
              <a:rPr lang="en-US"/>
              <a:t>Nested block is optimized independently, with the outer tuple considered as providing a selection condition. Outer block is optimized with the cost of `calling’ nested block computation taken into account.</a:t>
            </a:r>
            <a:endParaRPr/>
          </a:p>
          <a:p>
            <a:pPr>
              <a:defRPr/>
            </a:pPr>
            <a:endParaRPr lang="en-US"/>
          </a:p>
          <a:p>
            <a:pPr>
              <a:defRPr/>
            </a:pPr>
            <a:r>
              <a:rPr lang="en-US" b="1"/>
              <a:t>Equivalent non-nested query:</a:t>
            </a:r>
            <a:r>
              <a:rPr lang="en-US"/>
              <a:t> SELECT S.sname FROM Sailors S, Reserves R WHERE S.sid=R.sid AND R.bid=103</a:t>
            </a:r>
            <a:endParaRPr/>
          </a:p>
          <a:p>
            <a:pPr>
              <a:defRPr/>
            </a:pPr>
            <a:r>
              <a:rPr lang="en-US"/>
              <a:t>The unnested version of the query is typically optimized better.</a:t>
            </a:r>
            <a:endParaRPr/>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52</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Second step in the optimization process is to find the physical plan for each individual block. Try to decide on the physical implementation of each operator and on the access path. Iteratively build the plan bottom up using dynamic programming approach.</a:t>
            </a:r>
            <a:endParaRPr/>
          </a:p>
          <a:p>
            <a:pPr>
              <a:defRPr/>
            </a:pPr>
            <a:r>
              <a:rPr lang="en-US"/>
              <a:t>Additional heuristics to reduce plan space (besides the blocks) is to only consider left-deep plans!</a:t>
            </a:r>
            <a:endParaRPr/>
          </a:p>
          <a:p>
            <a:pPr marL="0" indent="0">
              <a:buNone/>
              <a:defRPr/>
            </a:pPr>
            <a:endParaRPr lang="en-US"/>
          </a:p>
          <a:p>
            <a:pPr>
              <a:defRPr/>
            </a:pPr>
            <a:r>
              <a:rPr lang="en-US"/>
              <a:t>Left-deep trees naturally transform to physical plans with pipelining, it is particularly good for hardware that was available back in 1980s since it frequently does not require writing the intermediary results to the disk!</a:t>
            </a:r>
            <a:endParaRPr/>
          </a:p>
          <a:p>
            <a:pPr>
              <a:defRPr/>
            </a:pPr>
            <a:endParaRPr lang="en-US"/>
          </a:p>
          <a:p>
            <a:pPr>
              <a:defRPr/>
            </a:pPr>
            <a:r>
              <a:rPr lang="en-US"/>
              <a:t>Even today, ORACLE has a preference towards left-deep trees.</a:t>
            </a:r>
            <a:endParaRPr/>
          </a:p>
          <a:p>
            <a:pPr>
              <a:defRPr/>
            </a:pPr>
            <a:endParaRPr lang="en-US"/>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53</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US"/>
              <a:t>Example with a single-block query which “</a:t>
            </a:r>
            <a:r>
              <a:rPr lang="en-US" sz="1200" b="0" i="0"/>
              <a:t>Retrieve the names of people that appear on Joy's mixtape”. The first step is to choose the best access path for each of the three relations. </a:t>
            </a:r>
            <a:endParaRPr lang="en-US"/>
          </a:p>
          <a:p>
            <a:pPr marL="0" marR="0" lvl="0" indent="0" algn="l" defTabSz="914400">
              <a:lnSpc>
                <a:spcPct val="100000"/>
              </a:lnSpc>
              <a:spcBef>
                <a:spcPts val="0"/>
              </a:spcBef>
              <a:spcAft>
                <a:spcPts val="0"/>
              </a:spcAft>
              <a:buClrTx/>
              <a:buSzTx/>
              <a:buFontTx/>
              <a:buNone/>
              <a:defRPr/>
            </a:pPr>
            <a:endParaRPr lang="en-US" sz="1200" b="0" i="0"/>
          </a:p>
          <a:p>
            <a:pPr marL="0" marR="0" lvl="0" indent="0" algn="l" defTabSz="914400">
              <a:lnSpc>
                <a:spcPct val="100000"/>
              </a:lnSpc>
              <a:spcBef>
                <a:spcPts val="0"/>
              </a:spcBef>
              <a:spcAft>
                <a:spcPts val="0"/>
              </a:spcAft>
              <a:buClrTx/>
              <a:buSzTx/>
              <a:buFontTx/>
              <a:buNone/>
              <a:defRPr/>
            </a:pPr>
            <a:r>
              <a:rPr lang="en-US" sz="1200" b="0" i="0"/>
              <a:t>Since there is no predicate on the APPEARS or ARTIST, this means that all the tuples need to be accessed at the first step. Hence, sequential scan of these tables are preferred. </a:t>
            </a:r>
            <a:endParaRPr lang="en-US"/>
          </a:p>
          <a:p>
            <a:pPr marL="0" marR="0" lvl="0" indent="0" algn="l" defTabSz="914400">
              <a:lnSpc>
                <a:spcPct val="100000"/>
              </a:lnSpc>
              <a:spcBef>
                <a:spcPts val="0"/>
              </a:spcBef>
              <a:spcAft>
                <a:spcPts val="0"/>
              </a:spcAft>
              <a:buClrTx/>
              <a:buSzTx/>
              <a:buFontTx/>
              <a:buNone/>
              <a:defRPr/>
            </a:pPr>
            <a:r>
              <a:rPr lang="en-US" sz="1200" b="0" i="0"/>
              <a:t>Assume that there is an index available on the name attribute of ALBUM table, and that the selectivity of this predicate is less, then it is best to use index scan as the access path for ALBUM table. </a:t>
            </a:r>
            <a:endParaRPr lang="en-US"/>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54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dirty="0"/>
              <a:t>As we saw earlier, the two different plans had different join orders – essentially specifying order in which the joins are performed in the query. The number of such join orders depends on the join-graph. For instance in the star join, the number of join orders are n! (n factorial). </a:t>
            </a:r>
            <a:endParaRPr dirty="0"/>
          </a:p>
          <a:p>
            <a:pPr>
              <a:defRPr/>
            </a:pPr>
            <a:endParaRPr lang="en-US" dirty="0"/>
          </a:p>
          <a:p>
            <a:pPr>
              <a:defRPr/>
            </a:pPr>
            <a:r>
              <a:rPr lang="en-US" dirty="0"/>
              <a:t>Even after the join order is decided, still there are choices that need to be made. There are different implementations for each join like hash join, NL, sort-merge join. Further, even for access methods there are choices like sequential scan, index scan, or bitmap scan.  </a:t>
            </a:r>
            <a:endParaRPr dirty="0"/>
          </a:p>
          <a:p>
            <a:pPr>
              <a:defRPr/>
            </a:pPr>
            <a:endParaRPr lang="en-US" dirty="0">
              <a:solidFill>
                <a:srgbClr val="FF0000"/>
              </a:solidFill>
            </a:endParaRPr>
          </a:p>
          <a:p>
            <a:pPr>
              <a:defRPr/>
            </a:pPr>
            <a:r>
              <a:rPr lang="en-US" dirty="0">
                <a:solidFill>
                  <a:srgbClr val="FF0000"/>
                </a:solidFill>
              </a:rPr>
              <a:t>Bad decision can have huge impact. For instance, if we use a hash join in case of less memory can be lead to very bad performance. Also, generally optimizers push down selections for performance.  But again, is not always a good idea as sometimes they will prohibit us to use index-lookup join algorithms </a:t>
            </a:r>
            <a:endParaRPr dirty="0"/>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Once the access path is fixed, next step is to decide on the join order and corresponding operator implementations. Since System R restricts the plan structures to left deep plans, the number of possible join orders is N! Many systems have removed this limitations.  </a:t>
            </a:r>
            <a:endParaRPr/>
          </a:p>
        </p:txBody>
      </p:sp>
      <p:sp>
        <p:nvSpPr>
          <p:cNvPr id="6" name="Slide Number Placeholder 3"/>
          <p:cNvSpPr>
            <a:spLocks noGrp="1"/>
          </p:cNvSpPr>
          <p:nvPr>
            <p:ph type="sldNum" sz="quarter" idx="5"/>
          </p:nvPr>
        </p:nvSpPr>
        <p:spPr bwMode="auto"/>
        <p:txBody>
          <a:bodyPr/>
          <a:lstStyle/>
          <a:p>
            <a:pPr>
              <a:defRPr/>
            </a:pPr>
            <a:fld id="{AA2B018A-536A-4E95-B27E-3171BA8DAA5E}" type="slidenum">
              <a:rPr lang="en-US"/>
              <a:t>55</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Then, for each join order, trying out all possible join algorithms, gives different equivalent plans. Then one need to cost each of these alternate plans to find the best plan for the query. </a:t>
            </a:r>
            <a:endParaRPr/>
          </a:p>
        </p:txBody>
      </p:sp>
      <p:sp>
        <p:nvSpPr>
          <p:cNvPr id="6" name="Slide Number Placeholder 3"/>
          <p:cNvSpPr>
            <a:spLocks noGrp="1"/>
          </p:cNvSpPr>
          <p:nvPr>
            <p:ph type="sldNum" sz="quarter" idx="5"/>
          </p:nvPr>
        </p:nvSpPr>
        <p:spPr bwMode="auto"/>
        <p:txBody>
          <a:bodyPr/>
          <a:lstStyle/>
          <a:p>
            <a:pPr>
              <a:defRPr/>
            </a:pPr>
            <a:fld id="{AA2B018A-536A-4E95-B27E-3171BA8DAA5E}" type="slidenum">
              <a:rPr lang="en-US"/>
              <a:t>56</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mc:AlternateContent xmlns:mc="http://schemas.openxmlformats.org/markup-compatibility/2006" xmlns:a14="http://schemas.microsoft.com/office/drawing/2010/main">
        <mc:Choice Requires="a14">
          <p:sp>
            <p:nvSpPr>
              <p:cNvPr id="5" name="Notes Placeholder 2"/>
              <p:cNvSpPr>
                <a:spLocks noGrp="1"/>
              </p:cNvSpPr>
              <p:nvPr>
                <p:ph type="body" idx="1"/>
              </p:nvPr>
            </p:nvSpPr>
            <p:spPr bwMode="auto"/>
            <p:txBody>
              <a:bodyPr/>
              <a:lstStyle/>
              <a:p>
                <a:pPr>
                  <a:defRPr/>
                </a:pPr>
                <a:r>
                  <a:rPr lang="en-US"/>
                  <a:t>Even though we restricted ourselves to left-deep, the number of join orders is N factorial. This is becomes very expensive as N increases. For instance, if N=10, then different possible join orders are 3.6 million. This is just the operator ordering considering different operator implementations, the search space increases further. </a:t>
                </a:r>
                <a:endParaRPr/>
              </a:p>
              <a:p>
                <a:pPr>
                  <a:defRPr/>
                </a:pPr>
                <a:endParaRPr lang="en-US"/>
              </a:p>
              <a:p>
                <a:pPr>
                  <a:defRPr/>
                </a:pPr>
                <a:r>
                  <a:rPr lang="en-US"/>
                  <a:t>In order to reduce this search space, System R uses the principle of optimality on the basis of dynamic programming. In general, principle of sub-optimality says that </a:t>
                </a:r>
                <a:r>
                  <a:rPr lang="en-US" sz="1200" b="1" i="0">
                    <a:solidFill>
                      <a:schemeClr val="tx1"/>
                    </a:solidFill>
                    <a:latin typeface="Arial"/>
                    <a:ea typeface="Arial"/>
                    <a:cs typeface="Arial"/>
                  </a:rPr>
                  <a:t> the subsolutions of an optimal solution of the problem are themselves optimal solutions for their subproblems. </a:t>
                </a:r>
                <a:r>
                  <a:rPr lang="en-US" sz="1200" b="0" i="0">
                    <a:solidFill>
                      <a:schemeClr val="tx1"/>
                    </a:solidFill>
                    <a:latin typeface="Arial"/>
                    <a:ea typeface="Arial"/>
                    <a:cs typeface="Arial"/>
                  </a:rPr>
                  <a:t>Consider the shortest path problem between location A and location E. If the optimal solution is A – B – C – D – E, then A – B – C is shortest path between A and C, and C – D – E is shortest path between C and E. </a:t>
                </a:r>
                <a:endParaRPr/>
              </a:p>
              <a:p>
                <a:pPr>
                  <a:defRPr/>
                </a:pPr>
                <a:endParaRPr lang="en-US" sz="1200" b="0" i="0">
                  <a:solidFill>
                    <a:schemeClr val="tx1"/>
                  </a:solidFill>
                  <a:latin typeface="Arial"/>
                  <a:ea typeface="Arial"/>
                  <a:cs typeface="Arial"/>
                </a:endParaRPr>
              </a:p>
              <a:p>
                <a:pPr marL="0" marR="0" lvl="0" indent="0" algn="l" defTabSz="914400">
                  <a:lnSpc>
                    <a:spcPct val="100000"/>
                  </a:lnSpc>
                  <a:spcBef>
                    <a:spcPts val="0"/>
                  </a:spcBef>
                  <a:spcAft>
                    <a:spcPts val="0"/>
                  </a:spcAft>
                  <a:buClrTx/>
                  <a:buSzTx/>
                  <a:buFontTx/>
                  <a:buNone/>
                  <a:defRPr/>
                </a:pPr>
                <a:r>
                  <a:rPr lang="en-US" sz="1200" b="0" i="0">
                    <a:solidFill>
                      <a:schemeClr val="tx1"/>
                    </a:solidFill>
                    <a:latin typeface="Arial"/>
                    <a:ea typeface="Arial"/>
                    <a:cs typeface="Arial"/>
                  </a:rPr>
                  <a:t>Using this principle, the final plan is constructed bottom-up iteratively. In step K, the optimal plans for joining k relations is produced. This is done by considering the optimal plan of k-1 joins, and extending it by adding a relation to it. This results in complexity of </a:t>
                </a:r>
                <a14:m>
                  <m:oMath xmlns:m="http://schemas.openxmlformats.org/officeDocument/2006/math">
                    <m:r>
                      <a:rPr lang="en-US" i="1">
                        <a:latin typeface="Cambria Math"/>
                      </a:rPr>
                      <m:t>𝑂</m:t>
                    </m:r>
                    <m:d>
                      <m:dPr>
                        <m:ctrlPr>
                          <a:rPr lang="en-US" i="1">
                            <a:latin typeface="Cambria Math" panose="02040503050406030204" pitchFamily="18" charset="0"/>
                            <a:ea typeface="Cambria Math"/>
                            <a:cs typeface="Cambria Math"/>
                          </a:rPr>
                        </m:ctrlPr>
                      </m:dPr>
                      <m:e>
                        <m:r>
                          <a:rPr lang="en-US" i="1">
                            <a:latin typeface="Cambria Math"/>
                          </a:rPr>
                          <m:t>𝑁</m:t>
                        </m:r>
                        <m:r>
                          <a:rPr lang="en-US" i="1">
                            <a:latin typeface="Cambria Math"/>
                          </a:rPr>
                          <m:t>×</m:t>
                        </m:r>
                        <m:sSup>
                          <m:sSupPr>
                            <m:ctrlPr>
                              <a:rPr lang="en-US" i="1">
                                <a:latin typeface="Cambria Math" panose="02040503050406030204" pitchFamily="18" charset="0"/>
                                <a:ea typeface="Cambria Math"/>
                                <a:cs typeface="Cambria Math"/>
                              </a:rPr>
                            </m:ctrlPr>
                          </m:sSupPr>
                          <m:e>
                            <m:r>
                              <a:rPr lang="en-US" i="1">
                                <a:latin typeface="Cambria Math"/>
                              </a:rPr>
                              <m:t>2</m:t>
                            </m:r>
                          </m:e>
                          <m:sup>
                            <m:r>
                              <a:rPr lang="en-US" b="0" i="1">
                                <a:latin typeface="Cambria Math"/>
                              </a:rPr>
                              <m:t>𝑁</m:t>
                            </m:r>
                            <m:r>
                              <a:rPr lang="en-US" i="1">
                                <a:latin typeface="Cambria Math"/>
                              </a:rPr>
                              <m:t>−1</m:t>
                            </m:r>
                          </m:sup>
                        </m:sSup>
                      </m:e>
                    </m:d>
                    <m:r>
                      <a:rPr lang="en-US" b="0" i="0">
                        <a:latin typeface="Cambria Math"/>
                      </a:rPr>
                      <m:t>, </m:t>
                    </m:r>
                  </m:oMath>
                </a14:m>
                <a:r>
                  <a:rPr lang="en-US"/>
                  <a:t> which is around 5120 for N=10, and is much lesser than 3.6 millions. </a:t>
                </a:r>
                <a:endParaRPr/>
              </a:p>
            </p:txBody>
          </p:sp>
        </mc:Choice>
        <mc:Fallback xmlns="">
          <p:sp>
            <p:nvSpPr>
              <p:cNvPr id="5" name="Notes Placeholder 2"/>
              <p:cNvSpPr>
                <a:spLocks noGrp="1"/>
              </p:cNvSpPr>
              <p:nvPr>
                <p:ph type="body" idx="1"/>
              </p:nvPr>
            </p:nvSpPr>
            <p:spPr bwMode="auto"/>
            <p:txBody>
              <a:bodyPr/>
              <a:lstStyle/>
              <a:p>
                <a:pPr>
                  <a:defRPr/>
                </a:pPr>
                <a:r>
                  <a:rPr lang="en-US"/>
                  <a:t>Even though we restricted ourselves to left-deep, the number of join orders is N factorial. This is becomes very expensive as N increases. For instance, if N=10, then different possible join orders are 3.6 million. This is just the operator ordering considering different operator implementations, the search space increases further. </a:t>
                </a:r>
                <a:endParaRPr/>
              </a:p>
              <a:p>
                <a:pPr>
                  <a:defRPr/>
                </a:pPr>
                <a:endParaRPr lang="en-US"/>
              </a:p>
              <a:p>
                <a:pPr>
                  <a:defRPr/>
                </a:pPr>
                <a:r>
                  <a:rPr lang="en-US"/>
                  <a:t>In order to reduce this search space, System R uses the principle of optimality on the basis of dynamic programming. In general, principle of sub-optimality says that </a:t>
                </a:r>
                <a:r>
                  <a:rPr lang="en-US" sz="1200" b="1" i="0">
                    <a:solidFill>
                      <a:schemeClr val="tx1"/>
                    </a:solidFill>
                    <a:latin typeface="Arial"/>
                    <a:ea typeface="Arial"/>
                    <a:cs typeface="Arial"/>
                  </a:rPr>
                  <a:t> the subsolutions of an optimal solution of the problem are themselves optimal solutions for their subproblems. </a:t>
                </a:r>
                <a:r>
                  <a:rPr lang="en-US" sz="1200" b="0" i="0">
                    <a:solidFill>
                      <a:schemeClr val="tx1"/>
                    </a:solidFill>
                    <a:latin typeface="Arial"/>
                    <a:ea typeface="Arial"/>
                    <a:cs typeface="Arial"/>
                  </a:rPr>
                  <a:t>Consider the shortest path problem between location A and location E. If the optimal solution is A – B – C – D – E, then A – B – C is shortest path between A and C, and C – D – E is shortest path between C and E. </a:t>
                </a:r>
                <a:endParaRPr/>
              </a:p>
              <a:p>
                <a:pPr>
                  <a:defRPr/>
                </a:pPr>
                <a:endParaRPr lang="en-US" sz="1200" b="0" i="0">
                  <a:solidFill>
                    <a:schemeClr val="tx1"/>
                  </a:solidFill>
                  <a:latin typeface="Arial"/>
                  <a:ea typeface="Arial"/>
                  <a:cs typeface="Arial"/>
                </a:endParaRPr>
              </a:p>
              <a:p>
                <a:pPr marL="0" marR="0" lvl="0" indent="0" algn="l" defTabSz="914400">
                  <a:lnSpc>
                    <a:spcPct val="100000"/>
                  </a:lnSpc>
                  <a:spcBef>
                    <a:spcPts val="0"/>
                  </a:spcBef>
                  <a:spcAft>
                    <a:spcPts val="0"/>
                  </a:spcAft>
                  <a:buClrTx/>
                  <a:buSzTx/>
                  <a:buFontTx/>
                  <a:buNone/>
                  <a:defRPr/>
                </a:pPr>
                <a:r>
                  <a:rPr lang="en-US" sz="1200" b="0" i="0">
                    <a:solidFill>
                      <a:schemeClr val="tx1"/>
                    </a:solidFill>
                    <a:latin typeface="Arial"/>
                    <a:ea typeface="Arial"/>
                    <a:cs typeface="Arial"/>
                  </a:rPr>
                  <a:t>Using this principle, the final plan is constructed bottom-up iteratively. In step K, the optimal plans for joining k relations is produced. This is done by considering the optimal plan of k-1 joins, and extending it by adding a relation to it. This results in complexity of </a:t>
                </a:r>
                <a:r>
                  <a:rPr lang="en-US" i="0">
                    <a:latin typeface="Cambria Math"/>
                  </a:rPr>
                  <a:t>𝑂</a:t>
                </a:r>
                <a:r>
                  <a:rPr lang="en-US" i="0">
                    <a:latin typeface="Cambria Math" panose="02040503050406030204" pitchFamily="18" charset="0"/>
                    <a:ea typeface="Cambria Math"/>
                  </a:rPr>
                  <a:t>(</a:t>
                </a:r>
                <a:r>
                  <a:rPr lang="en-US" i="0">
                    <a:latin typeface="Cambria Math"/>
                  </a:rPr>
                  <a:t>𝑁×2</a:t>
                </a:r>
                <a:r>
                  <a:rPr lang="en-US" i="0">
                    <a:latin typeface="Cambria Math" panose="02040503050406030204" pitchFamily="18" charset="0"/>
                    <a:ea typeface="Cambria Math"/>
                  </a:rPr>
                  <a:t>^(</a:t>
                </a:r>
                <a:r>
                  <a:rPr lang="en-US" b="0" i="0">
                    <a:latin typeface="Cambria Math"/>
                  </a:rPr>
                  <a:t>𝑁</a:t>
                </a:r>
                <a:r>
                  <a:rPr lang="en-US" i="0">
                    <a:latin typeface="Cambria Math"/>
                  </a:rPr>
                  <a:t>−1</a:t>
                </a:r>
                <a:r>
                  <a:rPr lang="en-US" i="0">
                    <a:latin typeface="Cambria Math" panose="02040503050406030204" pitchFamily="18" charset="0"/>
                    <a:ea typeface="Cambria Math"/>
                  </a:rPr>
                  <a:t>) )</a:t>
                </a:r>
                <a:r>
                  <a:rPr lang="en-US" b="0" i="0">
                    <a:latin typeface="Cambria Math"/>
                  </a:rPr>
                  <a:t>, </a:t>
                </a:r>
                <a:r>
                  <a:rPr lang="en-US"/>
                  <a:t> which is around 5120 for N=10, and is much lesser than 3.6 millions. </a:t>
                </a:r>
                <a:endParaRPr/>
              </a:p>
            </p:txBody>
          </p:sp>
        </mc:Fallback>
      </mc:AlternateContent>
      <p:sp>
        <p:nvSpPr>
          <p:cNvPr id="6" name="Slide Number Placeholder 3"/>
          <p:cNvSpPr>
            <a:spLocks noGrp="1"/>
          </p:cNvSpPr>
          <p:nvPr>
            <p:ph type="sldNum" sz="quarter" idx="10"/>
          </p:nvPr>
        </p:nvSpPr>
        <p:spPr bwMode="auto"/>
        <p:txBody>
          <a:bodyPr/>
          <a:lstStyle/>
          <a:p>
            <a:pPr>
              <a:defRPr/>
            </a:pPr>
            <a:fld id="{AA2B018A-536A-4E95-B27E-3171BA8DAA5E}" type="slidenum">
              <a:rPr lang="en-US"/>
              <a:t>57</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Let us see how using principle of optimality, we can find the best plan with an example of joining four relations A, B, C and D. </a:t>
            </a:r>
            <a:endParaRPr/>
          </a:p>
          <a:p>
            <a:pPr>
              <a:defRPr/>
            </a:pPr>
            <a:endParaRPr lang="en-US"/>
          </a:p>
          <a:p>
            <a:pPr>
              <a:defRPr/>
            </a:pPr>
            <a:r>
              <a:rPr lang="en-US"/>
              <a:t>The algorithm run in N passes if N relations joined. Following is its description:</a:t>
            </a:r>
            <a:endParaRPr/>
          </a:p>
          <a:p>
            <a:pPr>
              <a:defRPr/>
            </a:pPr>
            <a:r>
              <a:rPr lang="en-US"/>
              <a:t>Pass 1: Find best 1-relation plan for each relation. </a:t>
            </a:r>
            <a:endParaRPr/>
          </a:p>
          <a:p>
            <a:pPr>
              <a:defRPr/>
            </a:pPr>
            <a:r>
              <a:rPr lang="en-US"/>
              <a:t>Essentially, choose the best access path for each relation. </a:t>
            </a:r>
            <a:endParaRPr/>
          </a:p>
          <a:p>
            <a:pPr>
              <a:defRPr/>
            </a:pPr>
            <a:endParaRPr lang="en-US"/>
          </a:p>
          <a:p>
            <a:pPr>
              <a:defRPr/>
            </a:pPr>
            <a:r>
              <a:rPr lang="en-US"/>
              <a:t>Pass 2: Find best way to join result of each 1-relation plan (as outer) to another relation. (All 2-relation plans.)  </a:t>
            </a:r>
            <a:endParaRPr/>
          </a:p>
          <a:p>
            <a:pPr>
              <a:defRPr/>
            </a:pPr>
            <a:endParaRPr lang="en-US"/>
          </a:p>
          <a:p>
            <a:pPr>
              <a:defRPr/>
            </a:pPr>
            <a:r>
              <a:rPr lang="en-US"/>
              <a:t>Pass N: Find best way to join result of a (N-1)-relation plan (as outer) to the N’th relation. (All N-relation plans.)</a:t>
            </a:r>
            <a:endParaRPr/>
          </a:p>
          <a:p>
            <a:pPr>
              <a:defRPr/>
            </a:pPr>
            <a:endParaRPr lang="en-US"/>
          </a:p>
          <a:p>
            <a:pPr marL="228600" indent="-228600">
              <a:buAutoNum type="arabicParenR"/>
              <a:defRPr/>
            </a:pPr>
            <a:r>
              <a:rPr lang="en-US"/>
              <a:t>Finding the best access path for each of the relations: A, B, C and D. </a:t>
            </a:r>
            <a:endParaRPr/>
          </a:p>
          <a:p>
            <a:pPr marL="228600" indent="-228600">
              <a:buAutoNum type="arabicParenR"/>
              <a:defRPr/>
            </a:pPr>
            <a:r>
              <a:rPr lang="en-US"/>
              <a:t>Look at pair of the four relations and pick the best join algorithm for each of them, and freeze the choice (for each of them). </a:t>
            </a:r>
            <a:endParaRPr/>
          </a:p>
          <a:p>
            <a:pPr marL="228600" indent="-228600">
              <a:buAutoNum type="arabicParenR"/>
              <a:defRPr/>
            </a:pPr>
            <a:r>
              <a:rPr lang="en-US"/>
              <a:t>Similarly for 3-relation joins. </a:t>
            </a:r>
            <a:endParaRPr/>
          </a:p>
          <a:p>
            <a:pPr marL="228600" indent="-228600">
              <a:buAutoNum type="arabicParenR" startAt="4"/>
              <a:defRPr/>
            </a:pPr>
            <a:r>
              <a:rPr lang="en-US"/>
              <a:t>The ABDC join costs 70 units</a:t>
            </a:r>
            <a:endParaRPr/>
          </a:p>
          <a:p>
            <a:pPr marL="0" indent="0">
              <a:buNone/>
              <a:defRPr/>
            </a:pPr>
            <a:endParaRPr lang="en-US"/>
          </a:p>
          <a:p>
            <a:pPr>
              <a:defRPr/>
            </a:pPr>
            <a:endParaRPr lang="en-US"/>
          </a:p>
          <a:p>
            <a:pPr>
              <a:defRPr/>
            </a:pPr>
            <a:endParaRPr lang="en-US"/>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58</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There is another plan ADBC which costs 100 units.</a:t>
            </a:r>
            <a:endParaRPr/>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59</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Let us see the trace of the algorithm using our previously mentioned example. Recall it has three tables and that we had fixed the access paths for each of them. </a:t>
            </a:r>
            <a:endParaRPr/>
          </a:p>
          <a:p>
            <a:pPr>
              <a:defRPr/>
            </a:pPr>
            <a:r>
              <a:rPr lang="en-US"/>
              <a:t> ALBUM – Index scan</a:t>
            </a:r>
            <a:endParaRPr/>
          </a:p>
          <a:p>
            <a:pPr>
              <a:defRPr/>
            </a:pPr>
            <a:r>
              <a:rPr lang="en-US"/>
              <a:t> ARTIST, APPEARS – Sequential Scan</a:t>
            </a:r>
            <a:endParaRPr/>
          </a:p>
          <a:p>
            <a:pPr>
              <a:defRPr/>
            </a:pPr>
            <a:endParaRPr lang="en-US"/>
          </a:p>
          <a:p>
            <a:pPr>
              <a:defRPr/>
            </a:pPr>
            <a:r>
              <a:rPr lang="en-US"/>
              <a:t>Left most box represents that no table is joined which is the initial state, and right most box captures the final goal with all tables joined. </a:t>
            </a:r>
            <a:endParaRPr/>
          </a:p>
          <a:p>
            <a:pPr>
              <a:defRPr/>
            </a:pPr>
            <a:endParaRPr lang="en-US"/>
          </a:p>
          <a:p>
            <a:pPr>
              <a:defRPr/>
            </a:pPr>
            <a:r>
              <a:rPr lang="en-US"/>
              <a:t>The next step is to look at all possible two-relations join. For simplicity we consider two of them -- ARTIST join APPEARS, and ALBUM join APPEARS. There are three possible join algorithms for each of them, and we cost each of them for both the joins. </a:t>
            </a:r>
            <a:endParaRPr/>
          </a:p>
          <a:p>
            <a:pPr>
              <a:defRPr/>
            </a:pPr>
            <a:endParaRPr lang="en-US"/>
          </a:p>
        </p:txBody>
      </p:sp>
      <p:sp>
        <p:nvSpPr>
          <p:cNvPr id="6" name="Slide Number Placeholder 3"/>
          <p:cNvSpPr>
            <a:spLocks noGrp="1"/>
          </p:cNvSpPr>
          <p:nvPr>
            <p:ph type="sldNum" sz="quarter" idx="5"/>
          </p:nvPr>
        </p:nvSpPr>
        <p:spPr bwMode="auto"/>
        <p:txBody>
          <a:bodyPr/>
          <a:lstStyle/>
          <a:p>
            <a:pPr>
              <a:defRPr/>
            </a:pPr>
            <a:fld id="{AA2B018A-536A-4E95-B27E-3171BA8DAA5E}" type="slidenum">
              <a:rPr lang="en-US"/>
              <a:t>60</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US"/>
              <a:t>The above figure shows that Hashjoin is best for both the joins, and the decision is fixed for them. </a:t>
            </a:r>
            <a:endParaRPr/>
          </a:p>
          <a:p>
            <a:pPr>
              <a:defRPr/>
            </a:pPr>
            <a:endParaRPr lang="en-US"/>
          </a:p>
          <a:p>
            <a:pPr>
              <a:defRPr/>
            </a:pPr>
            <a:r>
              <a:rPr lang="en-US" b="1">
                <a:solidFill>
                  <a:srgbClr val="FF0000"/>
                </a:solidFill>
              </a:rPr>
              <a:t>Reading list: Read example at section 3 from here: https://web.stanford.edu/class/cs345d-01/rl/chaudhuri98.pdf</a:t>
            </a:r>
            <a:endParaRPr/>
          </a:p>
          <a:p>
            <a:pPr>
              <a:defRPr/>
            </a:pPr>
            <a:endParaRPr lang="en-US"/>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61</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US"/>
              <a:t>Again from ALL POSSIBLE two-join relations, we explore how to get our target 3-relation join. For example, from ARTIST⨝APPEARS join we need to add ALBUM relation. It can be joined using any of the three join algorithms. </a:t>
            </a:r>
            <a:endParaRPr/>
          </a:p>
          <a:p>
            <a:pPr marL="0" marR="0" lvl="0" indent="0" algn="l" defTabSz="914400">
              <a:lnSpc>
                <a:spcPct val="100000"/>
              </a:lnSpc>
              <a:spcBef>
                <a:spcPts val="0"/>
              </a:spcBef>
              <a:spcAft>
                <a:spcPts val="0"/>
              </a:spcAft>
              <a:buClrTx/>
              <a:buSzTx/>
              <a:buFontTx/>
              <a:buNone/>
              <a:defRPr/>
            </a:pPr>
            <a:endParaRPr lang="en-US"/>
          </a:p>
          <a:p>
            <a:pPr marL="0" marR="0" lvl="0" indent="0" algn="l" defTabSz="914400">
              <a:lnSpc>
                <a:spcPct val="100000"/>
              </a:lnSpc>
              <a:spcBef>
                <a:spcPts val="0"/>
              </a:spcBef>
              <a:spcAft>
                <a:spcPts val="0"/>
              </a:spcAft>
              <a:buClrTx/>
              <a:buSzTx/>
              <a:buFontTx/>
              <a:buNone/>
              <a:defRPr/>
            </a:pPr>
            <a:r>
              <a:rPr lang="en-US"/>
              <a:t>Similar argument apply for the other 2-relation join. </a:t>
            </a:r>
            <a:endParaRPr/>
          </a:p>
        </p:txBody>
      </p:sp>
      <p:sp>
        <p:nvSpPr>
          <p:cNvPr id="6" name="Slide Number Placeholder 3"/>
          <p:cNvSpPr>
            <a:spLocks noGrp="1"/>
          </p:cNvSpPr>
          <p:nvPr>
            <p:ph type="sldNum" sz="quarter" idx="5"/>
          </p:nvPr>
        </p:nvSpPr>
        <p:spPr bwMode="auto"/>
        <p:txBody>
          <a:bodyPr/>
          <a:lstStyle/>
          <a:p>
            <a:pPr>
              <a:defRPr/>
            </a:pPr>
            <a:fld id="{AA2B018A-536A-4E95-B27E-3171BA8DAA5E}" type="slidenum">
              <a:rPr lang="en-US"/>
              <a:t>62</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The above figure shows that Hashjoin is best for one, while SM join is best for the other. All other possibilities are discarded. </a:t>
            </a:r>
            <a:endParaRPr/>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63</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5FD1F41-5913-FAB5-B19F-FEA220903B83}" type="slidenum">
              <a:rPr/>
              <a:t>64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dirty="0"/>
              <a:t>Input to the query optimizer is an abstract syntax tree representing the input query. The AST is built from the query by parsing it. Consider, the example query which lists the name of all suppliers supplying part no. = 2 from Seattle. </a:t>
            </a:r>
            <a:endParaRPr dirty="0"/>
          </a:p>
          <a:p>
            <a:pPr>
              <a:defRPr/>
            </a:pPr>
            <a:endParaRPr lang="en-US" dirty="0"/>
          </a:p>
          <a:p>
            <a:pPr>
              <a:defRPr/>
            </a:pPr>
            <a:r>
              <a:rPr lang="en-US" dirty="0"/>
              <a:t>The tree structed diagram on the left corresponds to the logical plan, which essentially captures the sequence of </a:t>
            </a:r>
            <a:r>
              <a:rPr lang="en-US" sz="1200" b="0" i="0" dirty="0">
                <a:solidFill>
                  <a:schemeClr val="tx1"/>
                </a:solidFill>
                <a:latin typeface="Arial"/>
                <a:ea typeface="+mn-ea"/>
                <a:cs typeface="Arial"/>
              </a:rPr>
              <a:t>operations like join, filter, where, </a:t>
            </a:r>
            <a:r>
              <a:rPr lang="en-US" sz="1200" b="0" i="0" dirty="0" err="1">
                <a:solidFill>
                  <a:schemeClr val="tx1"/>
                </a:solidFill>
                <a:latin typeface="Arial"/>
                <a:ea typeface="+mn-ea"/>
                <a:cs typeface="Arial"/>
              </a:rPr>
              <a:t>groupBy</a:t>
            </a:r>
            <a:r>
              <a:rPr lang="en-US" sz="1200" b="0" i="0" dirty="0">
                <a:solidFill>
                  <a:schemeClr val="tx1"/>
                </a:solidFill>
                <a:latin typeface="Arial"/>
                <a:ea typeface="+mn-ea"/>
                <a:cs typeface="Arial"/>
              </a:rPr>
              <a:t>, etc. applied on the data to output it. Here, we see the following sequence of operations applied: join between Supplier and Supply tables, then the two filters, and finally the projection.</a:t>
            </a:r>
            <a:endParaRPr dirty="0"/>
          </a:p>
          <a:p>
            <a:pPr>
              <a:defRPr/>
            </a:pPr>
            <a:endParaRPr lang="en-US" sz="1200" b="0" i="0" dirty="0">
              <a:solidFill>
                <a:schemeClr val="tx1"/>
              </a:solidFill>
              <a:latin typeface="Arial"/>
              <a:ea typeface="+mn-ea"/>
              <a:cs typeface="Arial"/>
            </a:endParaRPr>
          </a:p>
          <a:p>
            <a:pPr>
              <a:defRPr/>
            </a:pPr>
            <a:r>
              <a:rPr lang="en-US" dirty="0"/>
              <a:t>From the logical plan, a physical plan can be generated. In a physical plan, a specific execution strategy is decided for each operator. Like either hash, NL or Sort merge for joins. Similarly decision need to be made on an access path for each table. The decision is based on several aspects such as volume of data being processed by an operation, or desired output format such as sorted manner. For better plans, these decisions need to be taken holistically, and not at each operation level. Not always there is a 1:1 mapping from logical to physical</a:t>
            </a:r>
            <a:r>
              <a:rPr lang="en-US" sz="1200" b="0" i="0" dirty="0">
                <a:solidFill>
                  <a:schemeClr val="tx1"/>
                </a:solidFill>
                <a:latin typeface="Arial"/>
                <a:ea typeface="+mn-ea"/>
                <a:cs typeface="Arial"/>
              </a:rPr>
              <a:t> plans. </a:t>
            </a:r>
            <a:endParaRPr dirty="0"/>
          </a:p>
          <a:p>
            <a:pPr>
              <a:defRPr/>
            </a:pPr>
            <a:endParaRPr dirty="0"/>
          </a:p>
        </p:txBody>
      </p:sp>
      <p:sp>
        <p:nvSpPr>
          <p:cNvPr id="6" name="Slide Number Placeholder 3"/>
          <p:cNvSpPr>
            <a:spLocks noGrp="1"/>
          </p:cNvSpPr>
          <p:nvPr>
            <p:ph type="sldNum" sz="quarter" idx="5"/>
          </p:nvPr>
        </p:nvSpPr>
        <p:spPr bwMode="auto"/>
        <p:txBody>
          <a:bodyPr/>
          <a:lstStyle/>
          <a:p>
            <a:pPr>
              <a:defRPr/>
            </a:pPr>
            <a:fld id="{AA2B018A-536A-4E95-B27E-3171BA8DAA5E}" type="slidenum">
              <a:rPr lang="en-US"/>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ARTIST⨝APPEARS⨝ALBUM has cost 45, while ALBUM⨝APPEARS⨝ARTIST has cost 20. </a:t>
            </a:r>
            <a:endParaRPr/>
          </a:p>
        </p:txBody>
      </p:sp>
      <p:sp>
        <p:nvSpPr>
          <p:cNvPr id="6" name="Slide Number Placeholder 3"/>
          <p:cNvSpPr>
            <a:spLocks noGrp="1"/>
          </p:cNvSpPr>
          <p:nvPr>
            <p:ph type="sldNum" sz="quarter" idx="5"/>
          </p:nvPr>
        </p:nvSpPr>
        <p:spPr bwMode="auto"/>
        <p:txBody>
          <a:bodyPr/>
          <a:lstStyle/>
          <a:p>
            <a:pPr>
              <a:defRPr/>
            </a:pPr>
            <a:fld id="{AA2B018A-536A-4E95-B27E-3171BA8DAA5E}" type="slidenum">
              <a:rPr lang="en-US"/>
              <a:t>65</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Hence, the  ALBUM⨝APPEARS⨝ARTIST is chosen as the best plan with the corresponding choice of join algorithms and access paths. This is an over simplification of how things work but this is the general idea of how System R works. This design is incorporated in PostgreSQL, MySQL, Oracle, etc.</a:t>
            </a:r>
            <a:endParaRPr/>
          </a:p>
          <a:p>
            <a:pPr>
              <a:defRPr/>
            </a:pPr>
            <a:endParaRPr lang="en-US"/>
          </a:p>
          <a:p>
            <a:pPr>
              <a:defRPr/>
            </a:pPr>
            <a:r>
              <a:rPr lang="en-US"/>
              <a:t>The non-overlapping paths in the plan generation can be parallelized for faster plan generation.</a:t>
            </a:r>
            <a:endParaRPr/>
          </a:p>
          <a:p>
            <a:pPr>
              <a:defRPr/>
            </a:pPr>
            <a:endParaRPr lang="en-US"/>
          </a:p>
          <a:p>
            <a:pPr>
              <a:defRPr/>
            </a:pPr>
            <a:r>
              <a:rPr lang="en-US"/>
              <a:t>There is another important property called as interesting orders. Let us now consider a query that represents the join among (R1 , R2) with the predicates R1.a = R2.a, and say there is an order-by clause on a. Let us also assume that the cost joining (R1, R2) are x and y for nested-loop and sort-merge join, respectively and that x &lt; y. In such a case, sort-merge might be a better choice as the ordering of query output comes for free, which is not the case in NL join. These choices called as interesting orders which are also maintained in practice. </a:t>
            </a:r>
            <a:endParaRPr/>
          </a:p>
          <a:p>
            <a:pPr>
              <a:defRPr/>
            </a:pPr>
            <a:endParaRPr/>
          </a:p>
        </p:txBody>
      </p:sp>
      <p:sp>
        <p:nvSpPr>
          <p:cNvPr id="6" name="Slide Number Placeholder 3"/>
          <p:cNvSpPr>
            <a:spLocks noGrp="1"/>
          </p:cNvSpPr>
          <p:nvPr>
            <p:ph type="sldNum" sz="quarter" idx="5"/>
          </p:nvPr>
        </p:nvSpPr>
        <p:spPr bwMode="auto"/>
        <p:txBody>
          <a:bodyPr/>
          <a:lstStyle/>
          <a:p>
            <a:pPr>
              <a:defRPr/>
            </a:pPr>
            <a:fld id="{AA2B018A-536A-4E95-B27E-3171BA8DAA5E}" type="slidenum">
              <a:rPr lang="en-US"/>
              <a:t>66</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For choosing the best plan, the optimizer also relies on logical and physical statistics. Logical statistics concern the statistics related to tables or records. It has information such as no. of records, size of each record,  no. of distinct values in each column, most common values for each columns, etc. It also varies with different systems. </a:t>
            </a:r>
            <a:endParaRPr/>
          </a:p>
          <a:p>
            <a:pPr>
              <a:defRPr/>
            </a:pPr>
            <a:endParaRPr lang="en-US"/>
          </a:p>
          <a:p>
            <a:pPr>
              <a:defRPr/>
            </a:pPr>
            <a:r>
              <a:rPr lang="en-US"/>
              <a:t>Physical statistics concern the actual storage, in terms of the no. of data pages required to store a table. Also no. of pages used by each index. </a:t>
            </a:r>
            <a:endParaRPr/>
          </a:p>
          <a:p>
            <a:pPr>
              <a:defRPr/>
            </a:pPr>
            <a:r>
              <a:rPr lang="en-US"/>
              <a:t>.</a:t>
            </a:r>
            <a:endParaRPr/>
          </a:p>
          <a:p>
            <a:pPr marL="0" marR="0" lvl="1" indent="0" algn="l" defTabSz="914400">
              <a:lnSpc>
                <a:spcPct val="100000"/>
              </a:lnSpc>
              <a:spcBef>
                <a:spcPts val="0"/>
              </a:spcBef>
              <a:spcAft>
                <a:spcPts val="0"/>
              </a:spcAft>
              <a:buClrTx/>
              <a:buSzTx/>
              <a:buFontTx/>
              <a:buNone/>
              <a:defRPr/>
            </a:pPr>
            <a:r>
              <a:rPr lang="en-US"/>
              <a:t>For selectivity estimates, histograms are used for computing the estimates. Also typically, assumption of selectivity independence: Consider, e.g., that we have two selections (age&lt;10 &amp; height &gt;1.80 m). These are typically mutually exclusive. But database doesn’t know this! it will consider selectivity of each of them only! Histograms (1-d) will be used to compute selectivity, and the two selectivities will be multiplied!</a:t>
            </a:r>
            <a:endParaRPr/>
          </a:p>
          <a:p>
            <a:pPr marL="0" marR="0" lvl="1" indent="0" algn="l" defTabSz="914400">
              <a:lnSpc>
                <a:spcPct val="100000"/>
              </a:lnSpc>
              <a:spcBef>
                <a:spcPts val="0"/>
              </a:spcBef>
              <a:spcAft>
                <a:spcPts val="0"/>
              </a:spcAft>
              <a:buClrTx/>
              <a:buSzTx/>
              <a:buFontTx/>
              <a:buNone/>
              <a:defRPr/>
            </a:pPr>
            <a:endParaRPr lang="en-US"/>
          </a:p>
          <a:p>
            <a:pPr>
              <a:defRPr/>
            </a:pPr>
            <a:r>
              <a:rPr lang="en-US"/>
              <a:t>The IO cost are calculated based on the IO cost of each operator and then aggregated them. </a:t>
            </a:r>
            <a:endParaRPr/>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67</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Next question, does principle of optimality always work? In the sense, are there scenarios where we can miss optimal plans. </a:t>
            </a:r>
            <a:endParaRPr/>
          </a:p>
          <a:p>
            <a:pPr>
              <a:defRPr/>
            </a:pPr>
            <a:endParaRPr lang="en-US"/>
          </a:p>
          <a:p>
            <a:pPr>
              <a:defRPr/>
            </a:pPr>
            <a:r>
              <a:rPr lang="en-US"/>
              <a:t>Ans: yes! When there is an order-by clause in the query, for instance, artist.id in this case. Then, we need to have an extra sort operation at the end of the plan which incurs cost depending on the amount tuples to be sorted. However, the extra sort operation is not required when the </a:t>
            </a:r>
            <a:r>
              <a:rPr lang="en-US" sz="1200"/>
              <a:t>ARTIST.ID=APPEARS.ARTIST_ID  join is joined using sort-merge join, the output of which would be sorted based on artist.id. Thus, a locally optimal choice may not be globally optimal choice. </a:t>
            </a:r>
            <a:endParaRPr lang="en-US"/>
          </a:p>
          <a:p>
            <a:pPr>
              <a:defRPr/>
            </a:pPr>
            <a:endParaRPr lang="en-US"/>
          </a:p>
          <a:p>
            <a:pPr>
              <a:defRPr/>
            </a:pPr>
            <a:r>
              <a:rPr lang="en-US"/>
              <a:t>Thus focusing only on joins is not always good. Hence, we need to check the rest of the query plan to decide the operator implementation.</a:t>
            </a:r>
            <a:endParaRPr/>
          </a:p>
          <a:p>
            <a:pPr>
              <a:defRPr/>
            </a:pPr>
            <a:endParaRPr lang="en-US"/>
          </a:p>
          <a:p>
            <a:pPr>
              <a:defRPr/>
            </a:pPr>
            <a:r>
              <a:rPr lang="en-US"/>
              <a:t>Thus, some system compare all the plans that produce the same order of results.</a:t>
            </a:r>
            <a:endParaRPr/>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68</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In order to address the issue, system incorporate what is called as an interesting orders. A tuple order is interesting order if that order is specified in a group by or order by clause. Order by is understandable, but why group by? </a:t>
            </a:r>
            <a:endParaRPr/>
          </a:p>
          <a:p>
            <a:pPr>
              <a:defRPr/>
            </a:pPr>
            <a:endParaRPr lang="en-US"/>
          </a:p>
          <a:p>
            <a:pPr>
              <a:defRPr/>
            </a:pPr>
            <a:r>
              <a:rPr lang="en-US"/>
              <a:t>As explained before, we might choose sort-merge instead of NL join based on the interesting order. Generally, optimizers keep two plans at every step in the System R algorithm,: a) best interesting order plan, b) best plan (with considering interesting order). In this case, for the final choice, the decision is taken based cost(best interesting ordered plan) vs cost(best plan) + cost of sorting at the end. </a:t>
            </a:r>
            <a:endParaRPr/>
          </a:p>
          <a:p>
            <a:pPr>
              <a:defRPr/>
            </a:pPr>
            <a:endParaRPr lang="en-US"/>
          </a:p>
          <a:p>
            <a:pPr>
              <a:defRPr/>
            </a:pPr>
            <a:r>
              <a:rPr lang="en-US"/>
              <a:t>Not just sorting, other physical properties can be part of the interesting order. E.g,. where it data stored, whether it is partitioned or not, etc. </a:t>
            </a:r>
            <a:endParaRPr/>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69</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dirty="0"/>
              <a:t>We saw that </a:t>
            </a:r>
            <a:r>
              <a:rPr lang="en-US" dirty="0" err="1"/>
              <a:t>selectivities</a:t>
            </a:r>
            <a:r>
              <a:rPr lang="en-US" dirty="0"/>
              <a:t> are computed using meta structures such as histograms, and index. But there are situations wherein histograms are not maintained for all columns, also there are scenarios wherein the histogram building time may not be available. </a:t>
            </a:r>
            <a:endParaRPr dirty="0"/>
          </a:p>
          <a:p>
            <a:pPr>
              <a:defRPr/>
            </a:pPr>
            <a:endParaRPr lang="en-US" dirty="0"/>
          </a:p>
          <a:p>
            <a:pPr>
              <a:defRPr/>
            </a:pPr>
            <a:r>
              <a:rPr lang="en-US" dirty="0"/>
              <a:t>Further, index are generally maintained on primary and foreign keys, and not on all columns. This is because, index consumes a lot of space and is very hard to maintain in case of updates (along with data, even indexes have to updated which incurs random read and writes). </a:t>
            </a:r>
            <a:endParaRPr dirty="0"/>
          </a:p>
          <a:p>
            <a:pPr>
              <a:defRPr/>
            </a:pPr>
            <a:endParaRPr lang="en-US" dirty="0"/>
          </a:p>
          <a:p>
            <a:pPr>
              <a:defRPr/>
            </a:pPr>
            <a:r>
              <a:rPr lang="en-US" dirty="0"/>
              <a:t>The other main issue is the complex predicates. The optimizers are very sensitive, even predicates like sqrt(age) = 5, are also hard for optimizers (at least some time before). Similar issues exist with string predicates, such as name like ‘%John%’. Another major issue is User defined functions, which are generally treated as black boxes and not optimized well. They find it hard to get the estimates right.  </a:t>
            </a:r>
            <a:endParaRPr dirty="0"/>
          </a:p>
          <a:p>
            <a:pPr>
              <a:defRPr/>
            </a:pPr>
            <a:endParaRPr lang="en-US" dirty="0"/>
          </a:p>
          <a:p>
            <a:pPr>
              <a:defRPr/>
            </a:pPr>
            <a:r>
              <a:rPr lang="en-US" dirty="0"/>
              <a:t>In presence of such scenarios, the optimizer reverts to magic numbers such 1/10 selectivity. </a:t>
            </a:r>
            <a:endParaRPr dirty="0"/>
          </a:p>
        </p:txBody>
      </p:sp>
      <p:sp>
        <p:nvSpPr>
          <p:cNvPr id="6" name="Slide Number Placeholder 3"/>
          <p:cNvSpPr>
            <a:spLocks noGrp="1"/>
          </p:cNvSpPr>
          <p:nvPr>
            <p:ph type="sldNum" sz="quarter" idx="5"/>
          </p:nvPr>
        </p:nvSpPr>
        <p:spPr bwMode="auto"/>
        <p:txBody>
          <a:bodyPr/>
          <a:lstStyle/>
          <a:p>
            <a:pPr>
              <a:defRPr/>
            </a:pPr>
            <a:fld id="{AA2B018A-536A-4E95-B27E-3171BA8DAA5E}" type="slidenum">
              <a:rPr lang="en-US"/>
              <a:t>70</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To get a feel of the current situation of query optimizers. Here is an anecdote from Dr. Guy Lohman, a chief architect of IBM DB2. He writes a blog in 2014, and says that the above unlined statement.  </a:t>
            </a:r>
            <a:endParaRPr/>
          </a:p>
        </p:txBody>
      </p:sp>
      <p:sp>
        <p:nvSpPr>
          <p:cNvPr id="6" name="Slide Number Placeholder 3"/>
          <p:cNvSpPr>
            <a:spLocks noGrp="1"/>
          </p:cNvSpPr>
          <p:nvPr>
            <p:ph type="sldNum" sz="quarter" idx="5"/>
          </p:nvPr>
        </p:nvSpPr>
        <p:spPr bwMode="auto"/>
        <p:txBody>
          <a:bodyPr/>
          <a:lstStyle/>
          <a:p>
            <a:pPr>
              <a:defRPr/>
            </a:pPr>
            <a:fld id="{AA2B018A-536A-4E95-B27E-3171BA8DAA5E}" type="slidenum">
              <a:rPr lang="en-US"/>
              <a:t>71</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B994100-100E-43EA-20BD-9540E4D4A1DD}" type="slidenum">
              <a:rPr/>
              <a:t>72</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Problems: </a:t>
            </a:r>
            <a:endParaRPr/>
          </a:p>
          <a:p>
            <a:pPr>
              <a:defRPr/>
            </a:pPr>
            <a:r>
              <a:rPr lang="en-US"/>
              <a:t>At the heuristics part, we need to apply all these heuristics (similar to INGRES, e.g., pushing down predicates and selections, checking equivalences</a:t>
            </a:r>
            <a:r>
              <a:rPr lang="mr-IN"/>
              <a:t>…</a:t>
            </a:r>
            <a:r>
              <a:rPr lang="en-US"/>
              <a:t>) BEFORE being able to even consider join orderings. If these heuristics work well, then great. If not, then too bad!</a:t>
            </a:r>
            <a:endParaRPr/>
          </a:p>
          <a:p>
            <a:pPr>
              <a:defRPr/>
            </a:pPr>
            <a:endParaRPr lang="en-US"/>
          </a:p>
          <a:p>
            <a:pPr>
              <a:defRPr/>
            </a:pPr>
            <a:r>
              <a:rPr lang="en-US"/>
              <a:t>What if two queries are executed at the same time and the first one occupies a lot of memory? </a:t>
            </a:r>
            <a:endParaRPr/>
          </a:p>
          <a:p>
            <a:pPr>
              <a:defRPr/>
            </a:pPr>
            <a:endParaRPr lang="en-US"/>
          </a:p>
          <a:p>
            <a:pPr>
              <a:defRPr/>
            </a:pPr>
            <a:r>
              <a:rPr lang="en-US"/>
              <a:t>Space exploration only considers joins. All other choices decided by the heuristics</a:t>
            </a:r>
            <a:endParaRPr/>
          </a:p>
          <a:p>
            <a:pPr>
              <a:defRPr/>
            </a:pPr>
            <a:endParaRPr lang="en-US"/>
          </a:p>
          <a:p>
            <a:pPr>
              <a:defRPr/>
            </a:pPr>
            <a:r>
              <a:rPr lang="en-US"/>
              <a:t>Left deep joins used to reduce space of the plan. They were reasonable many years ago, and they were preferred in order to reduce IO (pipelining) but are they reasonable now? </a:t>
            </a:r>
            <a:endParaRPr/>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73</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Eleni:</a:t>
            </a:r>
          </a:p>
          <a:p>
            <a:pPr>
              <a:defRPr/>
            </a:pPr>
            <a:r>
              <a:t>A few people said that they did not get what “accelerates real-time” mean. Bellow is how I think this slide should be:</a:t>
            </a:r>
          </a:p>
          <a:p>
            <a:pPr>
              <a:defRPr/>
            </a:pPr>
            <a:r>
              <a:t>To connect this nicely to the outline: </a:t>
            </a:r>
          </a:p>
          <a:p>
            <a:pPr marL="228600" indent="-228600">
              <a:buAutoNum type="arabicPeriod"/>
              <a:defRPr/>
            </a:pPr>
            <a:r>
              <a:t>In this slide:</a:t>
            </a:r>
          </a:p>
          <a:p>
            <a:pPr marL="685800" lvl="1" indent="-228600">
              <a:buAutoNum type="arabicPeriod"/>
              <a:defRPr/>
            </a:pPr>
            <a:r>
              <a:t>I’d first highlight what AI is good at: (a) capturing complex relations (</a:t>
            </a:r>
            <a:r>
              <a:rPr lang="en-GB"/>
              <a:t>AI excels at identifying non-obvious patterns and relationships </a:t>
            </a:r>
            <a:r>
              <a:t> very relevant for the topic of the talk, aka how to navigate today’s complex topologies. These complex topologies can be overwhelming for a traditional optimizer) (b) multi-objective optimization (again necessary for complex topologies and different types of resources) (c) Exploring large design spaces (d) Adaptive optimization</a:t>
            </a:r>
          </a:p>
          <a:p>
            <a:pPr marL="685800" lvl="1" indent="-228600">
              <a:buAutoNum type="arabicPeriod"/>
              <a:defRPr/>
            </a:pPr>
            <a:r>
              <a:t>Then mention some examples (as you have currently on this slide)</a:t>
            </a:r>
          </a:p>
          <a:p>
            <a:pPr marL="685800" lvl="1" indent="-228600">
              <a:buAutoNum type="arabicPeriod"/>
              <a:defRPr/>
            </a:pPr>
            <a:r>
              <a:t>Finally, say that we need to find the right AI approach to avoid the overhead from AI overpower the benefits</a:t>
            </a:r>
          </a:p>
          <a:p>
            <a:pPr marL="228600" lvl="0" indent="-228600">
              <a:buAutoNum type="arabicPeriod"/>
              <a:defRPr/>
            </a:pPr>
            <a:r>
              <a:t>The next slides are about Roulette. Transition: You will focus on Roulette as it solves a problem that ticks all the boxes for what AI is good at ((a) – (d)) and also our solution shows the importance of choosing the right AI method</a:t>
            </a:r>
          </a:p>
          <a:p>
            <a:pPr marL="228600" lvl="0" indent="-228600">
              <a:buAutoNum type="arabicPeriod"/>
              <a:defRPr/>
            </a:pPr>
            <a:endParaRPr/>
          </a:p>
          <a:p>
            <a:pPr marL="0" lvl="0" indent="0">
              <a:buNone/>
              <a:defRPr/>
            </a:pPr>
            <a:r>
              <a:t>(Also, removed ”Generative” as what you describe here is not relevant only for GenAI but other types of AI as well. Also Roulette which follows does not use GenAI)</a:t>
            </a:r>
          </a:p>
        </p:txBody>
      </p:sp>
      <p:sp>
        <p:nvSpPr>
          <p:cNvPr id="4" name="Slide Number Placeholder 3"/>
          <p:cNvSpPr>
            <a:spLocks noGrp="1"/>
          </p:cNvSpPr>
          <p:nvPr>
            <p:ph type="sldNum" sz="quarter" idx="5"/>
          </p:nvPr>
        </p:nvSpPr>
        <p:spPr bwMode="auto"/>
        <p:txBody>
          <a:bodyPr/>
          <a:lstStyle/>
          <a:p>
            <a:pPr>
              <a:defRPr/>
            </a:pPr>
            <a:fld id="{77C19295-B050-4374-9B2E-9DECED5CA00A}" type="slidenum">
              <a:rPr/>
              <a:t>74</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dirty="0"/>
              <a:t>Query arrives from an external application (or a user). It enters into the parser. The parser (e.g., something build by using </a:t>
            </a:r>
            <a:r>
              <a:rPr lang="en-US" dirty="0" err="1"/>
              <a:t>yacc</a:t>
            </a:r>
            <a:r>
              <a:rPr lang="en-US" dirty="0"/>
              <a:t>) will extract an abstract syntax tree. </a:t>
            </a:r>
            <a:endParaRPr dirty="0"/>
          </a:p>
          <a:p>
            <a:pPr>
              <a:defRPr/>
            </a:pPr>
            <a:r>
              <a:rPr lang="en-US" dirty="0"/>
              <a:t>This AST will be pushed into the optimizer, to extract one or more logical query plans. These plans will then be converted to physical plans, which will describe exactly when and how each operator will be executed. Physical plans are decided based on cost estimates for each operator. This optimization and generation of the logical plan may even lead to a feedback phase (a back-and-forth between the logical and physical plan), until a good physical plan is produced. Then, the optimizer will push the best plan (with the minimum cost) to the query engine for actual execution.</a:t>
            </a:r>
            <a:endParaRPr dirty="0"/>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9</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171450" indent="-171450">
              <a:buFont typeface="Arial"/>
              <a:buChar char="•"/>
              <a:defRPr/>
            </a:pPr>
            <a:r>
              <a:rPr lang="en-US"/>
              <a:t>To increase response times sublinearly, we need to do less extra work with each incoming query. To do that, we need to eliminate common computations across queries. This is work-sharing!</a:t>
            </a:r>
            <a:endParaRPr/>
          </a:p>
          <a:p>
            <a:pPr marL="171450" indent="-171450">
              <a:buFont typeface="Arial"/>
              <a:buChar char="•"/>
              <a:defRPr/>
            </a:pPr>
            <a:r>
              <a:rPr lang="en-US"/>
              <a:t>The important problem however, as queries themselves are declarative, is detecting these common computations.</a:t>
            </a:r>
            <a:endParaRPr/>
          </a:p>
          <a:p>
            <a:pPr marL="171450" indent="-171450">
              <a:buFont typeface="Arial"/>
              <a:buChar char="•"/>
              <a:defRPr/>
            </a:pPr>
            <a:r>
              <a:rPr lang="en-US"/>
              <a:t>Consider the example of two queries, Q1 and Q2 …</a:t>
            </a:r>
            <a:endParaRPr/>
          </a:p>
          <a:p>
            <a:pPr marL="171450" indent="-171450">
              <a:buFont typeface="Arial"/>
              <a:buChar char="•"/>
              <a:defRPr/>
            </a:pPr>
            <a:r>
              <a:rPr lang="en-US"/>
              <a:t>Now, the most common approach to share work between these two queries is find matching sub-plans. Both plans here have R JOIN S so we can exploit that fact: we create a common global plan that evaluates both queries by computing R JOIN S first then send the results with the two queries.</a:t>
            </a:r>
            <a:endParaRPr/>
          </a:p>
          <a:p>
            <a:pPr marL="171450" indent="-171450">
              <a:buFont typeface="Arial"/>
              <a:buChar char="•"/>
              <a:defRPr/>
            </a:pPr>
            <a:r>
              <a:rPr lang="en-US"/>
              <a:t>However, there are other alternatives for sharing. For example, by reordering joins with U, we can expose a larger common sub-plan, R JOIN S JOIN U, and therefore we can potentially share a greater part of the work. This is a more eager approach for sharing!</a:t>
            </a:r>
            <a:endParaRPr/>
          </a:p>
          <a:p>
            <a:pPr marL="171450" indent="-171450">
              <a:buFont typeface="Arial"/>
              <a:buChar char="•"/>
              <a:defRPr/>
            </a:pPr>
            <a:r>
              <a:rPr lang="en-US"/>
              <a:t>Now, which of the two approaches is better depends on the underlying data and needs to be decided through cost-based optimization. Yet, sharing-aware cost-based optimization has very high complexity and cannot scale to large query counts. We verified this fact for the previous page’s workload: a state-of-the-art sharing-aware optimizer took an order of magnitude more time  for 11 queries than simply executing them and for 12 queries, we found problem instances where it hit an 1-hour timeout.</a:t>
            </a:r>
            <a:endParaRPr/>
          </a:p>
          <a:p>
            <a:pPr marL="171450" indent="-171450">
              <a:buFont typeface="Arial"/>
              <a:buChar char="•"/>
              <a:defRPr/>
            </a:pPr>
            <a:r>
              <a:rPr lang="en-US"/>
              <a:t>So, in maximizing our speedup against query at a time execution, he hit up against a wall! And the only practical way to avoid the wall is use greedy heuristics for choosing sharing opportunities fast. So, either we risk missing the best opportunities or we lose scalability.</a:t>
            </a:r>
            <a:endParaRPr/>
          </a:p>
          <a:p>
            <a:pPr marL="171450" indent="-171450">
              <a:buFont typeface="Arial"/>
              <a:buChar char="•"/>
              <a:defRPr/>
            </a:pPr>
            <a:endParaRPr lang="en-US"/>
          </a:p>
          <a:p>
            <a:pPr marL="171450" marR="0" lvl="0" indent="-171450" algn="l" defTabSz="914400">
              <a:lnSpc>
                <a:spcPct val="100000"/>
              </a:lnSpc>
              <a:spcBef>
                <a:spcPts val="0"/>
              </a:spcBef>
              <a:spcAft>
                <a:spcPts val="0"/>
              </a:spcAft>
              <a:buClr>
                <a:srgbClr val="000000"/>
              </a:buClr>
              <a:buSzPts val="1100"/>
              <a:buFont typeface="Arial"/>
              <a:buChar char="•"/>
              <a:defRPr/>
            </a:pPr>
            <a:r>
              <a:rPr lang="en-US"/>
              <a:t>Paper: Scalable multi-query execution using reinforcement learning, SIGMOD’21 (Roulette)</a:t>
            </a:r>
            <a:endParaRPr/>
          </a:p>
          <a:p>
            <a:pPr marL="171450" indent="-171450">
              <a:buFont typeface="Arial"/>
              <a:buChar char="•"/>
              <a:defRPr/>
            </a:pPr>
            <a:endParaRPr lang="en-US"/>
          </a:p>
        </p:txBody>
      </p:sp>
      <p:sp>
        <p:nvSpPr>
          <p:cNvPr id="4" name="Slide Number Placeholder 3"/>
          <p:cNvSpPr>
            <a:spLocks noGrp="1"/>
          </p:cNvSpPr>
          <p:nvPr>
            <p:ph type="sldNum" sz="quarter" idx="5"/>
          </p:nvPr>
        </p:nvSpPr>
        <p:spPr bwMode="auto"/>
        <p:txBody>
          <a:bodyPr/>
          <a:lstStyle/>
          <a:p>
            <a:pPr>
              <a:defRPr/>
            </a:pPr>
            <a:fld id="{AA2B018A-536A-4E95-B27E-3171BA8DAA5E}" type="slidenum">
              <a:rPr lang="en-US"/>
              <a:t>75</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lang="en-US"/>
          </a:p>
          <a:p>
            <a:pPr>
              <a:defRPr/>
            </a:pPr>
            <a:r>
              <a:rPr lang="en-US"/>
              <a:t>So, instead of using an optimize-then-execute approach, we make sharing a runtime decision with JIT information. We break runtime into episodes, in which we re-optimize and execute queries. [animation] Through trial and error, we try many sharing opportunities, learn what to share from them, and make better accurate decisions. [animation] Eventually, our trials converge to the most efficient decisions that maximize throughput. For example, after trying query plans that focus on efficient plans for individual queries, we conclude that it’s best to choose a sub-optimal join order that maximizes sharing. We build the RouLette engine, which we presented in SIGMOD 2021, and which can accelerate query batches by progressively exploring sharing opportunities</a:t>
            </a:r>
            <a:endParaRPr/>
          </a:p>
        </p:txBody>
      </p:sp>
      <p:sp>
        <p:nvSpPr>
          <p:cNvPr id="4" name="Slide Number Placeholder 3"/>
          <p:cNvSpPr>
            <a:spLocks noGrp="1"/>
          </p:cNvSpPr>
          <p:nvPr>
            <p:ph type="sldNum" sz="quarter" idx="5"/>
          </p:nvPr>
        </p:nvSpPr>
        <p:spPr bwMode="auto"/>
        <p:txBody>
          <a:bodyPr/>
          <a:lstStyle/>
          <a:p>
            <a:pPr>
              <a:defRPr/>
            </a:pPr>
            <a:fld id="{AA2B018A-536A-4E95-B27E-3171BA8DAA5E}" type="slidenum">
              <a:rPr lang="en-US"/>
              <a:t>76</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EB358E45-6990-68D0-F358-14BC509890DF}" type="slidenum">
              <a:rPr/>
              <a:t>77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a:defRPr/>
            </a:pPr>
            <a:r>
              <a:rPr lang="en-US"/>
              <a:t>For completeness: in terms of internal components, </a:t>
            </a:r>
            <a:r>
              <a:rPr lang="en-US" b="1"/>
              <a:t>some papers and books </a:t>
            </a:r>
            <a:r>
              <a:rPr lang="en-US" b="0"/>
              <a:t>split </a:t>
            </a:r>
            <a:r>
              <a:rPr lang="en-US"/>
              <a:t>the optimizer into two sub-components. The first one is the planner, which will produce the logical plan, and the second one is the optimizer, which will construct the physical plan. In practice, the boundaries between the planner and the optimizer are rather artificial. For instance, one of the widely used plan selection algorithm is a dynamic programming based plan search. Here, the physical plan is built bottom up deciding on both the logical and corresponding physical operator at each step. </a:t>
            </a:r>
            <a:endParaRPr/>
          </a:p>
        </p:txBody>
      </p:sp>
      <p:sp>
        <p:nvSpPr>
          <p:cNvPr id="6" name="Slide Number Placeholder 3"/>
          <p:cNvSpPr>
            <a:spLocks noGrp="1"/>
          </p:cNvSpPr>
          <p:nvPr>
            <p:ph type="sldNum" sz="quarter" idx="10"/>
          </p:nvPr>
        </p:nvSpPr>
        <p:spPr bwMode="auto"/>
        <p:txBody>
          <a:bodyPr/>
          <a:lstStyle/>
          <a:p>
            <a:pPr>
              <a:defRPr/>
            </a:pPr>
            <a:fld id="{AA2B018A-536A-4E95-B27E-3171BA8DAA5E}" type="slidenum">
              <a:rPr lang="en-US"/>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6525" y="765175"/>
            <a:ext cx="6826250" cy="3840163"/>
          </a:xfrm>
        </p:spPr>
      </p:sp>
      <p:sp>
        <p:nvSpPr>
          <p:cNvPr id="5"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US" dirty="0"/>
              <a:t>Query optimization is based on the key concept of equivalences. As mentioned, there are several equivalent plans to process a query, all outputting the same set of results. For every plan, there exist a corresponding relational expression. These plans are equivalent, if the underlying relational expression is equivalent, i.e., they generate the same set of tuples on every legal database instance. </a:t>
            </a:r>
            <a:endParaRPr dirty="0"/>
          </a:p>
          <a:p>
            <a:pPr>
              <a:defRPr/>
            </a:pPr>
            <a:endParaRPr lang="en-US" dirty="0"/>
          </a:p>
        </p:txBody>
      </p:sp>
      <p:sp>
        <p:nvSpPr>
          <p:cNvPr id="6" name="Slide Number Placeholder 3"/>
          <p:cNvSpPr>
            <a:spLocks noGrp="1"/>
          </p:cNvSpPr>
          <p:nvPr>
            <p:ph type="sldNum" sz="quarter" idx="5"/>
          </p:nvPr>
        </p:nvSpPr>
        <p:spPr bwMode="auto"/>
        <p:txBody>
          <a:bodyPr/>
          <a:lstStyle/>
          <a:p>
            <a:pPr>
              <a:defRPr/>
            </a:pPr>
            <a:fld id="{AA2B018A-536A-4E95-B27E-3171BA8DAA5E}" type="slidenum">
              <a:rPr lang="en-US"/>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matchingName="Title Slide" type="title" preserve="1" userDrawn="1">
  <p:cSld name="1_Title Slide">
    <p:spTree>
      <p:nvGrpSpPr>
        <p:cNvPr id="1" name=""/>
        <p:cNvGrpSpPr/>
        <p:nvPr/>
      </p:nvGrpSpPr>
      <p:grpSpPr bwMode="auto">
        <a:xfrm>
          <a:off x="0" y="0"/>
          <a:ext cx="0" cy="0"/>
          <a:chOff x="0" y="0"/>
          <a:chExt cx="0" cy="0"/>
        </a:xfrm>
      </p:grpSpPr>
      <p:sp>
        <p:nvSpPr>
          <p:cNvPr id="4" name="Google Shape;19;p2"/>
          <p:cNvSpPr>
            <a:spLocks noGrp="1"/>
          </p:cNvSpPr>
          <p:nvPr>
            <p:ph type="ctrTitle"/>
          </p:nvPr>
        </p:nvSpPr>
        <p:spPr bwMode="auto">
          <a:xfrm>
            <a:off x="914400" y="2130428"/>
            <a:ext cx="10363200" cy="14700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 name="Google Shape;20;p2"/>
          <p:cNvSpPr>
            <a:spLocks noGrp="1"/>
          </p:cNvSpPr>
          <p:nvPr>
            <p:ph type="subTitle" idx="1"/>
          </p:nvPr>
        </p:nvSpPr>
        <p:spPr bwMode="auto">
          <a:xfrm>
            <a:off x="914400" y="3886202"/>
            <a:ext cx="10363200" cy="1752599"/>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Clr>
                <a:schemeClr val="dk1"/>
              </a:buClr>
              <a:buSzPts val="3200"/>
              <a:buFont typeface="Calibri"/>
              <a:buNone/>
              <a:defRPr/>
            </a:lvl1pPr>
            <a:lvl2pPr lvl="1" algn="l">
              <a:spcBef>
                <a:spcPts val="270"/>
              </a:spcBef>
              <a:spcAft>
                <a:spcPts val="0"/>
              </a:spcAft>
              <a:buClr>
                <a:schemeClr val="dk1"/>
              </a:buClr>
              <a:buSzPts val="1800"/>
              <a:buChar char="–"/>
              <a:defRPr/>
            </a:lvl2pPr>
            <a:lvl3pPr lvl="2" algn="l">
              <a:spcBef>
                <a:spcPts val="270"/>
              </a:spcBef>
              <a:spcAft>
                <a:spcPts val="0"/>
              </a:spcAft>
              <a:buClr>
                <a:schemeClr val="dk1"/>
              </a:buClr>
              <a:buSzPts val="1800"/>
              <a:buChar char="•"/>
              <a:defRPr/>
            </a:lvl3pPr>
            <a:lvl4pPr lvl="3" algn="l">
              <a:spcBef>
                <a:spcPts val="270"/>
              </a:spcBef>
              <a:spcAft>
                <a:spcPts val="0"/>
              </a:spcAft>
              <a:buClr>
                <a:schemeClr val="dk1"/>
              </a:buClr>
              <a:buSzPts val="1800"/>
              <a:buChar char="–"/>
              <a:defRPr/>
            </a:lvl4pPr>
            <a:lvl5pPr lvl="4" algn="l">
              <a:spcBef>
                <a:spcPts val="270"/>
              </a:spcBef>
              <a:spcAft>
                <a:spcPts val="0"/>
              </a:spcAft>
              <a:buClr>
                <a:schemeClr val="dk1"/>
              </a:buClr>
              <a:buSzPts val="1800"/>
              <a:buChar char="»"/>
              <a:defRPr/>
            </a:lvl5pPr>
            <a:lvl6pPr lvl="5" algn="l">
              <a:spcBef>
                <a:spcPts val="270"/>
              </a:spcBef>
              <a:spcAft>
                <a:spcPts val="0"/>
              </a:spcAft>
              <a:buClr>
                <a:schemeClr val="dk1"/>
              </a:buClr>
              <a:buSzPts val="1800"/>
              <a:buChar char="»"/>
              <a:defRPr/>
            </a:lvl6pPr>
            <a:lvl7pPr lvl="6" algn="l">
              <a:spcBef>
                <a:spcPts val="270"/>
              </a:spcBef>
              <a:spcAft>
                <a:spcPts val="0"/>
              </a:spcAft>
              <a:buClr>
                <a:schemeClr val="dk1"/>
              </a:buClr>
              <a:buSzPts val="1800"/>
              <a:buChar char="»"/>
              <a:defRPr/>
            </a:lvl7pPr>
            <a:lvl8pPr lvl="7" algn="l">
              <a:spcBef>
                <a:spcPts val="270"/>
              </a:spcBef>
              <a:spcAft>
                <a:spcPts val="0"/>
              </a:spcAft>
              <a:buClr>
                <a:schemeClr val="dk1"/>
              </a:buClr>
              <a:buSzPts val="1800"/>
              <a:buChar char="»"/>
              <a:defRPr/>
            </a:lvl8pPr>
            <a:lvl9pPr lvl="8" algn="l">
              <a:spcBef>
                <a:spcPts val="270"/>
              </a:spcBef>
              <a:spcAft>
                <a:spcPts val="0"/>
              </a:spcAft>
              <a:buClr>
                <a:schemeClr val="dk1"/>
              </a:buClr>
              <a:buSzPts val="1800"/>
              <a:buChar char="»"/>
              <a:defRPr/>
            </a:lvl9pPr>
          </a:lstStyle>
          <a:p>
            <a:pPr>
              <a:defRPr/>
            </a:pPr>
            <a:endParaRPr/>
          </a:p>
        </p:txBody>
      </p:sp>
      <p:pic>
        <p:nvPicPr>
          <p:cNvPr id="6" name="Google Shape;21;p2" descr="dias_color_proposals_0142_3D_medium.jpg"/>
          <p:cNvPicPr/>
          <p:nvPr/>
        </p:nvPicPr>
        <p:blipFill>
          <a:blip r:embed="rId2">
            <a:alphaModFix/>
          </a:blip>
          <a:stretch/>
        </p:blipFill>
        <p:spPr bwMode="auto">
          <a:xfrm>
            <a:off x="47328" y="125576"/>
            <a:ext cx="1828800" cy="711136"/>
          </a:xfrm>
          <a:prstGeom prst="rect">
            <a:avLst/>
          </a:prstGeom>
          <a:noFill/>
          <a:ln>
            <a:noFill/>
          </a:ln>
        </p:spPr>
      </p:pic>
      <p:pic>
        <p:nvPicPr>
          <p:cNvPr id="7" name="Google Shape;22;p2"/>
          <p:cNvPicPr/>
          <p:nvPr/>
        </p:nvPicPr>
        <p:blipFill>
          <a:blip r:embed="rId3">
            <a:alphaModFix/>
          </a:blip>
          <a:stretch/>
        </p:blipFill>
        <p:spPr bwMode="auto">
          <a:xfrm>
            <a:off x="10046437" y="-80640"/>
            <a:ext cx="2314259" cy="989360"/>
          </a:xfrm>
          <a:prstGeom prst="rect">
            <a:avLst/>
          </a:prstGeom>
          <a:noFill/>
          <a:ln>
            <a:noFill/>
          </a:ln>
        </p:spPr>
      </p:pic>
    </p:spTree>
    <p:extLst>
      <p:ext uri="{BB962C8B-B14F-4D97-AF65-F5344CB8AC3E}">
        <p14:creationId xmlns:p14="http://schemas.microsoft.com/office/powerpoint/2010/main" val="6569524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hart and Text" type="chartAndTx">
  <p:cSld name="CHART_AND_TEXT">
    <p:spTree>
      <p:nvGrpSpPr>
        <p:cNvPr id="1" name="Shape 70"/>
        <p:cNvGrpSpPr/>
        <p:nvPr/>
      </p:nvGrpSpPr>
      <p:grpSpPr>
        <a:xfrm>
          <a:off x="0" y="0"/>
          <a:ext cx="0" cy="0"/>
          <a:chOff x="0" y="0"/>
          <a:chExt cx="0" cy="0"/>
        </a:xfrm>
      </p:grpSpPr>
      <p:sp>
        <p:nvSpPr>
          <p:cNvPr id="71" name="Google Shape;71;p72"/>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72"/>
          <p:cNvSpPr>
            <a:spLocks noGrp="1"/>
          </p:cNvSpPr>
          <p:nvPr>
            <p:ph type="chart" idx="2"/>
          </p:nvPr>
        </p:nvSpPr>
        <p:spPr>
          <a:xfrm>
            <a:off x="609600" y="1219200"/>
            <a:ext cx="5384800" cy="490696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R="0" lvl="2"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R="0" lvl="3"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R="0" lvl="4"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R="0" lvl="5"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R="0" lvl="6"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R="0" lvl="7"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R="0" lvl="8"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72"/>
          <p:cNvSpPr txBox="1">
            <a:spLocks noGrp="1"/>
          </p:cNvSpPr>
          <p:nvPr>
            <p:ph type="body" idx="1"/>
          </p:nvPr>
        </p:nvSpPr>
        <p:spPr>
          <a:xfrm>
            <a:off x="6197600" y="1219200"/>
            <a:ext cx="5384800" cy="490696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72"/>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75" name="Google Shape;75;p72"/>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76"/>
        <p:cNvGrpSpPr/>
        <p:nvPr/>
      </p:nvGrpSpPr>
      <p:grpSpPr>
        <a:xfrm>
          <a:off x="0" y="0"/>
          <a:ext cx="0" cy="0"/>
          <a:chOff x="0" y="0"/>
          <a:chExt cx="0" cy="0"/>
        </a:xfrm>
      </p:grpSpPr>
      <p:sp>
        <p:nvSpPr>
          <p:cNvPr id="77" name="Google Shape;77;p73"/>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73"/>
          <p:cNvSpPr txBox="1">
            <a:spLocks noGrp="1"/>
          </p:cNvSpPr>
          <p:nvPr>
            <p:ph type="body" idx="1"/>
          </p:nvPr>
        </p:nvSpPr>
        <p:spPr>
          <a:xfrm>
            <a:off x="609600" y="1219200"/>
            <a:ext cx="5384800" cy="490696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73"/>
          <p:cNvSpPr txBox="1">
            <a:spLocks noGrp="1"/>
          </p:cNvSpPr>
          <p:nvPr>
            <p:ph type="body" idx="2"/>
          </p:nvPr>
        </p:nvSpPr>
        <p:spPr>
          <a:xfrm>
            <a:off x="6197600" y="1219200"/>
            <a:ext cx="5384800" cy="490696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p73"/>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81" name="Google Shape;81;p73"/>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hart" type="chart">
  <p:cSld name="CHART">
    <p:spTree>
      <p:nvGrpSpPr>
        <p:cNvPr id="1" name="Shape 82"/>
        <p:cNvGrpSpPr/>
        <p:nvPr/>
      </p:nvGrpSpPr>
      <p:grpSpPr>
        <a:xfrm>
          <a:off x="0" y="0"/>
          <a:ext cx="0" cy="0"/>
          <a:chOff x="0" y="0"/>
          <a:chExt cx="0" cy="0"/>
        </a:xfrm>
      </p:grpSpPr>
      <p:sp>
        <p:nvSpPr>
          <p:cNvPr id="83" name="Google Shape;83;p74"/>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74"/>
          <p:cNvSpPr>
            <a:spLocks noGrp="1"/>
          </p:cNvSpPr>
          <p:nvPr>
            <p:ph type="chart" idx="2"/>
          </p:nvPr>
        </p:nvSpPr>
        <p:spPr>
          <a:xfrm>
            <a:off x="609600" y="1219200"/>
            <a:ext cx="10972800" cy="490696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R="0" lvl="2"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R="0" lvl="3"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R="0" lvl="4"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R="0" lvl="5"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R="0" lvl="6"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R="0" lvl="7"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R="0" lvl="8"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74"/>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86" name="Google Shape;86;p74"/>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16058"/>
            <a:ext cx="12192000" cy="707886"/>
          </a:xfrm>
          <a:prstGeom prst="rect">
            <a:avLst/>
          </a:prstGeom>
        </p:spPr>
        <p:txBody>
          <a:bodyPr/>
          <a:lstStyle>
            <a:lvl1pPr>
              <a:defRPr sz="4000"/>
            </a:lvl1pPr>
          </a:lstStyle>
          <a:p>
            <a:r>
              <a:rPr lang="en-US"/>
              <a:t>Click to edit Master title style</a:t>
            </a:r>
          </a:p>
        </p:txBody>
      </p:sp>
      <p:sp>
        <p:nvSpPr>
          <p:cNvPr id="3" name="Content Placeholder 2"/>
          <p:cNvSpPr>
            <a:spLocks noGrp="1"/>
          </p:cNvSpPr>
          <p:nvPr>
            <p:ph idx="1"/>
          </p:nvPr>
        </p:nvSpPr>
        <p:spPr>
          <a:xfrm>
            <a:off x="609600" y="1295400"/>
            <a:ext cx="10972800" cy="4828032"/>
          </a:xfrm>
          <a:prstGeom prst="rect">
            <a:avLst/>
          </a:prstGeom>
        </p:spPr>
        <p:txBody>
          <a:bodyPr/>
          <a:lstStyle>
            <a:lvl1pPr marL="0" indent="0">
              <a:buFontTx/>
              <a:buNone/>
              <a:defRPr lang="en-US" dirty="0"/>
            </a:lvl1pPr>
            <a:lvl2pPr marL="411470">
              <a:defRPr lang="en-US" dirty="0"/>
            </a:lvl2pPr>
            <a:lvl3pPr marL="640064">
              <a:defRPr/>
            </a:lvl3pPr>
            <a:lvl4pPr marL="914378">
              <a:defRPr/>
            </a:lvl4pPr>
            <a:lvl5pPr marL="123440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35B54189-C436-47D0-AC37-8484B13A8E13}" type="slidenum">
              <a:rPr lang="en-US"/>
              <a:pPr/>
              <a:t>‹#›</a:t>
            </a:fld>
            <a:endParaRPr lang="en-US"/>
          </a:p>
        </p:txBody>
      </p:sp>
      <p:sp>
        <p:nvSpPr>
          <p:cNvPr id="8" name="Text Placeholder 6">
            <a:extLst>
              <a:ext uri="{FF2B5EF4-FFF2-40B4-BE49-F238E27FC236}">
                <a16:creationId xmlns:a16="http://schemas.microsoft.com/office/drawing/2014/main" id="{7A8D95DC-C8B7-4E81-A9FE-0E344088B830}"/>
              </a:ext>
            </a:extLst>
          </p:cNvPr>
          <p:cNvSpPr>
            <a:spLocks noGrp="1"/>
          </p:cNvSpPr>
          <p:nvPr>
            <p:ph type="body" sz="quarter" idx="13" hasCustomPrompt="1"/>
          </p:nvPr>
        </p:nvSpPr>
        <p:spPr>
          <a:xfrm>
            <a:off x="0" y="6088505"/>
            <a:ext cx="12192000" cy="612775"/>
          </a:xfrm>
          <a:prstGeom prst="rect">
            <a:avLst/>
          </a:prstGeom>
        </p:spPr>
        <p:txBody>
          <a:bodyPr/>
          <a:lstStyle>
            <a:lvl1pPr marL="0" indent="0" algn="ctr">
              <a:buNone/>
              <a:defRPr sz="3600" b="1" i="0">
                <a:solidFill>
                  <a:srgbClr val="B51F1F"/>
                </a:solidFill>
              </a:defRPr>
            </a:lvl1pPr>
          </a:lstStyle>
          <a:p>
            <a:pPr lvl="0"/>
            <a:r>
              <a:rPr lang="en-US"/>
              <a:t>Click to add punchline</a:t>
            </a:r>
          </a:p>
        </p:txBody>
      </p:sp>
    </p:spTree>
    <p:extLst>
      <p:ext uri="{BB962C8B-B14F-4D97-AF65-F5344CB8AC3E}">
        <p14:creationId xmlns:p14="http://schemas.microsoft.com/office/powerpoint/2010/main" val="1605281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775200" y="6172200"/>
            <a:ext cx="28448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3E970BD-9972-4D08-B83E-9264E792A2B8}" type="slidenum">
              <a:rPr lang="en-US"/>
              <a:pPr/>
              <a:t>‹#›</a:t>
            </a:fld>
            <a:endParaRPr lang="en-US"/>
          </a:p>
        </p:txBody>
      </p:sp>
    </p:spTree>
    <p:extLst>
      <p:ext uri="{BB962C8B-B14F-4D97-AF65-F5344CB8AC3E}">
        <p14:creationId xmlns:p14="http://schemas.microsoft.com/office/powerpoint/2010/main" val="1998597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userDrawn="1">
  <p:cSld name="2_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0" y="350763"/>
            <a:ext cx="12192000" cy="673179"/>
          </a:xfrm>
        </p:spPr>
        <p:txBody>
          <a:bodyPr/>
          <a:lstStyle/>
          <a:p>
            <a:pPr>
              <a:defRPr/>
            </a:pPr>
            <a:r>
              <a:rPr lang="en-US"/>
              <a:t>Click to edit Master title style</a:t>
            </a:r>
            <a:endParaRPr/>
          </a:p>
        </p:txBody>
      </p:sp>
      <p:sp>
        <p:nvSpPr>
          <p:cNvPr id="3" name="Content Placeholder 2"/>
          <p:cNvSpPr>
            <a:spLocks noGrp="1"/>
          </p:cNvSpPr>
          <p:nvPr>
            <p:ph idx="1"/>
          </p:nvPr>
        </p:nvSpPr>
        <p:spPr bwMode="auto">
          <a:xfrm>
            <a:off x="609600" y="1295400"/>
            <a:ext cx="10972800" cy="4828032"/>
          </a:xfrm>
        </p:spPr>
        <p:txBody>
          <a:bodyPr/>
          <a:lstStyle/>
          <a:p>
            <a:pPr lvl="0">
              <a:defRPr/>
            </a:pPr>
            <a:r>
              <a:rPr lang="en-US" dirty="0"/>
              <a:t>Click to edit Master text styles</a:t>
            </a:r>
            <a:endParaRPr dirty="0"/>
          </a:p>
          <a:p>
            <a:pPr lvl="1">
              <a:defRPr/>
            </a:pPr>
            <a:r>
              <a:rPr lang="en-US" dirty="0"/>
              <a:t>Second level</a:t>
            </a:r>
            <a:endParaRPr dirty="0"/>
          </a:p>
          <a:p>
            <a:pPr lvl="2">
              <a:defRPr/>
            </a:pPr>
            <a:r>
              <a:rPr lang="en-US" dirty="0"/>
              <a:t>Third level</a:t>
            </a:r>
            <a:endParaRPr dirty="0"/>
          </a:p>
          <a:p>
            <a:pPr lvl="3">
              <a:defRPr/>
            </a:pPr>
            <a:r>
              <a:rPr lang="en-US" dirty="0"/>
              <a:t>Fourth level</a:t>
            </a:r>
            <a:endParaRPr dirty="0"/>
          </a:p>
          <a:p>
            <a:pPr lvl="4">
              <a:defRPr/>
            </a:pPr>
            <a:r>
              <a:rPr lang="en-US" dirty="0"/>
              <a:t>Fifth level</a:t>
            </a:r>
            <a:endParaRPr dirty="0"/>
          </a:p>
        </p:txBody>
      </p:sp>
      <p:sp>
        <p:nvSpPr>
          <p:cNvPr id="6" name="Slide Number Placeholder 5"/>
          <p:cNvSpPr>
            <a:spLocks noGrp="1"/>
          </p:cNvSpPr>
          <p:nvPr>
            <p:ph type="sldNum" sz="quarter" idx="12"/>
          </p:nvPr>
        </p:nvSpPr>
        <p:spPr bwMode="auto"/>
        <p:txBody>
          <a:bodyPr/>
          <a:lstStyle>
            <a:lvl1pPr>
              <a:defRPr/>
            </a:lvl1pPr>
          </a:lstStyle>
          <a:p>
            <a:pPr>
              <a:defRPr/>
            </a:pPr>
            <a:fld id="{35B54189-C436-47D0-AC37-8484B13A8E13}" type="slidenum">
              <a:rPr lang="en-US"/>
              <a:t>‹#›</a:t>
            </a:fld>
            <a:endParaRPr lang="en-US"/>
          </a:p>
        </p:txBody>
      </p:sp>
      <p:sp>
        <p:nvSpPr>
          <p:cNvPr id="8" name="Text Placeholder 6"/>
          <p:cNvSpPr>
            <a:spLocks noGrp="1"/>
          </p:cNvSpPr>
          <p:nvPr>
            <p:ph type="body" sz="quarter" idx="13" hasCustomPrompt="1"/>
          </p:nvPr>
        </p:nvSpPr>
        <p:spPr bwMode="auto">
          <a:xfrm>
            <a:off x="0" y="5959474"/>
            <a:ext cx="12192000" cy="612775"/>
          </a:xfrm>
        </p:spPr>
        <p:txBody>
          <a:bodyPr/>
          <a:lstStyle>
            <a:lvl1pPr marL="0" indent="0" algn="ctr">
              <a:buNone/>
              <a:defRPr sz="4400" b="1" i="0">
                <a:solidFill>
                  <a:srgbClr val="B51F1F"/>
                </a:solidFill>
              </a:defRPr>
            </a:lvl1pPr>
          </a:lstStyle>
          <a:p>
            <a:pPr lvl="0">
              <a:defRPr/>
            </a:pPr>
            <a:r>
              <a:rPr lang="en-US"/>
              <a:t>Click to add punchline</a:t>
            </a:r>
            <a:endParaRPr/>
          </a:p>
        </p:txBody>
      </p:sp>
    </p:spTree>
    <p:extLst>
      <p:ext uri="{BB962C8B-B14F-4D97-AF65-F5344CB8AC3E}">
        <p14:creationId xmlns:p14="http://schemas.microsoft.com/office/powerpoint/2010/main" val="1946325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0" y="2769456"/>
            <a:ext cx="12192000" cy="830997"/>
          </a:xfrm>
          <a:prstGeom prst="rect">
            <a:avLst/>
          </a:prstGeom>
        </p:spPr>
        <p:txBody>
          <a:bodyPr/>
          <a:lstStyle>
            <a:lvl1pPr>
              <a:defRPr sz="4800"/>
            </a:lvl1pPr>
          </a:lstStyle>
          <a:p>
            <a:r>
              <a:rPr lang="en-US"/>
              <a:t>Click to edit Master title style</a:t>
            </a:r>
          </a:p>
        </p:txBody>
      </p:sp>
      <p:sp>
        <p:nvSpPr>
          <p:cNvPr id="13315" name="Rectangle 3"/>
          <p:cNvSpPr>
            <a:spLocks noGrp="1" noChangeArrowheads="1"/>
          </p:cNvSpPr>
          <p:nvPr>
            <p:ph type="subTitle" idx="1"/>
          </p:nvPr>
        </p:nvSpPr>
        <p:spPr>
          <a:xfrm>
            <a:off x="0" y="3886200"/>
            <a:ext cx="12192000" cy="1752600"/>
          </a:xfrm>
          <a:prstGeom prst="rect">
            <a:avLst/>
          </a:prstGeom>
        </p:spPr>
        <p:txBody>
          <a:bodyPr/>
          <a:lstStyle>
            <a:lvl1pPr marL="0" indent="0" algn="ctr">
              <a:buFontTx/>
              <a:buNone/>
              <a:defRPr/>
            </a:lvl1pPr>
          </a:lstStyle>
          <a:p>
            <a:r>
              <a:rPr lang="en-US"/>
              <a:t>Click to edit Master subtitle style</a:t>
            </a:r>
          </a:p>
        </p:txBody>
      </p:sp>
      <p:pic>
        <p:nvPicPr>
          <p:cNvPr id="24" name="Picture 23" descr="dias_color_proposals_0142_3D_medium.jpg">
            <a:extLst>
              <a:ext uri="{FF2B5EF4-FFF2-40B4-BE49-F238E27FC236}">
                <a16:creationId xmlns:a16="http://schemas.microsoft.com/office/drawing/2014/main" id="{E99D345F-44D8-4FFA-8EEC-4320A184FF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0" y="5980195"/>
            <a:ext cx="1828800" cy="711136"/>
          </a:xfrm>
          <a:prstGeom prst="rect">
            <a:avLst/>
          </a:prstGeom>
        </p:spPr>
      </p:pic>
      <p:pic>
        <p:nvPicPr>
          <p:cNvPr id="3" name="Picture 2">
            <a:extLst>
              <a:ext uri="{FF2B5EF4-FFF2-40B4-BE49-F238E27FC236}">
                <a16:creationId xmlns:a16="http://schemas.microsoft.com/office/drawing/2014/main" id="{1A71AD41-797C-4532-93C6-D0F596E603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63000" y="5791198"/>
            <a:ext cx="2514600" cy="1089132"/>
          </a:xfrm>
          <a:prstGeom prst="rect">
            <a:avLst/>
          </a:prstGeom>
        </p:spPr>
      </p:pic>
    </p:spTree>
    <p:extLst>
      <p:ext uri="{BB962C8B-B14F-4D97-AF65-F5344CB8AC3E}">
        <p14:creationId xmlns:p14="http://schemas.microsoft.com/office/powerpoint/2010/main" val="517235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92945"/>
            <a:ext cx="12192000" cy="830997"/>
          </a:xfrm>
          <a:prstGeom prst="rect">
            <a:avLst/>
          </a:prstGeom>
        </p:spPr>
        <p:txBody>
          <a:bodyPr/>
          <a:lstStyle>
            <a:lvl1pPr>
              <a:defRPr sz="4800"/>
            </a:lvl1pPr>
          </a:lstStyle>
          <a:p>
            <a:r>
              <a:rPr lang="en-US"/>
              <a:t>Click to edit Master title style</a:t>
            </a:r>
          </a:p>
        </p:txBody>
      </p:sp>
      <p:sp>
        <p:nvSpPr>
          <p:cNvPr id="3" name="Content Placeholder 2"/>
          <p:cNvSpPr>
            <a:spLocks noGrp="1"/>
          </p:cNvSpPr>
          <p:nvPr>
            <p:ph idx="1"/>
          </p:nvPr>
        </p:nvSpPr>
        <p:spPr>
          <a:xfrm>
            <a:off x="609600" y="1295400"/>
            <a:ext cx="10972800" cy="4828032"/>
          </a:xfrm>
          <a:prstGeom prst="rect">
            <a:avLst/>
          </a:prstGeom>
        </p:spPr>
        <p:txBody>
          <a:bodyPr/>
          <a:lstStyle>
            <a:lvl1pPr marL="0" indent="0">
              <a:buFontTx/>
              <a:buNone/>
              <a:defRPr lang="en-US" dirty="0"/>
            </a:lvl1pPr>
            <a:lvl2pPr marL="548626">
              <a:defRPr lang="en-US" dirty="0"/>
            </a:lvl2pPr>
            <a:lvl3pPr marL="853419">
              <a:defRPr/>
            </a:lvl3pPr>
            <a:lvl4pPr marL="1219170">
              <a:defRPr/>
            </a:lvl4pPr>
            <a:lvl5pPr marL="16458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35B54189-C436-47D0-AC37-8484B13A8E13}" type="slidenum">
              <a:rPr lang="en-US"/>
              <a:pPr/>
              <a:t>‹#›</a:t>
            </a:fld>
            <a:endParaRPr lang="en-US"/>
          </a:p>
        </p:txBody>
      </p:sp>
      <p:sp>
        <p:nvSpPr>
          <p:cNvPr id="8" name="Text Placeholder 6">
            <a:extLst>
              <a:ext uri="{FF2B5EF4-FFF2-40B4-BE49-F238E27FC236}">
                <a16:creationId xmlns:a16="http://schemas.microsoft.com/office/drawing/2014/main" id="{7A8D95DC-C8B7-4E81-A9FE-0E344088B830}"/>
              </a:ext>
            </a:extLst>
          </p:cNvPr>
          <p:cNvSpPr>
            <a:spLocks noGrp="1"/>
          </p:cNvSpPr>
          <p:nvPr>
            <p:ph type="body" sz="quarter" idx="13" hasCustomPrompt="1"/>
          </p:nvPr>
        </p:nvSpPr>
        <p:spPr>
          <a:xfrm>
            <a:off x="0" y="6088503"/>
            <a:ext cx="12192000" cy="612775"/>
          </a:xfrm>
          <a:prstGeom prst="rect">
            <a:avLst/>
          </a:prstGeom>
        </p:spPr>
        <p:txBody>
          <a:bodyPr/>
          <a:lstStyle>
            <a:lvl1pPr marL="0" indent="0" algn="ctr">
              <a:buNone/>
              <a:defRPr sz="4800" b="1" i="0">
                <a:solidFill>
                  <a:srgbClr val="B51F1F"/>
                </a:solidFill>
              </a:defRPr>
            </a:lvl1pPr>
          </a:lstStyle>
          <a:p>
            <a:pPr lvl="0"/>
            <a:r>
              <a:rPr lang="en-US"/>
              <a:t>Click to add punchline</a:t>
            </a:r>
          </a:p>
        </p:txBody>
      </p:sp>
    </p:spTree>
    <p:extLst>
      <p:ext uri="{BB962C8B-B14F-4D97-AF65-F5344CB8AC3E}">
        <p14:creationId xmlns:p14="http://schemas.microsoft.com/office/powerpoint/2010/main" val="2803592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609600" y="1296076"/>
            <a:ext cx="10972800" cy="4828032"/>
          </a:xfrm>
          <a:prstGeom prst="rect">
            <a:avLst/>
          </a:prstGeom>
        </p:spPr>
        <p:txBody>
          <a:bodyPr/>
          <a:lstStyle/>
          <a:p>
            <a:r>
              <a:rPr lang="en-US"/>
              <a:t>Click icon to add chart</a:t>
            </a:r>
          </a:p>
        </p:txBody>
      </p:sp>
      <p:sp>
        <p:nvSpPr>
          <p:cNvPr id="6" name="Slide Number Placeholder 5"/>
          <p:cNvSpPr>
            <a:spLocks noGrp="1"/>
          </p:cNvSpPr>
          <p:nvPr>
            <p:ph type="sldNum" sz="quarter" idx="12"/>
          </p:nvPr>
        </p:nvSpPr>
        <p:spPr>
          <a:xfrm>
            <a:off x="8737600" y="6245225"/>
            <a:ext cx="3251200" cy="476251"/>
          </a:xfrm>
        </p:spPr>
        <p:txBody>
          <a:bodyPr/>
          <a:lstStyle>
            <a:lvl1pPr>
              <a:defRPr/>
            </a:lvl1pPr>
          </a:lstStyle>
          <a:p>
            <a:fld id="{E783343F-3840-485D-A731-06527D2D3B63}" type="slidenum">
              <a:rPr lang="en-US"/>
              <a:pPr/>
              <a:t>‹#›</a:t>
            </a:fld>
            <a:endParaRPr lang="en-US"/>
          </a:p>
        </p:txBody>
      </p:sp>
      <p:sp>
        <p:nvSpPr>
          <p:cNvPr id="7" name="Title 1">
            <a:extLst>
              <a:ext uri="{FF2B5EF4-FFF2-40B4-BE49-F238E27FC236}">
                <a16:creationId xmlns:a16="http://schemas.microsoft.com/office/drawing/2014/main" id="{6C4290C4-607C-44F6-BDED-FCE42483FEB6}"/>
              </a:ext>
            </a:extLst>
          </p:cNvPr>
          <p:cNvSpPr>
            <a:spLocks noGrp="1"/>
          </p:cNvSpPr>
          <p:nvPr>
            <p:ph type="title"/>
          </p:nvPr>
        </p:nvSpPr>
        <p:spPr>
          <a:xfrm>
            <a:off x="0" y="192945"/>
            <a:ext cx="12192000" cy="830997"/>
          </a:xfrm>
          <a:prstGeom prst="rect">
            <a:avLst/>
          </a:prstGeom>
        </p:spPr>
        <p:txBody>
          <a:bodyPr/>
          <a:lstStyle>
            <a:lvl1pPr>
              <a:defRPr sz="4800"/>
            </a:lvl1pPr>
          </a:lstStyle>
          <a:p>
            <a:r>
              <a:rPr lang="en-US"/>
              <a:t>Click to edit Master title style</a:t>
            </a:r>
          </a:p>
        </p:txBody>
      </p:sp>
      <p:sp>
        <p:nvSpPr>
          <p:cNvPr id="8" name="Text Placeholder 6">
            <a:extLst>
              <a:ext uri="{FF2B5EF4-FFF2-40B4-BE49-F238E27FC236}">
                <a16:creationId xmlns:a16="http://schemas.microsoft.com/office/drawing/2014/main" id="{CD80FC53-9041-4326-8A81-9F786E71E0C2}"/>
              </a:ext>
            </a:extLst>
          </p:cNvPr>
          <p:cNvSpPr>
            <a:spLocks noGrp="1"/>
          </p:cNvSpPr>
          <p:nvPr>
            <p:ph type="body" sz="quarter" idx="13" hasCustomPrompt="1"/>
          </p:nvPr>
        </p:nvSpPr>
        <p:spPr>
          <a:xfrm>
            <a:off x="0" y="6089855"/>
            <a:ext cx="12192000" cy="612775"/>
          </a:xfrm>
          <a:prstGeom prst="rect">
            <a:avLst/>
          </a:prstGeom>
        </p:spPr>
        <p:txBody>
          <a:bodyPr/>
          <a:lstStyle>
            <a:lvl1pPr marL="0" indent="0" algn="ctr">
              <a:buNone/>
              <a:defRPr sz="4800" b="1" i="0">
                <a:solidFill>
                  <a:srgbClr val="B51F1F"/>
                </a:solidFill>
              </a:defRPr>
            </a:lvl1pPr>
          </a:lstStyle>
          <a:p>
            <a:pPr lvl="0"/>
            <a:r>
              <a:rPr lang="en-US"/>
              <a:t>Click to add punchline</a:t>
            </a:r>
          </a:p>
        </p:txBody>
      </p:sp>
    </p:spTree>
    <p:extLst>
      <p:ext uri="{BB962C8B-B14F-4D97-AF65-F5344CB8AC3E}">
        <p14:creationId xmlns:p14="http://schemas.microsoft.com/office/powerpoint/2010/main" val="3901077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5157"/>
            <a:ext cx="12192000" cy="943848"/>
          </a:xfrm>
          <a:prstGeom prst="rect">
            <a:avLst/>
          </a:prstGeom>
        </p:spPr>
        <p:txBody>
          <a:bodyPr>
            <a:spAutoFit/>
          </a:bodyPr>
          <a:lstStyle>
            <a:lvl1pPr>
              <a:defRPr sz="5333"/>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93E970BD-9972-4D08-B83E-9264E792A2B8}" type="slidenum">
              <a:rPr lang="en-US"/>
              <a:pPr/>
              <a:t>‹#›</a:t>
            </a:fld>
            <a:endParaRPr lang="en-US"/>
          </a:p>
        </p:txBody>
      </p:sp>
      <p:sp>
        <p:nvSpPr>
          <p:cNvPr id="6" name="Text Placeholder 6">
            <a:extLst>
              <a:ext uri="{FF2B5EF4-FFF2-40B4-BE49-F238E27FC236}">
                <a16:creationId xmlns:a16="http://schemas.microsoft.com/office/drawing/2014/main" id="{CB93AE41-B4AE-D848-BA02-387A41862FFE}"/>
              </a:ext>
            </a:extLst>
          </p:cNvPr>
          <p:cNvSpPr>
            <a:spLocks noGrp="1"/>
          </p:cNvSpPr>
          <p:nvPr>
            <p:ph type="body" sz="quarter" idx="13" hasCustomPrompt="1"/>
          </p:nvPr>
        </p:nvSpPr>
        <p:spPr>
          <a:xfrm>
            <a:off x="0" y="6095326"/>
            <a:ext cx="12192000" cy="612775"/>
          </a:xfrm>
          <a:prstGeom prst="rect">
            <a:avLst/>
          </a:prstGeom>
        </p:spPr>
        <p:txBody>
          <a:bodyPr/>
          <a:lstStyle>
            <a:lvl1pPr marL="0" indent="0" algn="ctr">
              <a:buNone/>
              <a:defRPr sz="4800" b="1" i="0">
                <a:solidFill>
                  <a:srgbClr val="B51F1F"/>
                </a:solidFill>
              </a:defRPr>
            </a:lvl1pPr>
          </a:lstStyle>
          <a:p>
            <a:pPr lvl="0"/>
            <a:r>
              <a:rPr lang="en-US" dirty="0"/>
              <a:t>Click to add punchline</a:t>
            </a:r>
          </a:p>
        </p:txBody>
      </p:sp>
    </p:spTree>
    <p:extLst>
      <p:ext uri="{BB962C8B-B14F-4D97-AF65-F5344CB8AC3E}">
        <p14:creationId xmlns:p14="http://schemas.microsoft.com/office/powerpoint/2010/main" val="622434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63"/>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3"/>
          <p:cNvSpPr txBox="1">
            <a:spLocks noGrp="1"/>
          </p:cNvSpPr>
          <p:nvPr>
            <p:ph type="body" idx="1"/>
          </p:nvPr>
        </p:nvSpPr>
        <p:spPr>
          <a:xfrm>
            <a:off x="609600" y="1219200"/>
            <a:ext cx="10972800" cy="490696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63"/>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27" name="Google Shape;27;p63"/>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75200" y="6172200"/>
            <a:ext cx="2844800" cy="476251"/>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43FC239-7393-457C-9CC3-689C6419CA6F}" type="slidenum">
              <a:rPr lang="en-US"/>
              <a:pPr/>
              <a:t>‹#›</a:t>
            </a:fld>
            <a:endParaRPr lang="en-US"/>
          </a:p>
        </p:txBody>
      </p:sp>
    </p:spTree>
    <p:extLst>
      <p:ext uri="{BB962C8B-B14F-4D97-AF65-F5344CB8AC3E}">
        <p14:creationId xmlns:p14="http://schemas.microsoft.com/office/powerpoint/2010/main" val="145684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65"/>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Calibri"/>
              <a:buNone/>
              <a:defRPr sz="2000"/>
            </a:lvl1pPr>
            <a:lvl2pPr marL="914400" lvl="1" indent="-228600" algn="l">
              <a:lnSpc>
                <a:spcPct val="100000"/>
              </a:lnSpc>
              <a:spcBef>
                <a:spcPts val="360"/>
              </a:spcBef>
              <a:spcAft>
                <a:spcPts val="0"/>
              </a:spcAft>
              <a:buClr>
                <a:schemeClr val="dk1"/>
              </a:buClr>
              <a:buSzPts val="1800"/>
              <a:buFont typeface="Calibri"/>
              <a:buNone/>
              <a:defRPr sz="1800"/>
            </a:lvl2pPr>
            <a:lvl3pPr marL="1371600" lvl="2" indent="-228600" algn="l">
              <a:lnSpc>
                <a:spcPct val="100000"/>
              </a:lnSpc>
              <a:spcBef>
                <a:spcPts val="320"/>
              </a:spcBef>
              <a:spcAft>
                <a:spcPts val="0"/>
              </a:spcAft>
              <a:buClr>
                <a:schemeClr val="dk1"/>
              </a:buClr>
              <a:buSzPts val="1600"/>
              <a:buFont typeface="Calibri"/>
              <a:buNone/>
              <a:defRPr sz="1600"/>
            </a:lvl3pPr>
            <a:lvl4pPr marL="1828800" lvl="3" indent="-228600" algn="l">
              <a:lnSpc>
                <a:spcPct val="100000"/>
              </a:lnSpc>
              <a:spcBef>
                <a:spcPts val="280"/>
              </a:spcBef>
              <a:spcAft>
                <a:spcPts val="0"/>
              </a:spcAft>
              <a:buClr>
                <a:schemeClr val="dk1"/>
              </a:buClr>
              <a:buSzPts val="1400"/>
              <a:buFont typeface="Calibri"/>
              <a:buNone/>
              <a:defRPr sz="1400"/>
            </a:lvl4pPr>
            <a:lvl5pPr marL="2286000" lvl="4" indent="-228600" algn="l">
              <a:lnSpc>
                <a:spcPct val="100000"/>
              </a:lnSpc>
              <a:spcBef>
                <a:spcPts val="280"/>
              </a:spcBef>
              <a:spcAft>
                <a:spcPts val="0"/>
              </a:spcAft>
              <a:buClr>
                <a:schemeClr val="dk1"/>
              </a:buClr>
              <a:buSzPts val="1400"/>
              <a:buFont typeface="Calibri"/>
              <a:buNone/>
              <a:defRPr sz="1400"/>
            </a:lvl5pPr>
            <a:lvl6pPr marL="2743200" lvl="5" indent="-228600" algn="l">
              <a:lnSpc>
                <a:spcPct val="100000"/>
              </a:lnSpc>
              <a:spcBef>
                <a:spcPts val="280"/>
              </a:spcBef>
              <a:spcAft>
                <a:spcPts val="0"/>
              </a:spcAft>
              <a:buClr>
                <a:schemeClr val="dk1"/>
              </a:buClr>
              <a:buSzPts val="1400"/>
              <a:buFont typeface="Calibri"/>
              <a:buNone/>
              <a:defRPr sz="1400"/>
            </a:lvl6pPr>
            <a:lvl7pPr marL="3200400" lvl="6" indent="-228600" algn="l">
              <a:lnSpc>
                <a:spcPct val="100000"/>
              </a:lnSpc>
              <a:spcBef>
                <a:spcPts val="280"/>
              </a:spcBef>
              <a:spcAft>
                <a:spcPts val="0"/>
              </a:spcAft>
              <a:buClr>
                <a:schemeClr val="dk1"/>
              </a:buClr>
              <a:buSzPts val="1400"/>
              <a:buFont typeface="Calibri"/>
              <a:buNone/>
              <a:defRPr sz="1400"/>
            </a:lvl7pPr>
            <a:lvl8pPr marL="3657600" lvl="7" indent="-228600" algn="l">
              <a:lnSpc>
                <a:spcPct val="100000"/>
              </a:lnSpc>
              <a:spcBef>
                <a:spcPts val="280"/>
              </a:spcBef>
              <a:spcAft>
                <a:spcPts val="0"/>
              </a:spcAft>
              <a:buClr>
                <a:schemeClr val="dk1"/>
              </a:buClr>
              <a:buSzPts val="1400"/>
              <a:buFont typeface="Calibri"/>
              <a:buNone/>
              <a:defRPr sz="1400"/>
            </a:lvl8pPr>
            <a:lvl9pPr marL="4114800" lvl="8" indent="-228600" algn="l">
              <a:lnSpc>
                <a:spcPct val="100000"/>
              </a:lnSpc>
              <a:spcBef>
                <a:spcPts val="280"/>
              </a:spcBef>
              <a:spcAft>
                <a:spcPts val="0"/>
              </a:spcAft>
              <a:buClr>
                <a:schemeClr val="dk1"/>
              </a:buClr>
              <a:buSzPts val="1400"/>
              <a:buFont typeface="Calibri"/>
              <a:buNone/>
              <a:defRPr sz="1400"/>
            </a:lvl9pPr>
          </a:lstStyle>
          <a:p>
            <a:endParaRPr/>
          </a:p>
        </p:txBody>
      </p:sp>
      <p:sp>
        <p:nvSpPr>
          <p:cNvPr id="35" name="Google Shape;35;p65"/>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36" name="Google Shape;36;p65"/>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6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Calibri"/>
              <a:buNone/>
              <a:defRPr sz="2400" b="1"/>
            </a:lvl1pPr>
            <a:lvl2pPr marL="914400" lvl="1" indent="-228600" algn="l">
              <a:lnSpc>
                <a:spcPct val="100000"/>
              </a:lnSpc>
              <a:spcBef>
                <a:spcPts val="400"/>
              </a:spcBef>
              <a:spcAft>
                <a:spcPts val="0"/>
              </a:spcAft>
              <a:buClr>
                <a:schemeClr val="dk1"/>
              </a:buClr>
              <a:buSzPts val="2000"/>
              <a:buFont typeface="Calibri"/>
              <a:buNone/>
              <a:defRPr sz="2000" b="1"/>
            </a:lvl2pPr>
            <a:lvl3pPr marL="1371600" lvl="2" indent="-228600" algn="l">
              <a:lnSpc>
                <a:spcPct val="100000"/>
              </a:lnSpc>
              <a:spcBef>
                <a:spcPts val="360"/>
              </a:spcBef>
              <a:spcAft>
                <a:spcPts val="0"/>
              </a:spcAft>
              <a:buClr>
                <a:schemeClr val="dk1"/>
              </a:buClr>
              <a:buSzPts val="1800"/>
              <a:buFont typeface="Calibri"/>
              <a:buNone/>
              <a:defRPr sz="1800" b="1"/>
            </a:lvl3pPr>
            <a:lvl4pPr marL="1828800" lvl="3" indent="-228600" algn="l">
              <a:lnSpc>
                <a:spcPct val="100000"/>
              </a:lnSpc>
              <a:spcBef>
                <a:spcPts val="320"/>
              </a:spcBef>
              <a:spcAft>
                <a:spcPts val="0"/>
              </a:spcAft>
              <a:buClr>
                <a:schemeClr val="dk1"/>
              </a:buClr>
              <a:buSzPts val="1600"/>
              <a:buFont typeface="Calibri"/>
              <a:buNone/>
              <a:defRPr sz="1600" b="1"/>
            </a:lvl4pPr>
            <a:lvl5pPr marL="2286000" lvl="4" indent="-228600" algn="l">
              <a:lnSpc>
                <a:spcPct val="10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Font typeface="Calibri"/>
              <a:buNone/>
              <a:defRPr sz="1600" b="1"/>
            </a:lvl6pPr>
            <a:lvl7pPr marL="3200400" lvl="6" indent="-228600" algn="l">
              <a:lnSpc>
                <a:spcPct val="100000"/>
              </a:lnSpc>
              <a:spcBef>
                <a:spcPts val="320"/>
              </a:spcBef>
              <a:spcAft>
                <a:spcPts val="0"/>
              </a:spcAft>
              <a:buClr>
                <a:schemeClr val="dk1"/>
              </a:buClr>
              <a:buSzPts val="1600"/>
              <a:buFont typeface="Calibri"/>
              <a:buNone/>
              <a:defRPr sz="1600" b="1"/>
            </a:lvl7pPr>
            <a:lvl8pPr marL="3657600" lvl="7" indent="-228600" algn="l">
              <a:lnSpc>
                <a:spcPct val="100000"/>
              </a:lnSpc>
              <a:spcBef>
                <a:spcPts val="320"/>
              </a:spcBef>
              <a:spcAft>
                <a:spcPts val="0"/>
              </a:spcAft>
              <a:buClr>
                <a:schemeClr val="dk1"/>
              </a:buClr>
              <a:buSzPts val="1600"/>
              <a:buFont typeface="Calibri"/>
              <a:buNone/>
              <a:defRPr sz="1600" b="1"/>
            </a:lvl8pPr>
            <a:lvl9pPr marL="4114800" lvl="8" indent="-228600" algn="l">
              <a:lnSpc>
                <a:spcPct val="100000"/>
              </a:lnSpc>
              <a:spcBef>
                <a:spcPts val="320"/>
              </a:spcBef>
              <a:spcAft>
                <a:spcPts val="0"/>
              </a:spcAft>
              <a:buClr>
                <a:schemeClr val="dk1"/>
              </a:buClr>
              <a:buSzPts val="1600"/>
              <a:buFont typeface="Calibri"/>
              <a:buNone/>
              <a:defRPr sz="1600" b="1"/>
            </a:lvl9pPr>
          </a:lstStyle>
          <a:p>
            <a:endParaRPr/>
          </a:p>
        </p:txBody>
      </p:sp>
      <p:sp>
        <p:nvSpPr>
          <p:cNvPr id="40" name="Google Shape;40;p6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Calibri"/>
              <a:buChar char="•"/>
              <a:defRPr sz="2400"/>
            </a:lvl1pPr>
            <a:lvl2pPr marL="914400" lvl="1" indent="-355600" algn="l">
              <a:lnSpc>
                <a:spcPct val="100000"/>
              </a:lnSpc>
              <a:spcBef>
                <a:spcPts val="400"/>
              </a:spcBef>
              <a:spcAft>
                <a:spcPts val="0"/>
              </a:spcAft>
              <a:buClr>
                <a:schemeClr val="dk1"/>
              </a:buClr>
              <a:buSzPts val="2000"/>
              <a:buFont typeface="Calibri"/>
              <a:buChar char="–"/>
              <a:defRPr sz="2000"/>
            </a:lvl2pPr>
            <a:lvl3pPr marL="1371600" lvl="2" indent="-342900" algn="l">
              <a:lnSpc>
                <a:spcPct val="100000"/>
              </a:lnSpc>
              <a:spcBef>
                <a:spcPts val="360"/>
              </a:spcBef>
              <a:spcAft>
                <a:spcPts val="0"/>
              </a:spcAft>
              <a:buClr>
                <a:schemeClr val="dk1"/>
              </a:buClr>
              <a:buSzPts val="1800"/>
              <a:buFont typeface="Calibri"/>
              <a:buChar char="•"/>
              <a:defRPr sz="1800"/>
            </a:lvl3pPr>
            <a:lvl4pPr marL="1828800" lvl="3" indent="-330200" algn="l">
              <a:lnSpc>
                <a:spcPct val="100000"/>
              </a:lnSpc>
              <a:spcBef>
                <a:spcPts val="320"/>
              </a:spcBef>
              <a:spcAft>
                <a:spcPts val="0"/>
              </a:spcAft>
              <a:buClr>
                <a:schemeClr val="dk1"/>
              </a:buClr>
              <a:buSzPts val="1600"/>
              <a:buFont typeface="Calibri"/>
              <a:buChar char="–"/>
              <a:defRPr sz="1600"/>
            </a:lvl4pPr>
            <a:lvl5pPr marL="2286000" lvl="4" indent="-330200" algn="l">
              <a:lnSpc>
                <a:spcPct val="100000"/>
              </a:lnSpc>
              <a:spcBef>
                <a:spcPts val="320"/>
              </a:spcBef>
              <a:spcAft>
                <a:spcPts val="0"/>
              </a:spcAft>
              <a:buClr>
                <a:schemeClr val="dk1"/>
              </a:buClr>
              <a:buSzPts val="1600"/>
              <a:buFont typeface="Calibri"/>
              <a:buChar char="»"/>
              <a:defRPr sz="1600"/>
            </a:lvl5pPr>
            <a:lvl6pPr marL="2743200" lvl="5" indent="-330200" algn="l">
              <a:lnSpc>
                <a:spcPct val="100000"/>
              </a:lnSpc>
              <a:spcBef>
                <a:spcPts val="320"/>
              </a:spcBef>
              <a:spcAft>
                <a:spcPts val="0"/>
              </a:spcAft>
              <a:buClr>
                <a:schemeClr val="dk1"/>
              </a:buClr>
              <a:buSzPts val="1600"/>
              <a:buFont typeface="Calibri"/>
              <a:buChar char="»"/>
              <a:defRPr sz="1600"/>
            </a:lvl6pPr>
            <a:lvl7pPr marL="3200400" lvl="6" indent="-330200" algn="l">
              <a:lnSpc>
                <a:spcPct val="100000"/>
              </a:lnSpc>
              <a:spcBef>
                <a:spcPts val="320"/>
              </a:spcBef>
              <a:spcAft>
                <a:spcPts val="0"/>
              </a:spcAft>
              <a:buClr>
                <a:schemeClr val="dk1"/>
              </a:buClr>
              <a:buSzPts val="1600"/>
              <a:buFont typeface="Calibri"/>
              <a:buChar char="»"/>
              <a:defRPr sz="1600"/>
            </a:lvl7pPr>
            <a:lvl8pPr marL="3657600" lvl="7" indent="-330200" algn="l">
              <a:lnSpc>
                <a:spcPct val="100000"/>
              </a:lnSpc>
              <a:spcBef>
                <a:spcPts val="320"/>
              </a:spcBef>
              <a:spcAft>
                <a:spcPts val="0"/>
              </a:spcAft>
              <a:buClr>
                <a:schemeClr val="dk1"/>
              </a:buClr>
              <a:buSzPts val="1600"/>
              <a:buFont typeface="Calibri"/>
              <a:buChar char="»"/>
              <a:defRPr sz="1600"/>
            </a:lvl8pPr>
            <a:lvl9pPr marL="4114800" lvl="8" indent="-330200" algn="l">
              <a:lnSpc>
                <a:spcPct val="100000"/>
              </a:lnSpc>
              <a:spcBef>
                <a:spcPts val="320"/>
              </a:spcBef>
              <a:spcAft>
                <a:spcPts val="0"/>
              </a:spcAft>
              <a:buClr>
                <a:schemeClr val="dk1"/>
              </a:buClr>
              <a:buSzPts val="1600"/>
              <a:buFont typeface="Calibri"/>
              <a:buChar char="»"/>
              <a:defRPr sz="1600"/>
            </a:lvl9pPr>
          </a:lstStyle>
          <a:p>
            <a:endParaRPr/>
          </a:p>
        </p:txBody>
      </p:sp>
      <p:sp>
        <p:nvSpPr>
          <p:cNvPr id="41" name="Google Shape;41;p6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Calibri"/>
              <a:buNone/>
              <a:defRPr sz="2400" b="1"/>
            </a:lvl1pPr>
            <a:lvl2pPr marL="914400" lvl="1" indent="-228600" algn="l">
              <a:lnSpc>
                <a:spcPct val="100000"/>
              </a:lnSpc>
              <a:spcBef>
                <a:spcPts val="400"/>
              </a:spcBef>
              <a:spcAft>
                <a:spcPts val="0"/>
              </a:spcAft>
              <a:buClr>
                <a:schemeClr val="dk1"/>
              </a:buClr>
              <a:buSzPts val="2000"/>
              <a:buFont typeface="Calibri"/>
              <a:buNone/>
              <a:defRPr sz="2000" b="1"/>
            </a:lvl2pPr>
            <a:lvl3pPr marL="1371600" lvl="2" indent="-228600" algn="l">
              <a:lnSpc>
                <a:spcPct val="100000"/>
              </a:lnSpc>
              <a:spcBef>
                <a:spcPts val="360"/>
              </a:spcBef>
              <a:spcAft>
                <a:spcPts val="0"/>
              </a:spcAft>
              <a:buClr>
                <a:schemeClr val="dk1"/>
              </a:buClr>
              <a:buSzPts val="1800"/>
              <a:buFont typeface="Calibri"/>
              <a:buNone/>
              <a:defRPr sz="1800" b="1"/>
            </a:lvl3pPr>
            <a:lvl4pPr marL="1828800" lvl="3" indent="-228600" algn="l">
              <a:lnSpc>
                <a:spcPct val="100000"/>
              </a:lnSpc>
              <a:spcBef>
                <a:spcPts val="320"/>
              </a:spcBef>
              <a:spcAft>
                <a:spcPts val="0"/>
              </a:spcAft>
              <a:buClr>
                <a:schemeClr val="dk1"/>
              </a:buClr>
              <a:buSzPts val="1600"/>
              <a:buFont typeface="Calibri"/>
              <a:buNone/>
              <a:defRPr sz="1600" b="1"/>
            </a:lvl4pPr>
            <a:lvl5pPr marL="2286000" lvl="4" indent="-228600" algn="l">
              <a:lnSpc>
                <a:spcPct val="10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Font typeface="Calibri"/>
              <a:buNone/>
              <a:defRPr sz="1600" b="1"/>
            </a:lvl6pPr>
            <a:lvl7pPr marL="3200400" lvl="6" indent="-228600" algn="l">
              <a:lnSpc>
                <a:spcPct val="100000"/>
              </a:lnSpc>
              <a:spcBef>
                <a:spcPts val="320"/>
              </a:spcBef>
              <a:spcAft>
                <a:spcPts val="0"/>
              </a:spcAft>
              <a:buClr>
                <a:schemeClr val="dk1"/>
              </a:buClr>
              <a:buSzPts val="1600"/>
              <a:buFont typeface="Calibri"/>
              <a:buNone/>
              <a:defRPr sz="1600" b="1"/>
            </a:lvl7pPr>
            <a:lvl8pPr marL="3657600" lvl="7" indent="-228600" algn="l">
              <a:lnSpc>
                <a:spcPct val="100000"/>
              </a:lnSpc>
              <a:spcBef>
                <a:spcPts val="320"/>
              </a:spcBef>
              <a:spcAft>
                <a:spcPts val="0"/>
              </a:spcAft>
              <a:buClr>
                <a:schemeClr val="dk1"/>
              </a:buClr>
              <a:buSzPts val="1600"/>
              <a:buFont typeface="Calibri"/>
              <a:buNone/>
              <a:defRPr sz="1600" b="1"/>
            </a:lvl8pPr>
            <a:lvl9pPr marL="4114800" lvl="8" indent="-228600" algn="l">
              <a:lnSpc>
                <a:spcPct val="100000"/>
              </a:lnSpc>
              <a:spcBef>
                <a:spcPts val="320"/>
              </a:spcBef>
              <a:spcAft>
                <a:spcPts val="0"/>
              </a:spcAft>
              <a:buClr>
                <a:schemeClr val="dk1"/>
              </a:buClr>
              <a:buSzPts val="1600"/>
              <a:buFont typeface="Calibri"/>
              <a:buNone/>
              <a:defRPr sz="1600" b="1"/>
            </a:lvl9pPr>
          </a:lstStyle>
          <a:p>
            <a:endParaRPr/>
          </a:p>
        </p:txBody>
      </p:sp>
      <p:sp>
        <p:nvSpPr>
          <p:cNvPr id="42" name="Google Shape;42;p6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Calibri"/>
              <a:buChar char="•"/>
              <a:defRPr sz="2400"/>
            </a:lvl1pPr>
            <a:lvl2pPr marL="914400" lvl="1" indent="-355600" algn="l">
              <a:lnSpc>
                <a:spcPct val="100000"/>
              </a:lnSpc>
              <a:spcBef>
                <a:spcPts val="400"/>
              </a:spcBef>
              <a:spcAft>
                <a:spcPts val="0"/>
              </a:spcAft>
              <a:buClr>
                <a:schemeClr val="dk1"/>
              </a:buClr>
              <a:buSzPts val="2000"/>
              <a:buFont typeface="Calibri"/>
              <a:buChar char="–"/>
              <a:defRPr sz="2000"/>
            </a:lvl2pPr>
            <a:lvl3pPr marL="1371600" lvl="2" indent="-342900" algn="l">
              <a:lnSpc>
                <a:spcPct val="100000"/>
              </a:lnSpc>
              <a:spcBef>
                <a:spcPts val="360"/>
              </a:spcBef>
              <a:spcAft>
                <a:spcPts val="0"/>
              </a:spcAft>
              <a:buClr>
                <a:schemeClr val="dk1"/>
              </a:buClr>
              <a:buSzPts val="1800"/>
              <a:buFont typeface="Calibri"/>
              <a:buChar char="•"/>
              <a:defRPr sz="1800"/>
            </a:lvl3pPr>
            <a:lvl4pPr marL="1828800" lvl="3" indent="-330200" algn="l">
              <a:lnSpc>
                <a:spcPct val="100000"/>
              </a:lnSpc>
              <a:spcBef>
                <a:spcPts val="320"/>
              </a:spcBef>
              <a:spcAft>
                <a:spcPts val="0"/>
              </a:spcAft>
              <a:buClr>
                <a:schemeClr val="dk1"/>
              </a:buClr>
              <a:buSzPts val="1600"/>
              <a:buFont typeface="Calibri"/>
              <a:buChar char="–"/>
              <a:defRPr sz="1600"/>
            </a:lvl4pPr>
            <a:lvl5pPr marL="2286000" lvl="4" indent="-330200" algn="l">
              <a:lnSpc>
                <a:spcPct val="100000"/>
              </a:lnSpc>
              <a:spcBef>
                <a:spcPts val="320"/>
              </a:spcBef>
              <a:spcAft>
                <a:spcPts val="0"/>
              </a:spcAft>
              <a:buClr>
                <a:schemeClr val="dk1"/>
              </a:buClr>
              <a:buSzPts val="1600"/>
              <a:buFont typeface="Calibri"/>
              <a:buChar char="»"/>
              <a:defRPr sz="1600"/>
            </a:lvl5pPr>
            <a:lvl6pPr marL="2743200" lvl="5" indent="-330200" algn="l">
              <a:lnSpc>
                <a:spcPct val="100000"/>
              </a:lnSpc>
              <a:spcBef>
                <a:spcPts val="320"/>
              </a:spcBef>
              <a:spcAft>
                <a:spcPts val="0"/>
              </a:spcAft>
              <a:buClr>
                <a:schemeClr val="dk1"/>
              </a:buClr>
              <a:buSzPts val="1600"/>
              <a:buFont typeface="Calibri"/>
              <a:buChar char="»"/>
              <a:defRPr sz="1600"/>
            </a:lvl6pPr>
            <a:lvl7pPr marL="3200400" lvl="6" indent="-330200" algn="l">
              <a:lnSpc>
                <a:spcPct val="100000"/>
              </a:lnSpc>
              <a:spcBef>
                <a:spcPts val="320"/>
              </a:spcBef>
              <a:spcAft>
                <a:spcPts val="0"/>
              </a:spcAft>
              <a:buClr>
                <a:schemeClr val="dk1"/>
              </a:buClr>
              <a:buSzPts val="1600"/>
              <a:buFont typeface="Calibri"/>
              <a:buChar char="»"/>
              <a:defRPr sz="1600"/>
            </a:lvl7pPr>
            <a:lvl8pPr marL="3657600" lvl="7" indent="-330200" algn="l">
              <a:lnSpc>
                <a:spcPct val="100000"/>
              </a:lnSpc>
              <a:spcBef>
                <a:spcPts val="320"/>
              </a:spcBef>
              <a:spcAft>
                <a:spcPts val="0"/>
              </a:spcAft>
              <a:buClr>
                <a:schemeClr val="dk1"/>
              </a:buClr>
              <a:buSzPts val="1600"/>
              <a:buFont typeface="Calibri"/>
              <a:buChar char="»"/>
              <a:defRPr sz="1600"/>
            </a:lvl8pPr>
            <a:lvl9pPr marL="4114800" lvl="8" indent="-330200" algn="l">
              <a:lnSpc>
                <a:spcPct val="100000"/>
              </a:lnSpc>
              <a:spcBef>
                <a:spcPts val="320"/>
              </a:spcBef>
              <a:spcAft>
                <a:spcPts val="0"/>
              </a:spcAft>
              <a:buClr>
                <a:schemeClr val="dk1"/>
              </a:buClr>
              <a:buSzPts val="1600"/>
              <a:buFont typeface="Calibri"/>
              <a:buChar char="»"/>
              <a:defRPr sz="1600"/>
            </a:lvl9pPr>
          </a:lstStyle>
          <a:p>
            <a:endParaRPr/>
          </a:p>
        </p:txBody>
      </p:sp>
      <p:sp>
        <p:nvSpPr>
          <p:cNvPr id="43" name="Google Shape;43;p66"/>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44" name="Google Shape;44;p66"/>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67"/>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47" name="Google Shape;47;p67"/>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68"/>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8"/>
          <p:cNvSpPr txBox="1">
            <a:spLocks noGrp="1"/>
          </p:cNvSpPr>
          <p:nvPr>
            <p:ph type="body" idx="1"/>
          </p:nvPr>
        </p:nvSpPr>
        <p:spPr>
          <a:xfrm>
            <a:off x="4766732"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Calibri"/>
              <a:buChar char="•"/>
              <a:defRPr sz="3200"/>
            </a:lvl1pPr>
            <a:lvl2pPr marL="914400" lvl="1" indent="-406400" algn="l">
              <a:lnSpc>
                <a:spcPct val="100000"/>
              </a:lnSpc>
              <a:spcBef>
                <a:spcPts val="560"/>
              </a:spcBef>
              <a:spcAft>
                <a:spcPts val="0"/>
              </a:spcAft>
              <a:buClr>
                <a:schemeClr val="dk1"/>
              </a:buClr>
              <a:buSzPts val="2800"/>
              <a:buFont typeface="Calibri"/>
              <a:buChar char="–"/>
              <a:defRPr sz="2800"/>
            </a:lvl2pPr>
            <a:lvl3pPr marL="1371600" lvl="2" indent="-381000" algn="l">
              <a:lnSpc>
                <a:spcPct val="100000"/>
              </a:lnSpc>
              <a:spcBef>
                <a:spcPts val="480"/>
              </a:spcBef>
              <a:spcAft>
                <a:spcPts val="0"/>
              </a:spcAft>
              <a:buClr>
                <a:schemeClr val="dk1"/>
              </a:buClr>
              <a:buSzPts val="2400"/>
              <a:buFont typeface="Calibri"/>
              <a:buChar char="•"/>
              <a:defRPr sz="2400"/>
            </a:lvl3pPr>
            <a:lvl4pPr marL="1828800" lvl="3" indent="-355600" algn="l">
              <a:lnSpc>
                <a:spcPct val="100000"/>
              </a:lnSpc>
              <a:spcBef>
                <a:spcPts val="400"/>
              </a:spcBef>
              <a:spcAft>
                <a:spcPts val="0"/>
              </a:spcAft>
              <a:buClr>
                <a:schemeClr val="dk1"/>
              </a:buClr>
              <a:buSzPts val="2000"/>
              <a:buFont typeface="Calibri"/>
              <a:buChar char="–"/>
              <a:defRPr sz="2000"/>
            </a:lvl4pPr>
            <a:lvl5pPr marL="2286000" lvl="4" indent="-355600" algn="l">
              <a:lnSpc>
                <a:spcPct val="100000"/>
              </a:lnSpc>
              <a:spcBef>
                <a:spcPts val="400"/>
              </a:spcBef>
              <a:spcAft>
                <a:spcPts val="0"/>
              </a:spcAft>
              <a:buClr>
                <a:schemeClr val="dk1"/>
              </a:buClr>
              <a:buSzPts val="2000"/>
              <a:buFont typeface="Calibri"/>
              <a:buChar char="»"/>
              <a:defRPr sz="2000"/>
            </a:lvl5pPr>
            <a:lvl6pPr marL="2743200" lvl="5" indent="-355600" algn="l">
              <a:lnSpc>
                <a:spcPct val="100000"/>
              </a:lnSpc>
              <a:spcBef>
                <a:spcPts val="400"/>
              </a:spcBef>
              <a:spcAft>
                <a:spcPts val="0"/>
              </a:spcAft>
              <a:buClr>
                <a:schemeClr val="dk1"/>
              </a:buClr>
              <a:buSzPts val="2000"/>
              <a:buFont typeface="Calibri"/>
              <a:buChar char="»"/>
              <a:defRPr sz="2000"/>
            </a:lvl6pPr>
            <a:lvl7pPr marL="3200400" lvl="6" indent="-355600" algn="l">
              <a:lnSpc>
                <a:spcPct val="100000"/>
              </a:lnSpc>
              <a:spcBef>
                <a:spcPts val="400"/>
              </a:spcBef>
              <a:spcAft>
                <a:spcPts val="0"/>
              </a:spcAft>
              <a:buClr>
                <a:schemeClr val="dk1"/>
              </a:buClr>
              <a:buSzPts val="2000"/>
              <a:buFont typeface="Calibri"/>
              <a:buChar char="»"/>
              <a:defRPr sz="2000"/>
            </a:lvl7pPr>
            <a:lvl8pPr marL="3657600" lvl="7" indent="-355600" algn="l">
              <a:lnSpc>
                <a:spcPct val="100000"/>
              </a:lnSpc>
              <a:spcBef>
                <a:spcPts val="400"/>
              </a:spcBef>
              <a:spcAft>
                <a:spcPts val="0"/>
              </a:spcAft>
              <a:buClr>
                <a:schemeClr val="dk1"/>
              </a:buClr>
              <a:buSzPts val="2000"/>
              <a:buFont typeface="Calibri"/>
              <a:buChar char="»"/>
              <a:defRPr sz="2000"/>
            </a:lvl8pPr>
            <a:lvl9pPr marL="4114800" lvl="8" indent="-355600" algn="l">
              <a:lnSpc>
                <a:spcPct val="100000"/>
              </a:lnSpc>
              <a:spcBef>
                <a:spcPts val="400"/>
              </a:spcBef>
              <a:spcAft>
                <a:spcPts val="0"/>
              </a:spcAft>
              <a:buClr>
                <a:schemeClr val="dk1"/>
              </a:buClr>
              <a:buSzPts val="2000"/>
              <a:buFont typeface="Calibri"/>
              <a:buChar char="»"/>
              <a:defRPr sz="2000"/>
            </a:lvl9pPr>
          </a:lstStyle>
          <a:p>
            <a:endParaRPr/>
          </a:p>
        </p:txBody>
      </p:sp>
      <p:sp>
        <p:nvSpPr>
          <p:cNvPr id="51" name="Google Shape;51;p68"/>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Calibri"/>
              <a:buNone/>
              <a:defRPr sz="1400"/>
            </a:lvl1pPr>
            <a:lvl2pPr marL="914400" lvl="1" indent="-228600" algn="l">
              <a:lnSpc>
                <a:spcPct val="100000"/>
              </a:lnSpc>
              <a:spcBef>
                <a:spcPts val="240"/>
              </a:spcBef>
              <a:spcAft>
                <a:spcPts val="0"/>
              </a:spcAft>
              <a:buClr>
                <a:schemeClr val="dk1"/>
              </a:buClr>
              <a:buSzPts val="1200"/>
              <a:buFont typeface="Calibri"/>
              <a:buNone/>
              <a:defRPr sz="1200"/>
            </a:lvl2pPr>
            <a:lvl3pPr marL="1371600" lvl="2" indent="-228600" algn="l">
              <a:lnSpc>
                <a:spcPct val="100000"/>
              </a:lnSpc>
              <a:spcBef>
                <a:spcPts val="200"/>
              </a:spcBef>
              <a:spcAft>
                <a:spcPts val="0"/>
              </a:spcAft>
              <a:buClr>
                <a:schemeClr val="dk1"/>
              </a:buClr>
              <a:buSzPts val="1000"/>
              <a:buFont typeface="Calibri"/>
              <a:buNone/>
              <a:defRPr sz="1000"/>
            </a:lvl3pPr>
            <a:lvl4pPr marL="1828800" lvl="3" indent="-228600" algn="l">
              <a:lnSpc>
                <a:spcPct val="100000"/>
              </a:lnSpc>
              <a:spcBef>
                <a:spcPts val="180"/>
              </a:spcBef>
              <a:spcAft>
                <a:spcPts val="0"/>
              </a:spcAft>
              <a:buClr>
                <a:schemeClr val="dk1"/>
              </a:buClr>
              <a:buSzPts val="900"/>
              <a:buFont typeface="Calibri"/>
              <a:buNone/>
              <a:defRPr sz="900"/>
            </a:lvl4pPr>
            <a:lvl5pPr marL="2286000" lvl="4" indent="-228600" algn="l">
              <a:lnSpc>
                <a:spcPct val="100000"/>
              </a:lnSpc>
              <a:spcBef>
                <a:spcPts val="180"/>
              </a:spcBef>
              <a:spcAft>
                <a:spcPts val="0"/>
              </a:spcAft>
              <a:buClr>
                <a:schemeClr val="dk1"/>
              </a:buClr>
              <a:buSzPts val="900"/>
              <a:buFont typeface="Calibri"/>
              <a:buNone/>
              <a:defRPr sz="900"/>
            </a:lvl5pPr>
            <a:lvl6pPr marL="2743200" lvl="5" indent="-228600" algn="l">
              <a:lnSpc>
                <a:spcPct val="100000"/>
              </a:lnSpc>
              <a:spcBef>
                <a:spcPts val="180"/>
              </a:spcBef>
              <a:spcAft>
                <a:spcPts val="0"/>
              </a:spcAft>
              <a:buClr>
                <a:schemeClr val="dk1"/>
              </a:buClr>
              <a:buSzPts val="900"/>
              <a:buFont typeface="Calibri"/>
              <a:buNone/>
              <a:defRPr sz="900"/>
            </a:lvl6pPr>
            <a:lvl7pPr marL="3200400" lvl="6" indent="-228600" algn="l">
              <a:lnSpc>
                <a:spcPct val="100000"/>
              </a:lnSpc>
              <a:spcBef>
                <a:spcPts val="180"/>
              </a:spcBef>
              <a:spcAft>
                <a:spcPts val="0"/>
              </a:spcAft>
              <a:buClr>
                <a:schemeClr val="dk1"/>
              </a:buClr>
              <a:buSzPts val="900"/>
              <a:buFont typeface="Calibri"/>
              <a:buNone/>
              <a:defRPr sz="900"/>
            </a:lvl7pPr>
            <a:lvl8pPr marL="3657600" lvl="7" indent="-228600" algn="l">
              <a:lnSpc>
                <a:spcPct val="100000"/>
              </a:lnSpc>
              <a:spcBef>
                <a:spcPts val="180"/>
              </a:spcBef>
              <a:spcAft>
                <a:spcPts val="0"/>
              </a:spcAft>
              <a:buClr>
                <a:schemeClr val="dk1"/>
              </a:buClr>
              <a:buSzPts val="900"/>
              <a:buFont typeface="Calibri"/>
              <a:buNone/>
              <a:defRPr sz="900"/>
            </a:lvl8pPr>
            <a:lvl9pPr marL="4114800" lvl="8" indent="-228600" algn="l">
              <a:lnSpc>
                <a:spcPct val="100000"/>
              </a:lnSpc>
              <a:spcBef>
                <a:spcPts val="180"/>
              </a:spcBef>
              <a:spcAft>
                <a:spcPts val="0"/>
              </a:spcAft>
              <a:buClr>
                <a:schemeClr val="dk1"/>
              </a:buClr>
              <a:buSzPts val="900"/>
              <a:buFont typeface="Calibri"/>
              <a:buNone/>
              <a:defRPr sz="900"/>
            </a:lvl9pPr>
          </a:lstStyle>
          <a:p>
            <a:endParaRPr/>
          </a:p>
        </p:txBody>
      </p:sp>
      <p:sp>
        <p:nvSpPr>
          <p:cNvPr id="52" name="Google Shape;52;p68"/>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53" name="Google Shape;53;p68"/>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69"/>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9"/>
          <p:cNvSpPr>
            <a:spLocks noGrp="1"/>
          </p:cNvSpPr>
          <p:nvPr>
            <p:ph type="pic" idx="2"/>
          </p:nvPr>
        </p:nvSpPr>
        <p:spPr>
          <a:xfrm>
            <a:off x="2389717" y="612775"/>
            <a:ext cx="7315200" cy="4114800"/>
          </a:xfrm>
          <a:prstGeom prst="rect">
            <a:avLst/>
          </a:prstGeom>
          <a:noFill/>
          <a:ln>
            <a:noFill/>
          </a:ln>
        </p:spPr>
      </p:sp>
      <p:sp>
        <p:nvSpPr>
          <p:cNvPr id="57" name="Google Shape;57;p69"/>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Calibri"/>
              <a:buNone/>
              <a:defRPr sz="1400"/>
            </a:lvl1pPr>
            <a:lvl2pPr marL="914400" lvl="1" indent="-228600" algn="l">
              <a:lnSpc>
                <a:spcPct val="100000"/>
              </a:lnSpc>
              <a:spcBef>
                <a:spcPts val="240"/>
              </a:spcBef>
              <a:spcAft>
                <a:spcPts val="0"/>
              </a:spcAft>
              <a:buClr>
                <a:schemeClr val="dk1"/>
              </a:buClr>
              <a:buSzPts val="1200"/>
              <a:buFont typeface="Calibri"/>
              <a:buNone/>
              <a:defRPr sz="1200"/>
            </a:lvl2pPr>
            <a:lvl3pPr marL="1371600" lvl="2" indent="-228600" algn="l">
              <a:lnSpc>
                <a:spcPct val="100000"/>
              </a:lnSpc>
              <a:spcBef>
                <a:spcPts val="200"/>
              </a:spcBef>
              <a:spcAft>
                <a:spcPts val="0"/>
              </a:spcAft>
              <a:buClr>
                <a:schemeClr val="dk1"/>
              </a:buClr>
              <a:buSzPts val="1000"/>
              <a:buFont typeface="Calibri"/>
              <a:buNone/>
              <a:defRPr sz="1000"/>
            </a:lvl3pPr>
            <a:lvl4pPr marL="1828800" lvl="3" indent="-228600" algn="l">
              <a:lnSpc>
                <a:spcPct val="100000"/>
              </a:lnSpc>
              <a:spcBef>
                <a:spcPts val="180"/>
              </a:spcBef>
              <a:spcAft>
                <a:spcPts val="0"/>
              </a:spcAft>
              <a:buClr>
                <a:schemeClr val="dk1"/>
              </a:buClr>
              <a:buSzPts val="900"/>
              <a:buFont typeface="Calibri"/>
              <a:buNone/>
              <a:defRPr sz="900"/>
            </a:lvl4pPr>
            <a:lvl5pPr marL="2286000" lvl="4" indent="-228600" algn="l">
              <a:lnSpc>
                <a:spcPct val="100000"/>
              </a:lnSpc>
              <a:spcBef>
                <a:spcPts val="180"/>
              </a:spcBef>
              <a:spcAft>
                <a:spcPts val="0"/>
              </a:spcAft>
              <a:buClr>
                <a:schemeClr val="dk1"/>
              </a:buClr>
              <a:buSzPts val="900"/>
              <a:buFont typeface="Calibri"/>
              <a:buNone/>
              <a:defRPr sz="900"/>
            </a:lvl5pPr>
            <a:lvl6pPr marL="2743200" lvl="5" indent="-228600" algn="l">
              <a:lnSpc>
                <a:spcPct val="100000"/>
              </a:lnSpc>
              <a:spcBef>
                <a:spcPts val="180"/>
              </a:spcBef>
              <a:spcAft>
                <a:spcPts val="0"/>
              </a:spcAft>
              <a:buClr>
                <a:schemeClr val="dk1"/>
              </a:buClr>
              <a:buSzPts val="900"/>
              <a:buFont typeface="Calibri"/>
              <a:buNone/>
              <a:defRPr sz="900"/>
            </a:lvl6pPr>
            <a:lvl7pPr marL="3200400" lvl="6" indent="-228600" algn="l">
              <a:lnSpc>
                <a:spcPct val="100000"/>
              </a:lnSpc>
              <a:spcBef>
                <a:spcPts val="180"/>
              </a:spcBef>
              <a:spcAft>
                <a:spcPts val="0"/>
              </a:spcAft>
              <a:buClr>
                <a:schemeClr val="dk1"/>
              </a:buClr>
              <a:buSzPts val="900"/>
              <a:buFont typeface="Calibri"/>
              <a:buNone/>
              <a:defRPr sz="900"/>
            </a:lvl7pPr>
            <a:lvl8pPr marL="3657600" lvl="7" indent="-228600" algn="l">
              <a:lnSpc>
                <a:spcPct val="100000"/>
              </a:lnSpc>
              <a:spcBef>
                <a:spcPts val="180"/>
              </a:spcBef>
              <a:spcAft>
                <a:spcPts val="0"/>
              </a:spcAft>
              <a:buClr>
                <a:schemeClr val="dk1"/>
              </a:buClr>
              <a:buSzPts val="900"/>
              <a:buFont typeface="Calibri"/>
              <a:buNone/>
              <a:defRPr sz="900"/>
            </a:lvl8pPr>
            <a:lvl9pPr marL="4114800" lvl="8" indent="-228600" algn="l">
              <a:lnSpc>
                <a:spcPct val="100000"/>
              </a:lnSpc>
              <a:spcBef>
                <a:spcPts val="180"/>
              </a:spcBef>
              <a:spcAft>
                <a:spcPts val="0"/>
              </a:spcAft>
              <a:buClr>
                <a:schemeClr val="dk1"/>
              </a:buClr>
              <a:buSzPts val="900"/>
              <a:buFont typeface="Calibri"/>
              <a:buNone/>
              <a:defRPr sz="900"/>
            </a:lvl9pPr>
          </a:lstStyle>
          <a:p>
            <a:endParaRPr/>
          </a:p>
        </p:txBody>
      </p:sp>
      <p:sp>
        <p:nvSpPr>
          <p:cNvPr id="58" name="Google Shape;58;p69"/>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59" name="Google Shape;59;p69"/>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70"/>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0"/>
          <p:cNvSpPr txBox="1">
            <a:spLocks noGrp="1"/>
          </p:cNvSpPr>
          <p:nvPr>
            <p:ph type="body" idx="1"/>
          </p:nvPr>
        </p:nvSpPr>
        <p:spPr>
          <a:xfrm rot="5400000">
            <a:off x="3642519" y="-1813717"/>
            <a:ext cx="4906962" cy="10972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3" name="Google Shape;63;p70"/>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64" name="Google Shape;64;p70"/>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5"/>
        <p:cNvGrpSpPr/>
        <p:nvPr/>
      </p:nvGrpSpPr>
      <p:grpSpPr>
        <a:xfrm>
          <a:off x="0" y="0"/>
          <a:ext cx="0" cy="0"/>
          <a:chOff x="0" y="0"/>
          <a:chExt cx="0" cy="0"/>
        </a:xfrm>
      </p:grpSpPr>
      <p:sp>
        <p:nvSpPr>
          <p:cNvPr id="66" name="Google Shape;66;p71"/>
          <p:cNvSpPr txBox="1">
            <a:spLocks noGrp="1"/>
          </p:cNvSpPr>
          <p:nvPr>
            <p:ph type="title"/>
          </p:nvPr>
        </p:nvSpPr>
        <p:spPr>
          <a:xfrm rot="5400000">
            <a:off x="7285037" y="1828801"/>
            <a:ext cx="5851525" cy="2743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1"/>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 name="Google Shape;68;p71"/>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69" name="Google Shape;69;p71"/>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8.xml"/><Relationship Id="rId7" Type="http://schemas.openxmlformats.org/officeDocument/2006/relationships/image" Target="../media/image5.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1"/>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9pPr>
          </a:lstStyle>
          <a:p>
            <a:endParaRPr/>
          </a:p>
        </p:txBody>
      </p:sp>
      <p:sp>
        <p:nvSpPr>
          <p:cNvPr id="11" name="Google Shape;11;p61"/>
          <p:cNvSpPr txBox="1">
            <a:spLocks noGrp="1"/>
          </p:cNvSpPr>
          <p:nvPr>
            <p:ph type="body" idx="1"/>
          </p:nvPr>
        </p:nvSpPr>
        <p:spPr>
          <a:xfrm>
            <a:off x="609600" y="1219200"/>
            <a:ext cx="10972800" cy="4906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1"/>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3" name="Google Shape;13;p61"/>
          <p:cNvGrpSpPr/>
          <p:nvPr/>
        </p:nvGrpSpPr>
        <p:grpSpPr>
          <a:xfrm>
            <a:off x="10" y="0"/>
            <a:ext cx="12191988" cy="300038"/>
            <a:chOff x="4608" y="240"/>
            <a:chExt cx="362" cy="189"/>
          </a:xfrm>
        </p:grpSpPr>
        <p:sp>
          <p:nvSpPr>
            <p:cNvPr id="14" name="Google Shape;14;p61"/>
            <p:cNvSpPr/>
            <p:nvPr/>
          </p:nvSpPr>
          <p:spPr>
            <a:xfrm>
              <a:off x="4608" y="240"/>
              <a:ext cx="215" cy="189"/>
            </a:xfrm>
            <a:custGeom>
              <a:avLst/>
              <a:gdLst/>
              <a:ahLst/>
              <a:cxnLst/>
              <a:rect l="l" t="t" r="r" b="b"/>
              <a:pathLst>
                <a:path w="545" h="480" extrusionOk="0">
                  <a:moveTo>
                    <a:pt x="0" y="0"/>
                  </a:moveTo>
                  <a:lnTo>
                    <a:pt x="545" y="0"/>
                  </a:lnTo>
                  <a:lnTo>
                    <a:pt x="530" y="35"/>
                  </a:lnTo>
                  <a:lnTo>
                    <a:pt x="515" y="70"/>
                  </a:lnTo>
                  <a:lnTo>
                    <a:pt x="505" y="103"/>
                  </a:lnTo>
                  <a:lnTo>
                    <a:pt x="496" y="134"/>
                  </a:lnTo>
                  <a:lnTo>
                    <a:pt x="490" y="166"/>
                  </a:lnTo>
                  <a:lnTo>
                    <a:pt x="485" y="196"/>
                  </a:lnTo>
                  <a:lnTo>
                    <a:pt x="482" y="224"/>
                  </a:lnTo>
                  <a:lnTo>
                    <a:pt x="482" y="251"/>
                  </a:lnTo>
                  <a:lnTo>
                    <a:pt x="482" y="277"/>
                  </a:lnTo>
                  <a:lnTo>
                    <a:pt x="485" y="302"/>
                  </a:lnTo>
                  <a:lnTo>
                    <a:pt x="488" y="325"/>
                  </a:lnTo>
                  <a:lnTo>
                    <a:pt x="491" y="347"/>
                  </a:lnTo>
                  <a:lnTo>
                    <a:pt x="496" y="368"/>
                  </a:lnTo>
                  <a:lnTo>
                    <a:pt x="502" y="387"/>
                  </a:lnTo>
                  <a:lnTo>
                    <a:pt x="508" y="404"/>
                  </a:lnTo>
                  <a:lnTo>
                    <a:pt x="514" y="419"/>
                  </a:lnTo>
                  <a:lnTo>
                    <a:pt x="520" y="433"/>
                  </a:lnTo>
                  <a:lnTo>
                    <a:pt x="526" y="446"/>
                  </a:lnTo>
                  <a:lnTo>
                    <a:pt x="530" y="456"/>
                  </a:lnTo>
                  <a:lnTo>
                    <a:pt x="536" y="465"/>
                  </a:lnTo>
                  <a:lnTo>
                    <a:pt x="539" y="472"/>
                  </a:lnTo>
                  <a:lnTo>
                    <a:pt x="545" y="479"/>
                  </a:lnTo>
                  <a:lnTo>
                    <a:pt x="545" y="480"/>
                  </a:lnTo>
                  <a:lnTo>
                    <a:pt x="0" y="480"/>
                  </a:lnTo>
                  <a:lnTo>
                    <a:pt x="0" y="0"/>
                  </a:lnTo>
                  <a:close/>
                </a:path>
              </a:pathLst>
            </a:custGeom>
            <a:solidFill>
              <a:srgbClr val="B51F1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 name="Google Shape;15;p61"/>
            <p:cNvSpPr/>
            <p:nvPr/>
          </p:nvSpPr>
          <p:spPr>
            <a:xfrm>
              <a:off x="4752" y="240"/>
              <a:ext cx="218" cy="189"/>
            </a:xfrm>
            <a:custGeom>
              <a:avLst/>
              <a:gdLst/>
              <a:ahLst/>
              <a:cxnLst/>
              <a:rect l="l" t="t" r="r" b="b"/>
              <a:pathLst>
                <a:path w="552" h="480" extrusionOk="0">
                  <a:moveTo>
                    <a:pt x="0" y="0"/>
                  </a:moveTo>
                  <a:lnTo>
                    <a:pt x="552" y="0"/>
                  </a:lnTo>
                  <a:lnTo>
                    <a:pt x="551" y="480"/>
                  </a:lnTo>
                  <a:lnTo>
                    <a:pt x="67" y="480"/>
                  </a:lnTo>
                  <a:lnTo>
                    <a:pt x="51" y="454"/>
                  </a:lnTo>
                  <a:lnTo>
                    <a:pt x="39" y="428"/>
                  </a:lnTo>
                  <a:lnTo>
                    <a:pt x="28" y="404"/>
                  </a:lnTo>
                  <a:lnTo>
                    <a:pt x="20" y="381"/>
                  </a:lnTo>
                  <a:lnTo>
                    <a:pt x="13" y="358"/>
                  </a:lnTo>
                  <a:lnTo>
                    <a:pt x="8" y="338"/>
                  </a:lnTo>
                  <a:lnTo>
                    <a:pt x="5" y="320"/>
                  </a:lnTo>
                  <a:lnTo>
                    <a:pt x="2" y="303"/>
                  </a:lnTo>
                  <a:lnTo>
                    <a:pt x="1" y="290"/>
                  </a:lnTo>
                  <a:lnTo>
                    <a:pt x="0" y="278"/>
                  </a:lnTo>
                  <a:lnTo>
                    <a:pt x="0" y="0"/>
                  </a:lnTo>
                  <a:close/>
                </a:path>
              </a:pathLst>
            </a:custGeom>
            <a:solidFill>
              <a:srgbClr val="B51F1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6" name="Google Shape;16;p61"/>
          <p:cNvPicPr preferRelativeResize="0"/>
          <p:nvPr/>
        </p:nvPicPr>
        <p:blipFill rotWithShape="1">
          <a:blip r:embed="rId17">
            <a:alphaModFix/>
          </a:blip>
          <a:srcRect/>
          <a:stretch/>
        </p:blipFill>
        <p:spPr>
          <a:xfrm>
            <a:off x="10920536" y="-99392"/>
            <a:ext cx="1246379" cy="485382"/>
          </a:xfrm>
          <a:prstGeom prst="rect">
            <a:avLst/>
          </a:prstGeom>
          <a:noFill/>
          <a:ln>
            <a:noFill/>
          </a:ln>
        </p:spPr>
      </p:pic>
      <p:pic>
        <p:nvPicPr>
          <p:cNvPr id="17" name="Google Shape;17;p61" descr="C:\Users\kingherc\Desktop\svn\2013-damon-scheduler\technohour\tmp\Untitled-4.png"/>
          <p:cNvPicPr preferRelativeResize="0"/>
          <p:nvPr/>
        </p:nvPicPr>
        <p:blipFill rotWithShape="1">
          <a:blip r:embed="rId18">
            <a:alphaModFix/>
          </a:blip>
          <a:srcRect/>
          <a:stretch/>
        </p:blipFill>
        <p:spPr>
          <a:xfrm>
            <a:off x="93492" y="-2511"/>
            <a:ext cx="1022124" cy="3620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72" r:id="rId13"/>
    <p:sldLayoutId id="2147483673" r:id="rId14"/>
    <p:sldLayoutId id="2147483674"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E884C0-A6A5-4D6A-9930-AEC54203A805}"/>
              </a:ext>
            </a:extLst>
          </p:cNvPr>
          <p:cNvSpPr/>
          <p:nvPr userDrawn="1"/>
        </p:nvSpPr>
        <p:spPr>
          <a:xfrm>
            <a:off x="0" y="-1"/>
            <a:ext cx="12192000" cy="320040"/>
          </a:xfrm>
          <a:prstGeom prst="rect">
            <a:avLst/>
          </a:prstGeom>
          <a:solidFill>
            <a:srgbClr val="B51F1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
        <p:nvSpPr>
          <p:cNvPr id="1026" name="Rectangle 2"/>
          <p:cNvSpPr>
            <a:spLocks noGrp="1" noChangeArrowheads="1"/>
          </p:cNvSpPr>
          <p:nvPr>
            <p:ph type="title"/>
          </p:nvPr>
        </p:nvSpPr>
        <p:spPr bwMode="auto">
          <a:xfrm>
            <a:off x="0" y="247231"/>
            <a:ext cx="12192000" cy="861775"/>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spAutoFit/>
          </a:bodyPr>
          <a:lstStyle/>
          <a:p>
            <a:pPr lvl="0"/>
            <a:r>
              <a:rPr lang="en-US"/>
              <a:t>Click to edit Master title style</a:t>
            </a:r>
          </a:p>
        </p:txBody>
      </p:sp>
      <p:sp>
        <p:nvSpPr>
          <p:cNvPr id="1027" name="Rectangle 3"/>
          <p:cNvSpPr>
            <a:spLocks noGrp="1" noChangeArrowheads="1"/>
          </p:cNvSpPr>
          <p:nvPr>
            <p:ph type="body" idx="1"/>
          </p:nvPr>
        </p:nvSpPr>
        <p:spPr bwMode="auto">
          <a:xfrm>
            <a:off x="609600" y="1295401"/>
            <a:ext cx="10972800" cy="494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00B27BC0-81A3-48F2-A640-796FDBE3B94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090" y="-137335"/>
            <a:ext cx="1397767" cy="605168"/>
          </a:xfrm>
          <a:prstGeom prst="rect">
            <a:avLst/>
          </a:prstGeom>
        </p:spPr>
      </p:pic>
      <p:pic>
        <p:nvPicPr>
          <p:cNvPr id="31" name="Picture 30" descr="dias_color_proposals_0142_3D_medium.jpg">
            <a:extLst>
              <a:ext uri="{FF2B5EF4-FFF2-40B4-BE49-F238E27FC236}">
                <a16:creationId xmlns:a16="http://schemas.microsoft.com/office/drawing/2014/main" id="{F308F401-E937-4568-AA24-D72F1992AB45}"/>
              </a:ext>
            </a:extLst>
          </p:cNvPr>
          <p:cNvPicPr>
            <a:picLocks noChangeAspect="1"/>
          </p:cNvPicPr>
          <p:nvPr userDrawn="1"/>
        </p:nvPicPr>
        <p:blipFill>
          <a:blip r:embed="rId8" cstate="print">
            <a:extLst>
              <a:ext uri="{BEBA8EAE-BF5A-486C-A8C5-ECC9F3942E4B}">
                <a14:imgProps xmlns:a14="http://schemas.microsoft.com/office/drawing/2010/main">
                  <a14:imgLayer r:embed="rId9">
                    <a14:imgEffect>
                      <a14:backgroundRemoval t="4094" b="83041" l="1591" r="98182">
                        <a14:foregroundMark x1="6818" y1="70175" x2="15000" y2="16959"/>
                        <a14:foregroundMark x1="34318" y1="71930" x2="34318" y2="40936"/>
                        <a14:foregroundMark x1="34545" y1="19298" x2="34545" y2="11111"/>
                        <a14:foregroundMark x1="32273" y1="9942" x2="32273" y2="9942"/>
                        <a14:foregroundMark x1="42955" y1="74854" x2="53409" y2="15789"/>
                        <a14:foregroundMark x1="64318" y1="74269" x2="53636" y2="15789"/>
                        <a14:foregroundMark x1="50455" y1="57895" x2="54318" y2="52632"/>
                        <a14:backgroundMark x1="15909" y1="32749" x2="11591" y2="65497"/>
                        <a14:backgroundMark x1="22273" y1="12865" x2="29773" y2="61404"/>
                        <a14:backgroundMark x1="57955" y1="11696" x2="67500" y2="68421"/>
                        <a14:backgroundMark x1="47273" y1="76023" x2="59318" y2="76023"/>
                        <a14:backgroundMark x1="50847" y1="46739" x2="52966" y2="34783"/>
                      </a14:backgroundRemoval>
                    </a14:imgEffect>
                  </a14:imgLayer>
                </a14:imgProps>
              </a:ext>
              <a:ext uri="{28A0092B-C50C-407E-A947-70E740481C1C}">
                <a14:useLocalDpi xmlns:a14="http://schemas.microsoft.com/office/drawing/2010/main" val="0"/>
              </a:ext>
            </a:extLst>
          </a:blip>
          <a:stretch>
            <a:fillRect/>
          </a:stretch>
        </p:blipFill>
        <p:spPr>
          <a:xfrm>
            <a:off x="88900" y="-20340"/>
            <a:ext cx="1066800" cy="414831"/>
          </a:xfrm>
          <a:prstGeom prst="rect">
            <a:avLst/>
          </a:prstGeom>
        </p:spPr>
      </p:pic>
      <p:sp>
        <p:nvSpPr>
          <p:cNvPr id="1030" name="Rectangle 6"/>
          <p:cNvSpPr>
            <a:spLocks noGrp="1" noChangeArrowheads="1"/>
          </p:cNvSpPr>
          <p:nvPr>
            <p:ph type="sldNum" sz="quarter" idx="4"/>
          </p:nvPr>
        </p:nvSpPr>
        <p:spPr bwMode="auto">
          <a:xfrm>
            <a:off x="8737600" y="6245225"/>
            <a:ext cx="3251200" cy="47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bg1">
                    <a:lumMod val="50000"/>
                  </a:schemeClr>
                </a:solidFill>
              </a:defRPr>
            </a:lvl1pPr>
          </a:lstStyle>
          <a:p>
            <a:fld id="{E150ECFD-5807-44D9-AF3B-3260B807F6AB}" type="slidenum">
              <a:rPr lang="en-US" smtClean="0"/>
              <a:pPr/>
              <a:t>‹#›</a:t>
            </a:fld>
            <a:endParaRPr lang="en-US"/>
          </a:p>
        </p:txBody>
      </p:sp>
    </p:spTree>
    <p:extLst>
      <p:ext uri="{BB962C8B-B14F-4D97-AF65-F5344CB8AC3E}">
        <p14:creationId xmlns:p14="http://schemas.microsoft.com/office/powerpoint/2010/main" val="234170342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dt="0"/>
  <p:txStyles>
    <p:titleStyle>
      <a:lvl1pPr algn="ctr" rtl="0" eaLnBrk="1" fontAlgn="base" hangingPunct="1">
        <a:spcBef>
          <a:spcPct val="0"/>
        </a:spcBef>
        <a:spcAft>
          <a:spcPct val="0"/>
        </a:spcAft>
        <a:defRPr sz="4800" b="1">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alibri" pitchFamily="34" charset="0"/>
          <a:cs typeface="Arial" charset="0"/>
        </a:defRPr>
      </a:lvl2pPr>
      <a:lvl3pPr algn="l" rtl="0" eaLnBrk="1" fontAlgn="base" hangingPunct="1">
        <a:spcBef>
          <a:spcPct val="0"/>
        </a:spcBef>
        <a:spcAft>
          <a:spcPct val="0"/>
        </a:spcAft>
        <a:defRPr sz="4400">
          <a:solidFill>
            <a:schemeClr val="tx2"/>
          </a:solidFill>
          <a:latin typeface="Calibri" pitchFamily="34" charset="0"/>
          <a:cs typeface="Arial" charset="0"/>
        </a:defRPr>
      </a:lvl3pPr>
      <a:lvl4pPr algn="l" rtl="0" eaLnBrk="1" fontAlgn="base" hangingPunct="1">
        <a:spcBef>
          <a:spcPct val="0"/>
        </a:spcBef>
        <a:spcAft>
          <a:spcPct val="0"/>
        </a:spcAft>
        <a:defRPr sz="4400">
          <a:solidFill>
            <a:schemeClr val="tx2"/>
          </a:solidFill>
          <a:latin typeface="Calibri" pitchFamily="34" charset="0"/>
          <a:cs typeface="Arial" charset="0"/>
        </a:defRPr>
      </a:lvl4pPr>
      <a:lvl5pPr algn="l" rtl="0" eaLnBrk="1" fontAlgn="base" hangingPunct="1">
        <a:spcBef>
          <a:spcPct val="0"/>
        </a:spcBef>
        <a:spcAft>
          <a:spcPct val="0"/>
        </a:spcAft>
        <a:defRPr sz="4400">
          <a:solidFill>
            <a:schemeClr val="tx2"/>
          </a:solidFill>
          <a:latin typeface="Calibri" pitchFamily="34" charset="0"/>
          <a:cs typeface="Arial" charset="0"/>
        </a:defRPr>
      </a:lvl5pPr>
      <a:lvl6pPr marL="457189" algn="l" rtl="0" eaLnBrk="1" fontAlgn="base" hangingPunct="1">
        <a:spcBef>
          <a:spcPct val="0"/>
        </a:spcBef>
        <a:spcAft>
          <a:spcPct val="0"/>
        </a:spcAft>
        <a:defRPr sz="4400">
          <a:solidFill>
            <a:schemeClr val="tx2"/>
          </a:solidFill>
          <a:latin typeface="Calibri" pitchFamily="34" charset="0"/>
          <a:cs typeface="Arial" charset="0"/>
        </a:defRPr>
      </a:lvl6pPr>
      <a:lvl7pPr marL="914377" algn="l" rtl="0" eaLnBrk="1" fontAlgn="base" hangingPunct="1">
        <a:spcBef>
          <a:spcPct val="0"/>
        </a:spcBef>
        <a:spcAft>
          <a:spcPct val="0"/>
        </a:spcAft>
        <a:defRPr sz="4400">
          <a:solidFill>
            <a:schemeClr val="tx2"/>
          </a:solidFill>
          <a:latin typeface="Calibri" pitchFamily="34" charset="0"/>
          <a:cs typeface="Arial" charset="0"/>
        </a:defRPr>
      </a:lvl7pPr>
      <a:lvl8pPr marL="1371566" algn="l" rtl="0" eaLnBrk="1" fontAlgn="base" hangingPunct="1">
        <a:spcBef>
          <a:spcPct val="0"/>
        </a:spcBef>
        <a:spcAft>
          <a:spcPct val="0"/>
        </a:spcAft>
        <a:defRPr sz="4400">
          <a:solidFill>
            <a:schemeClr val="tx2"/>
          </a:solidFill>
          <a:latin typeface="Calibri" pitchFamily="34" charset="0"/>
          <a:cs typeface="Arial" charset="0"/>
        </a:defRPr>
      </a:lvl8pPr>
      <a:lvl9pPr marL="1828754" algn="l" rtl="0" eaLnBrk="1" fontAlgn="base" hangingPunct="1">
        <a:spcBef>
          <a:spcPct val="0"/>
        </a:spcBef>
        <a:spcAft>
          <a:spcPct val="0"/>
        </a:spcAft>
        <a:defRPr sz="4400">
          <a:solidFill>
            <a:schemeClr val="tx2"/>
          </a:solidFill>
          <a:latin typeface="Calibri" pitchFamily="34" charset="0"/>
          <a:cs typeface="Arial" charset="0"/>
        </a:defRPr>
      </a:lvl9pPr>
    </p:titleStyle>
    <p:bodyStyle>
      <a:lvl1pPr marL="342891" indent="-342891" algn="l" rtl="0" eaLnBrk="1" fontAlgn="base" hangingPunct="1">
        <a:spcBef>
          <a:spcPct val="20000"/>
        </a:spcBef>
        <a:spcAft>
          <a:spcPct val="0"/>
        </a:spcAft>
        <a:buChar char="•"/>
        <a:defRPr sz="3200">
          <a:solidFill>
            <a:schemeClr val="tx1"/>
          </a:solidFill>
          <a:latin typeface="+mn-lt"/>
          <a:ea typeface="+mn-ea"/>
          <a:cs typeface="+mn-cs"/>
        </a:defRPr>
      </a:lvl1pPr>
      <a:lvl2pPr marL="742932" indent="-285744" algn="l" rtl="0" eaLnBrk="1" fontAlgn="base" hangingPunct="1">
        <a:spcBef>
          <a:spcPct val="20000"/>
        </a:spcBef>
        <a:spcAft>
          <a:spcPct val="0"/>
        </a:spcAft>
        <a:buChar char="–"/>
        <a:defRPr sz="2400">
          <a:solidFill>
            <a:schemeClr val="tx1"/>
          </a:solidFill>
          <a:latin typeface="+mn-lt"/>
          <a:cs typeface="+mn-cs"/>
        </a:defRPr>
      </a:lvl2pPr>
      <a:lvl3pPr marL="1142971" indent="-228594" algn="l" rtl="0" eaLnBrk="1" fontAlgn="base" hangingPunct="1">
        <a:spcBef>
          <a:spcPct val="20000"/>
        </a:spcBef>
        <a:spcAft>
          <a:spcPct val="0"/>
        </a:spcAft>
        <a:buChar char="•"/>
        <a:defRPr>
          <a:solidFill>
            <a:schemeClr val="tx1"/>
          </a:solidFill>
          <a:latin typeface="+mn-lt"/>
          <a:cs typeface="+mn-cs"/>
        </a:defRPr>
      </a:lvl3pPr>
      <a:lvl4pPr marL="1600160" indent="-228594" algn="l" rtl="0" eaLnBrk="1" fontAlgn="base" hangingPunct="1">
        <a:spcBef>
          <a:spcPct val="20000"/>
        </a:spcBef>
        <a:spcAft>
          <a:spcPct val="0"/>
        </a:spcAft>
        <a:buChar char="–"/>
        <a:defRPr>
          <a:solidFill>
            <a:schemeClr val="tx1"/>
          </a:solidFill>
          <a:latin typeface="+mn-lt"/>
          <a:cs typeface="+mn-cs"/>
        </a:defRPr>
      </a:lvl4pPr>
      <a:lvl5pPr marL="2057349" indent="-228594" algn="l" rtl="0" eaLnBrk="1" fontAlgn="base" hangingPunct="1">
        <a:spcBef>
          <a:spcPct val="20000"/>
        </a:spcBef>
        <a:spcAft>
          <a:spcPct val="0"/>
        </a:spcAft>
        <a:buChar char="»"/>
        <a:defRPr>
          <a:solidFill>
            <a:schemeClr val="tx1"/>
          </a:solidFill>
          <a:latin typeface="+mn-lt"/>
          <a:cs typeface="+mn-cs"/>
        </a:defRPr>
      </a:lvl5pPr>
      <a:lvl6pPr marL="2514537" indent="-228594" algn="l" rtl="0" eaLnBrk="1" fontAlgn="base" hangingPunct="1">
        <a:spcBef>
          <a:spcPct val="20000"/>
        </a:spcBef>
        <a:spcAft>
          <a:spcPct val="0"/>
        </a:spcAft>
        <a:buChar char="»"/>
        <a:defRPr>
          <a:solidFill>
            <a:schemeClr val="tx1"/>
          </a:solidFill>
          <a:latin typeface="+mn-lt"/>
          <a:cs typeface="+mn-cs"/>
        </a:defRPr>
      </a:lvl6pPr>
      <a:lvl7pPr marL="2971726" indent="-228594" algn="l" rtl="0" eaLnBrk="1" fontAlgn="base" hangingPunct="1">
        <a:spcBef>
          <a:spcPct val="20000"/>
        </a:spcBef>
        <a:spcAft>
          <a:spcPct val="0"/>
        </a:spcAft>
        <a:buChar char="»"/>
        <a:defRPr>
          <a:solidFill>
            <a:schemeClr val="tx1"/>
          </a:solidFill>
          <a:latin typeface="+mn-lt"/>
          <a:cs typeface="+mn-cs"/>
        </a:defRPr>
      </a:lvl7pPr>
      <a:lvl8pPr marL="3428914" indent="-228594" algn="l" rtl="0" eaLnBrk="1" fontAlgn="base" hangingPunct="1">
        <a:spcBef>
          <a:spcPct val="20000"/>
        </a:spcBef>
        <a:spcAft>
          <a:spcPct val="0"/>
        </a:spcAft>
        <a:buChar char="»"/>
        <a:defRPr>
          <a:solidFill>
            <a:schemeClr val="tx1"/>
          </a:solidFill>
          <a:latin typeface="+mn-lt"/>
          <a:cs typeface="+mn-cs"/>
        </a:defRPr>
      </a:lvl8pPr>
      <a:lvl9pPr marL="3886103" indent="-228594"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5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s://xkcd.com/221/" TargetMode="External"/><Relationship Id="rId4" Type="http://schemas.openxmlformats.org/officeDocument/2006/relationships/image" Target="../media/image26.png"/></Relationships>
</file>

<file path=ppt/slides/_rels/slide7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diagramColors" Target="../diagrams/colors1.xml"/><Relationship Id="rId3" Type="http://schemas.openxmlformats.org/officeDocument/2006/relationships/image" Target="../media/image120.png"/><Relationship Id="rId7" Type="http://schemas.openxmlformats.org/officeDocument/2006/relationships/image" Target="../media/image160.png"/><Relationship Id="rId12" Type="http://schemas.openxmlformats.org/officeDocument/2006/relationships/diagramQuickStyle" Target="../diagrams/quickStyle1.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diagramLayout" Target="../diagrams/layout1.xml"/><Relationship Id="rId5" Type="http://schemas.openxmlformats.org/officeDocument/2006/relationships/image" Target="../media/image140.png"/><Relationship Id="rId15" Type="http://schemas.openxmlformats.org/officeDocument/2006/relationships/image" Target="../media/image28.png"/><Relationship Id="rId10" Type="http://schemas.openxmlformats.org/officeDocument/2006/relationships/diagramData" Target="../diagrams/data1.xml"/><Relationship Id="rId4" Type="http://schemas.openxmlformats.org/officeDocument/2006/relationships/image" Target="../media/image13.png"/><Relationship Id="rId9" Type="http://schemas.openxmlformats.org/officeDocument/2006/relationships/image" Target="../media/image18.png"/><Relationship Id="rId14" Type="http://schemas.microsoft.com/office/2007/relationships/diagramDrawing" Target="../diagrams/drawing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1" name="Google Shape;91;p1"/>
          <p:cNvSpPr txBox="1">
            <a:spLocks noGrp="1"/>
          </p:cNvSpPr>
          <p:nvPr>
            <p:ph type="ctrTitle"/>
          </p:nvPr>
        </p:nvSpPr>
        <p:spPr bwMode="auto">
          <a:xfrm>
            <a:off x="1035937" y="521967"/>
            <a:ext cx="9867589" cy="1178841"/>
          </a:xfrm>
          <a:prstGeom prst="rect">
            <a:avLst/>
          </a:prstGeom>
          <a:noFill/>
          <a:ln>
            <a:noFill/>
          </a:ln>
        </p:spPr>
        <p:txBody>
          <a:bodyPr spcFirstLastPara="1" wrap="square" lIns="91425" tIns="45700" rIns="91425" bIns="45700" anchor="b" anchorCtr="0">
            <a:normAutofit/>
          </a:bodyPr>
          <a:lstStyle/>
          <a:p>
            <a:pPr marL="0" lvl="0" indent="0" algn="ctr">
              <a:lnSpc>
                <a:spcPct val="90000"/>
              </a:lnSpc>
              <a:spcBef>
                <a:spcPts val="0"/>
              </a:spcBef>
              <a:spcAft>
                <a:spcPts val="0"/>
              </a:spcAft>
              <a:buClr>
                <a:schemeClr val="dk1"/>
              </a:buClr>
              <a:buSzPct val="100000"/>
              <a:buFont typeface="Calibri"/>
              <a:buNone/>
              <a:defRPr/>
            </a:pPr>
            <a:r>
              <a:rPr sz="3600"/>
              <a:t>CS460</a:t>
            </a:r>
            <a:br>
              <a:rPr sz="3600"/>
            </a:br>
            <a:r>
              <a:rPr sz="3600"/>
              <a:t>Systems for Data Management and Data Science </a:t>
            </a:r>
          </a:p>
        </p:txBody>
      </p:sp>
      <p:sp>
        <p:nvSpPr>
          <p:cNvPr id="92" name="Google Shape;92;p1"/>
          <p:cNvSpPr txBox="1">
            <a:spLocks noGrp="1"/>
          </p:cNvSpPr>
          <p:nvPr>
            <p:ph type="subTitle" idx="1"/>
          </p:nvPr>
        </p:nvSpPr>
        <p:spPr bwMode="auto">
          <a:xfrm>
            <a:off x="1271465" y="3780084"/>
            <a:ext cx="9632062" cy="1089076"/>
          </a:xfrm>
          <a:prstGeom prst="rect">
            <a:avLst/>
          </a:prstGeom>
          <a:noFill/>
          <a:ln>
            <a:noFill/>
          </a:ln>
        </p:spPr>
        <p:txBody>
          <a:bodyPr spcFirstLastPara="1" wrap="square" lIns="91425" tIns="45700" rIns="91425" bIns="45700" anchor="t" anchorCtr="0">
            <a:normAutofit/>
          </a:bodyPr>
          <a:lstStyle/>
          <a:p>
            <a:pPr marL="0" lvl="0" indent="0" algn="ctr">
              <a:lnSpc>
                <a:spcPct val="90000"/>
              </a:lnSpc>
              <a:spcBef>
                <a:spcPts val="0"/>
              </a:spcBef>
              <a:spcAft>
                <a:spcPts val="0"/>
              </a:spcAft>
              <a:buClr>
                <a:schemeClr val="dk1"/>
              </a:buClr>
              <a:buSzPct val="100000"/>
              <a:buNone/>
              <a:defRPr/>
            </a:pPr>
            <a:r>
              <a:rPr sz="2800"/>
              <a:t>Prof. </a:t>
            </a:r>
            <a:r>
              <a:rPr lang="en-GB" sz="2800"/>
              <a:t>Anastasia Ailamaki</a:t>
            </a:r>
          </a:p>
          <a:p>
            <a:pPr marL="0" indent="0" algn="ctr">
              <a:buSzPts val="2400"/>
              <a:defRPr/>
            </a:pPr>
            <a:r>
              <a:rPr lang="en-US" sz="2800"/>
              <a:t>Data-Intensive Applications and Systems (DIAS) Lab</a:t>
            </a:r>
            <a:endParaRPr/>
          </a:p>
        </p:txBody>
      </p:sp>
      <p:sp>
        <p:nvSpPr>
          <p:cNvPr id="4" name="TextBox 3"/>
          <p:cNvSpPr txBox="1"/>
          <p:nvPr/>
        </p:nvSpPr>
        <p:spPr bwMode="auto">
          <a:xfrm>
            <a:off x="504617" y="2683414"/>
            <a:ext cx="11182766" cy="830997"/>
          </a:xfrm>
          <a:prstGeom prst="rect">
            <a:avLst/>
          </a:prstGeom>
          <a:noFill/>
        </p:spPr>
        <p:txBody>
          <a:bodyPr wrap="square">
            <a:spAutoFit/>
          </a:bodyPr>
          <a:lstStyle/>
          <a:p>
            <a:pPr marL="0" lvl="0" indent="0" algn="ctr" rtl="0">
              <a:lnSpc>
                <a:spcPct val="100000"/>
              </a:lnSpc>
              <a:spcBef>
                <a:spcPts val="0"/>
              </a:spcBef>
              <a:spcAft>
                <a:spcPts val="0"/>
              </a:spcAft>
              <a:buClr>
                <a:schemeClr val="dk1"/>
              </a:buClr>
              <a:buSzPts val="3200"/>
              <a:buFont typeface="Calibri"/>
              <a:buNone/>
            </a:pPr>
            <a:r>
              <a:rPr lang="en-US" sz="4800" b="1" dirty="0"/>
              <a:t>Query Optimization</a:t>
            </a:r>
            <a:endParaRPr lang="en-US" sz="1800" b="1" dirty="0"/>
          </a:p>
        </p:txBody>
      </p:sp>
      <p:sp>
        <p:nvSpPr>
          <p:cNvPr id="2" name="Subtitle 5">
            <a:extLst>
              <a:ext uri="{FF2B5EF4-FFF2-40B4-BE49-F238E27FC236}">
                <a16:creationId xmlns:a16="http://schemas.microsoft.com/office/drawing/2014/main" id="{E312DBB0-6BE0-26BB-7F91-4C1DE564D277}"/>
              </a:ext>
            </a:extLst>
          </p:cNvPr>
          <p:cNvSpPr/>
          <p:nvPr/>
        </p:nvSpPr>
        <p:spPr bwMode="auto">
          <a:xfrm>
            <a:off x="0" y="6051400"/>
            <a:ext cx="5771040" cy="56926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a:spcBef>
                <a:spcPts val="0"/>
              </a:spcBef>
              <a:spcAft>
                <a:spcPts val="0"/>
              </a:spcAft>
              <a:buFontTx/>
              <a:buNone/>
              <a:defRPr sz="3200">
                <a:solidFill>
                  <a:schemeClr val="tx1"/>
                </a:solidFill>
                <a:latin typeface="+mn-lt"/>
                <a:ea typeface="+mn-ea"/>
                <a:cs typeface="+mn-cs"/>
              </a:defRPr>
            </a:lvl1pPr>
            <a:lvl2pPr marL="742950" indent="-285750" algn="l">
              <a:spcBef>
                <a:spcPts val="0"/>
              </a:spcBef>
              <a:spcAft>
                <a:spcPts val="0"/>
              </a:spcAft>
              <a:buChar char="–"/>
              <a:defRPr sz="2400">
                <a:solidFill>
                  <a:schemeClr val="tx1"/>
                </a:solidFill>
                <a:latin typeface="+mn-lt"/>
                <a:cs typeface="+mn-cs"/>
              </a:defRPr>
            </a:lvl2pPr>
            <a:lvl3pPr marL="1143000" indent="-228600" algn="l">
              <a:spcBef>
                <a:spcPts val="0"/>
              </a:spcBef>
              <a:spcAft>
                <a:spcPts val="0"/>
              </a:spcAft>
              <a:buChar char="•"/>
              <a:defRPr>
                <a:solidFill>
                  <a:schemeClr val="tx1"/>
                </a:solidFill>
                <a:latin typeface="+mn-lt"/>
                <a:cs typeface="+mn-cs"/>
              </a:defRPr>
            </a:lvl3pPr>
            <a:lvl4pPr marL="1600200" indent="-228600" algn="l">
              <a:spcBef>
                <a:spcPts val="0"/>
              </a:spcBef>
              <a:spcAft>
                <a:spcPts val="0"/>
              </a:spcAft>
              <a:buChar char="–"/>
              <a:defRPr>
                <a:solidFill>
                  <a:schemeClr val="tx1"/>
                </a:solidFill>
                <a:latin typeface="+mn-lt"/>
                <a:cs typeface="+mn-cs"/>
              </a:defRPr>
            </a:lvl4pPr>
            <a:lvl5pPr marL="2057400" indent="-228600" algn="l">
              <a:spcBef>
                <a:spcPts val="0"/>
              </a:spcBef>
              <a:spcAft>
                <a:spcPts val="0"/>
              </a:spcAft>
              <a:buChar char="»"/>
              <a:defRPr>
                <a:solidFill>
                  <a:schemeClr val="tx1"/>
                </a:solidFill>
                <a:latin typeface="+mn-lt"/>
                <a:cs typeface="+mn-cs"/>
              </a:defRPr>
            </a:lvl5pPr>
            <a:lvl6pPr marL="2514600" indent="-228600" algn="l">
              <a:spcBef>
                <a:spcPts val="0"/>
              </a:spcBef>
              <a:spcAft>
                <a:spcPts val="0"/>
              </a:spcAft>
              <a:buChar char="»"/>
              <a:defRPr>
                <a:solidFill>
                  <a:schemeClr val="tx1"/>
                </a:solidFill>
                <a:latin typeface="+mn-lt"/>
                <a:cs typeface="+mn-cs"/>
              </a:defRPr>
            </a:lvl6pPr>
            <a:lvl7pPr marL="2971800" indent="-228600" algn="l">
              <a:spcBef>
                <a:spcPts val="0"/>
              </a:spcBef>
              <a:spcAft>
                <a:spcPts val="0"/>
              </a:spcAft>
              <a:buChar char="»"/>
              <a:defRPr>
                <a:solidFill>
                  <a:schemeClr val="tx1"/>
                </a:solidFill>
                <a:latin typeface="+mn-lt"/>
                <a:cs typeface="+mn-cs"/>
              </a:defRPr>
            </a:lvl7pPr>
            <a:lvl8pPr marL="3429000" indent="-228600" algn="l">
              <a:spcBef>
                <a:spcPts val="0"/>
              </a:spcBef>
              <a:spcAft>
                <a:spcPts val="0"/>
              </a:spcAft>
              <a:buChar char="»"/>
              <a:defRPr>
                <a:solidFill>
                  <a:schemeClr val="tx1"/>
                </a:solidFill>
                <a:latin typeface="+mn-lt"/>
                <a:cs typeface="+mn-cs"/>
              </a:defRPr>
            </a:lvl8pPr>
            <a:lvl9pPr marL="3886200" indent="-228600" algn="l">
              <a:spcBef>
                <a:spcPts val="0"/>
              </a:spcBef>
              <a:spcAft>
                <a:spcPts val="0"/>
              </a:spcAft>
              <a:buChar char="»"/>
              <a:defRPr>
                <a:solidFill>
                  <a:schemeClr val="tx1"/>
                </a:solidFill>
                <a:latin typeface="+mn-lt"/>
                <a:cs typeface="+mn-cs"/>
              </a:defRPr>
            </a:lvl9pPr>
          </a:lstStyle>
          <a:p>
            <a:pPr>
              <a:defRPr/>
            </a:pPr>
            <a:r>
              <a:rPr lang="en-US" sz="2400" dirty="0"/>
              <a:t>Some slides adapted from Andy Pavlo</a:t>
            </a:r>
            <a:endParaRPr dirty="0"/>
          </a:p>
        </p:txBody>
      </p:sp>
      <p:sp>
        <p:nvSpPr>
          <p:cNvPr id="3" name="Rectangle 11">
            <a:extLst>
              <a:ext uri="{FF2B5EF4-FFF2-40B4-BE49-F238E27FC236}">
                <a16:creationId xmlns:a16="http://schemas.microsoft.com/office/drawing/2014/main" id="{F0E6C7F9-87CB-0D40-05BF-8FFFD7451355}"/>
              </a:ext>
            </a:extLst>
          </p:cNvPr>
          <p:cNvSpPr/>
          <p:nvPr/>
        </p:nvSpPr>
        <p:spPr bwMode="auto">
          <a:xfrm>
            <a:off x="7833443" y="5635901"/>
            <a:ext cx="3853940" cy="830997"/>
          </a:xfrm>
          <a:prstGeom prst="rect">
            <a:avLst/>
          </a:prstGeom>
        </p:spPr>
        <p:txBody>
          <a:bodyPr wrap="none">
            <a:spAutoFit/>
          </a:bodyPr>
          <a:lstStyle/>
          <a:p>
            <a:pPr algn="r">
              <a:defRPr/>
            </a:pPr>
            <a:r>
              <a:rPr lang="en-US" i="1" dirty="0"/>
              <a:t>“Man plans, and God laughs”</a:t>
            </a:r>
            <a:br>
              <a:rPr lang="en-US" i="1" dirty="0"/>
            </a:br>
            <a:r>
              <a:rPr lang="en-US" i="1" dirty="0"/>
              <a:t>– Yiddish proverb</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r>
              <a:rPr lang="en-US"/>
              <a:t>Classic architecture – Task-oriented</a:t>
            </a:r>
          </a:p>
        </p:txBody>
      </p:sp>
      <p:sp>
        <p:nvSpPr>
          <p:cNvPr id="5" name="Slide Number Placeholder 3"/>
          <p:cNvSpPr>
            <a:spLocks noGrp="1"/>
          </p:cNvSpPr>
          <p:nvPr>
            <p:ph type="sldNum" sz="quarter" idx="12"/>
          </p:nvPr>
        </p:nvSpPr>
        <p:spPr bwMode="auto"/>
        <p:txBody>
          <a:bodyPr/>
          <a:lstStyle/>
          <a:p>
            <a:fld id="{35B54189-C436-47D0-AC37-8484B13A8E13}" type="slidenum">
              <a:rPr lang="en-US"/>
              <a:pPr/>
              <a:t>10</a:t>
            </a:fld>
            <a:endParaRPr lang="en-US"/>
          </a:p>
        </p:txBody>
      </p:sp>
      <p:pic>
        <p:nvPicPr>
          <p:cNvPr id="6" name="Picture 4"/>
          <p:cNvPicPr>
            <a:picLocks noChangeAspect="1"/>
          </p:cNvPicPr>
          <p:nvPr/>
        </p:nvPicPr>
        <p:blipFill>
          <a:blip r:embed="rId3"/>
          <a:stretch/>
        </p:blipFill>
        <p:spPr bwMode="auto">
          <a:xfrm>
            <a:off x="1081990" y="1429891"/>
            <a:ext cx="10028020" cy="4384754"/>
          </a:xfrm>
          <a:prstGeom prst="rect">
            <a:avLst/>
          </a:prstGeom>
        </p:spPr>
      </p:pic>
      <p:sp>
        <p:nvSpPr>
          <p:cNvPr id="7" name="Freeform 6"/>
          <p:cNvSpPr/>
          <p:nvPr/>
        </p:nvSpPr>
        <p:spPr bwMode="auto">
          <a:xfrm>
            <a:off x="4626180" y="2038866"/>
            <a:ext cx="6276282" cy="3646826"/>
          </a:xfrm>
          <a:custGeom>
            <a:avLst/>
            <a:gdLst>
              <a:gd name="connsiteX0" fmla="*/ 0 w 5820032"/>
              <a:gd name="connsiteY0" fmla="*/ 0 h 3546389"/>
              <a:gd name="connsiteX1" fmla="*/ 5820032 w 5820032"/>
              <a:gd name="connsiteY1" fmla="*/ 12357 h 3546389"/>
              <a:gd name="connsiteX2" fmla="*/ 5795319 w 5820032"/>
              <a:gd name="connsiteY2" fmla="*/ 2372497 h 3546389"/>
              <a:gd name="connsiteX3" fmla="*/ 3805881 w 5820032"/>
              <a:gd name="connsiteY3" fmla="*/ 3546389 h 3546389"/>
              <a:gd name="connsiteX4" fmla="*/ 37070 w 5820032"/>
              <a:gd name="connsiteY4" fmla="*/ 3534032 h 3546389"/>
              <a:gd name="connsiteX5" fmla="*/ 0 w 5820032"/>
              <a:gd name="connsiteY5" fmla="*/ 0 h 354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032" h="3546389" extrusionOk="0">
                <a:moveTo>
                  <a:pt x="0" y="0"/>
                </a:moveTo>
                <a:lnTo>
                  <a:pt x="5820032" y="12357"/>
                </a:lnTo>
                <a:lnTo>
                  <a:pt x="5795319" y="2372497"/>
                </a:lnTo>
                <a:lnTo>
                  <a:pt x="3805881" y="3546389"/>
                </a:lnTo>
                <a:lnTo>
                  <a:pt x="37070" y="3534032"/>
                </a:lnTo>
                <a:lnTo>
                  <a:pt x="0" y="0"/>
                </a:lnTo>
                <a:close/>
              </a:path>
            </a:pathLst>
          </a:custGeom>
          <a:noFill/>
          <a:ln w="76200" cmpd="dbl">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0" y="377613"/>
            <a:ext cx="12192000" cy="646331"/>
          </a:xfrm>
        </p:spPr>
        <p:txBody>
          <a:bodyPr/>
          <a:lstStyle/>
          <a:p>
            <a:r>
              <a:rPr lang="en-US" dirty="0"/>
              <a:t>Outline</a:t>
            </a:r>
          </a:p>
        </p:txBody>
      </p:sp>
      <p:sp>
        <p:nvSpPr>
          <p:cNvPr id="5" name="Content Placeholder 2"/>
          <p:cNvSpPr>
            <a:spLocks noGrp="1"/>
          </p:cNvSpPr>
          <p:nvPr>
            <p:ph idx="1"/>
          </p:nvPr>
        </p:nvSpPr>
        <p:spPr bwMode="auto">
          <a:xfrm>
            <a:off x="609600" y="1295400"/>
            <a:ext cx="10972800" cy="4828032"/>
          </a:xfrm>
        </p:spPr>
        <p:txBody>
          <a:bodyPr/>
          <a:lstStyle/>
          <a:p>
            <a:r>
              <a:rPr lang="en-US" dirty="0"/>
              <a:t>Introduction to query optimization</a:t>
            </a:r>
          </a:p>
          <a:p>
            <a:r>
              <a:rPr lang="en-US" b="1" dirty="0"/>
              <a:t>Relational algebra equivalences</a:t>
            </a:r>
          </a:p>
          <a:p>
            <a:r>
              <a:rPr lang="en-US" dirty="0"/>
              <a:t>Optimizers based on heuristics – INGRES</a:t>
            </a:r>
          </a:p>
          <a:p>
            <a:r>
              <a:rPr lang="en-US" dirty="0"/>
              <a:t>Optimizers based on heuristics &amp; cost - SYSTEM R</a:t>
            </a:r>
          </a:p>
          <a:p>
            <a:pPr marL="197162" lvl="1" indent="0">
              <a:buNone/>
            </a:pPr>
            <a:r>
              <a:rPr lang="en-US" dirty="0"/>
              <a:t>Cost &amp; selectivity estimation</a:t>
            </a:r>
          </a:p>
          <a:p>
            <a:pPr marL="197162" lvl="1" indent="0">
              <a:buNone/>
            </a:pPr>
            <a:r>
              <a:rPr lang="en-US" dirty="0"/>
              <a:t>Principle of optimality</a:t>
            </a:r>
          </a:p>
          <a:p>
            <a:pPr marL="197162" lvl="1" indent="0">
              <a:buNone/>
            </a:pPr>
            <a:r>
              <a:rPr lang="en-US" dirty="0"/>
              <a:t>System R</a:t>
            </a:r>
          </a:p>
          <a:p>
            <a:r>
              <a:rPr lang="en-US" dirty="0"/>
              <a:t>Multi-query optimization</a:t>
            </a:r>
          </a:p>
        </p:txBody>
      </p:sp>
      <p:sp>
        <p:nvSpPr>
          <p:cNvPr id="6" name="Slide Number Placeholder 3"/>
          <p:cNvSpPr>
            <a:spLocks noGrp="1"/>
          </p:cNvSpPr>
          <p:nvPr>
            <p:ph type="sldNum" sz="quarter" idx="12"/>
          </p:nvPr>
        </p:nvSpPr>
        <p:spPr bwMode="auto">
          <a:xfrm>
            <a:off x="8737600" y="6245227"/>
            <a:ext cx="3251200" cy="476251"/>
          </a:xfrm>
        </p:spPr>
        <p:txBody>
          <a:bodyPr/>
          <a:lstStyle/>
          <a:p>
            <a:fld id="{35B54189-C436-47D0-AC37-8484B13A8E13}" type="slidenum">
              <a:rPr lang="en-US"/>
              <a:pPr/>
              <a:t>11</a:t>
            </a:fld>
            <a:endParaRPr lang="en-US"/>
          </a:p>
        </p:txBody>
      </p:sp>
      <p:sp>
        <p:nvSpPr>
          <p:cNvPr id="17" name="Text Placeholder 16">
            <a:extLst>
              <a:ext uri="{FF2B5EF4-FFF2-40B4-BE49-F238E27FC236}">
                <a16:creationId xmlns:a16="http://schemas.microsoft.com/office/drawing/2014/main" id="{198D0C08-8AA4-4E3D-B5D1-367EE869130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83493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r>
              <a:rPr lang="en-US"/>
              <a:t>Relational Algebra Equivalences</a:t>
            </a:r>
          </a:p>
        </p:txBody>
      </p:sp>
      <p:sp>
        <p:nvSpPr>
          <p:cNvPr id="5" name="Content Placeholder 2"/>
          <p:cNvSpPr>
            <a:spLocks noGrp="1"/>
          </p:cNvSpPr>
          <p:nvPr>
            <p:ph idx="1"/>
          </p:nvPr>
        </p:nvSpPr>
        <p:spPr bwMode="auto"/>
        <p:txBody>
          <a:bodyPr/>
          <a:lstStyle/>
          <a:p>
            <a:pPr marL="0" indent="0">
              <a:buNone/>
            </a:pPr>
            <a:r>
              <a:rPr lang="en-US" dirty="0"/>
              <a:t>Key concept in optimization: </a:t>
            </a:r>
            <a:r>
              <a:rPr lang="en-US" b="1" i="1" dirty="0"/>
              <a:t>Equivalences</a:t>
            </a:r>
          </a:p>
          <a:p>
            <a:pPr marL="0" indent="0">
              <a:buNone/>
            </a:pPr>
            <a:r>
              <a:rPr lang="en-US" dirty="0"/>
              <a:t>Two relational algebra expressions are said to be </a:t>
            </a:r>
            <a:r>
              <a:rPr lang="en-US" b="1" dirty="0"/>
              <a:t>equivalent</a:t>
            </a:r>
            <a:r>
              <a:rPr lang="en-US" dirty="0"/>
              <a:t> if on every legal database instance, the two expressions generate the same set of tuples. </a:t>
            </a:r>
          </a:p>
          <a:p>
            <a:pPr marL="0" indent="0">
              <a:buNone/>
            </a:pPr>
            <a:endParaRPr lang="en-US" dirty="0"/>
          </a:p>
          <a:p>
            <a:pPr marL="0" indent="0">
              <a:buNone/>
            </a:pPr>
            <a:r>
              <a:rPr lang="en-US" dirty="0"/>
              <a:t>All roads lead to Rome. </a:t>
            </a:r>
            <a:br>
              <a:rPr lang="en-US" dirty="0"/>
            </a:br>
            <a:r>
              <a:rPr lang="en-US" b="1" i="1" dirty="0"/>
              <a:t>But some of them are </a:t>
            </a:r>
            <a:br>
              <a:rPr lang="en-US" b="1" i="1" dirty="0"/>
            </a:br>
            <a:r>
              <a:rPr lang="en-US" b="1" i="1" dirty="0"/>
              <a:t>more efficient!</a:t>
            </a:r>
          </a:p>
        </p:txBody>
      </p:sp>
      <p:sp>
        <p:nvSpPr>
          <p:cNvPr id="6" name="Slide Number Placeholder 3"/>
          <p:cNvSpPr>
            <a:spLocks noGrp="1"/>
          </p:cNvSpPr>
          <p:nvPr>
            <p:ph type="sldNum" sz="quarter" idx="12"/>
          </p:nvPr>
        </p:nvSpPr>
        <p:spPr bwMode="auto"/>
        <p:txBody>
          <a:bodyPr/>
          <a:lstStyle/>
          <a:p>
            <a:fld id="{35B54189-C436-47D0-AC37-8484B13A8E13}" type="slidenum">
              <a:rPr lang="en-US" smtClean="0"/>
              <a:pPr/>
              <a:t>12</a:t>
            </a:fld>
            <a:endParaRPr lang="en-US"/>
          </a:p>
        </p:txBody>
      </p:sp>
      <p:pic>
        <p:nvPicPr>
          <p:cNvPr id="7" name="Picture 4"/>
          <p:cNvPicPr>
            <a:picLocks noChangeAspect="1"/>
          </p:cNvPicPr>
          <p:nvPr/>
        </p:nvPicPr>
        <p:blipFill>
          <a:blip r:embed="rId3"/>
          <a:stretch/>
        </p:blipFill>
        <p:spPr bwMode="auto">
          <a:xfrm>
            <a:off x="6360507" y="3672681"/>
            <a:ext cx="4139952" cy="271166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r>
              <a:rPr lang="en-US"/>
              <a:t>Relational Algebra Equivalences</a:t>
            </a:r>
          </a:p>
        </p:txBody>
      </p:sp>
      <p:sp>
        <p:nvSpPr>
          <p:cNvPr id="5" name="Slide Number Placeholder 3"/>
          <p:cNvSpPr>
            <a:spLocks noGrp="1"/>
          </p:cNvSpPr>
          <p:nvPr>
            <p:ph type="sldNum" sz="quarter" idx="12"/>
          </p:nvPr>
        </p:nvSpPr>
        <p:spPr bwMode="auto"/>
        <p:txBody>
          <a:bodyPr/>
          <a:lstStyle/>
          <a:p>
            <a:fld id="{273D1298-DF51-4538-92FE-F7A6987E0217}" type="slidenum">
              <a:rPr lang="en-US"/>
              <a:pPr/>
              <a:t>13</a:t>
            </a:fld>
            <a:endParaRPr lang="en-US"/>
          </a:p>
        </p:txBody>
      </p:sp>
      <p:pic>
        <p:nvPicPr>
          <p:cNvPr id="6" name="Picture 2"/>
          <p:cNvPicPr>
            <a:picLocks noChangeAspect="1"/>
          </p:cNvPicPr>
          <p:nvPr/>
        </p:nvPicPr>
        <p:blipFill>
          <a:blip r:embed="rId3"/>
          <a:stretch/>
        </p:blipFill>
        <p:spPr bwMode="auto">
          <a:xfrm>
            <a:off x="609600" y="1357285"/>
            <a:ext cx="11031016" cy="5312075"/>
          </a:xfrm>
          <a:prstGeom prst="rect">
            <a:avLst/>
          </a:prstGeom>
        </p:spPr>
      </p:pic>
      <p:sp>
        <p:nvSpPr>
          <p:cNvPr id="7" name="Rectangle 33"/>
          <p:cNvSpPr>
            <a:spLocks noChangeArrowheads="1"/>
          </p:cNvSpPr>
          <p:nvPr/>
        </p:nvSpPr>
        <p:spPr bwMode="auto">
          <a:xfrm>
            <a:off x="9638843" y="2362200"/>
            <a:ext cx="2053448" cy="582211"/>
          </a:xfrm>
          <a:prstGeom prst="rect">
            <a:avLst/>
          </a:prstGeom>
          <a:noFill/>
          <a:ln>
            <a:noFill/>
          </a:ln>
        </p:spPr>
        <p:txBody>
          <a:bodyPr wrap="none" lIns="90488" tIns="44450" rIns="90488" bIns="44450">
            <a:spAutoFit/>
          </a:bodyPr>
          <a:lstStyle/>
          <a:p>
            <a:pPr>
              <a:defRPr/>
            </a:pPr>
            <a:r>
              <a:rPr lang="en-US" sz="3200" i="1" dirty="0"/>
              <a:t>(Commute)</a:t>
            </a:r>
            <a:endParaRPr sz="2800" i="1" dirty="0"/>
          </a:p>
        </p:txBody>
      </p:sp>
      <p:sp>
        <p:nvSpPr>
          <p:cNvPr id="8" name="Rectangle 36"/>
          <p:cNvSpPr>
            <a:spLocks noChangeArrowheads="1"/>
          </p:cNvSpPr>
          <p:nvPr/>
        </p:nvSpPr>
        <p:spPr bwMode="auto">
          <a:xfrm>
            <a:off x="9670725" y="3284984"/>
            <a:ext cx="1809792" cy="582211"/>
          </a:xfrm>
          <a:prstGeom prst="rect">
            <a:avLst/>
          </a:prstGeom>
          <a:noFill/>
          <a:ln>
            <a:noFill/>
          </a:ln>
        </p:spPr>
        <p:txBody>
          <a:bodyPr wrap="none" lIns="90488" tIns="44450" rIns="90488" bIns="44450">
            <a:spAutoFit/>
          </a:bodyPr>
          <a:lstStyle/>
          <a:p>
            <a:pPr>
              <a:defRPr/>
            </a:pPr>
            <a:r>
              <a:rPr lang="en-US" sz="3200" i="1" dirty="0"/>
              <a:t>(Cascade)</a:t>
            </a:r>
            <a:endParaRPr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Examples …</a:t>
            </a:r>
            <a:endParaRPr lang="el-GR"/>
          </a:p>
        </p:txBody>
      </p:sp>
      <p:sp>
        <p:nvSpPr>
          <p:cNvPr id="5" name="Rectangle 3"/>
          <p:cNvSpPr>
            <a:spLocks noGrp="1" noChangeArrowheads="1"/>
          </p:cNvSpPr>
          <p:nvPr>
            <p:ph idx="1"/>
          </p:nvPr>
        </p:nvSpPr>
        <p:spPr bwMode="auto">
          <a:xfrm>
            <a:off x="1752600" y="1524000"/>
            <a:ext cx="8763000" cy="4572000"/>
          </a:xfrm>
        </p:spPr>
        <p:txBody>
          <a:bodyPr/>
          <a:lstStyle/>
          <a:p>
            <a:pPr>
              <a:buFontTx/>
              <a:buNone/>
              <a:defRPr/>
            </a:pPr>
            <a:r>
              <a:rPr lang="el-GR" dirty="0">
                <a:latin typeface="Times New Roman"/>
                <a:cs typeface="Times New Roman"/>
              </a:rPr>
              <a:t>σ</a:t>
            </a:r>
            <a:r>
              <a:rPr lang="en-US" baseline="-25000" dirty="0">
                <a:latin typeface="Times New Roman"/>
                <a:cs typeface="Times New Roman"/>
              </a:rPr>
              <a:t>age=18 </a:t>
            </a:r>
            <a:r>
              <a:rPr lang="en-US" baseline="-25000" dirty="0"/>
              <a:t>&amp;</a:t>
            </a:r>
            <a:r>
              <a:rPr lang="en-US" baseline="-25000" dirty="0">
                <a:latin typeface="Times New Roman"/>
                <a:cs typeface="Times New Roman"/>
              </a:rPr>
              <a:t> rating&gt;5</a:t>
            </a:r>
            <a:r>
              <a:rPr lang="en-US" dirty="0">
                <a:latin typeface="Times New Roman"/>
                <a:cs typeface="Times New Roman"/>
              </a:rPr>
              <a:t> (Sailors) </a:t>
            </a:r>
            <a:endParaRPr lang="en-US" dirty="0"/>
          </a:p>
          <a:p>
            <a:pPr>
              <a:buFontTx/>
              <a:buNone/>
              <a:defRPr/>
            </a:pPr>
            <a:r>
              <a:rPr lang="en-US" dirty="0">
                <a:latin typeface="Times New Roman"/>
                <a:cs typeface="Times New Roman"/>
              </a:rPr>
              <a:t>             </a:t>
            </a:r>
            <a:r>
              <a:rPr lang="en-US" sz="4000" dirty="0">
                <a:latin typeface="Times New Roman"/>
                <a:cs typeface="Times New Roman"/>
              </a:rPr>
              <a:t>↔</a:t>
            </a:r>
            <a:r>
              <a:rPr lang="en-US" dirty="0">
                <a:latin typeface="Times New Roman"/>
                <a:cs typeface="Times New Roman"/>
              </a:rPr>
              <a:t> </a:t>
            </a:r>
            <a:r>
              <a:rPr lang="el-GR" dirty="0">
                <a:latin typeface="Times New Roman"/>
                <a:cs typeface="Times New Roman"/>
              </a:rPr>
              <a:t>σ</a:t>
            </a:r>
            <a:r>
              <a:rPr lang="en-US" baseline="-25000" dirty="0">
                <a:latin typeface="Times New Roman"/>
                <a:cs typeface="Times New Roman"/>
              </a:rPr>
              <a:t>age=18 </a:t>
            </a:r>
            <a:r>
              <a:rPr lang="en-US" dirty="0">
                <a:latin typeface="Times New Roman"/>
                <a:cs typeface="Times New Roman"/>
              </a:rPr>
              <a:t>(</a:t>
            </a:r>
            <a:r>
              <a:rPr lang="el-GR" dirty="0">
                <a:latin typeface="Times New Roman"/>
                <a:cs typeface="Times New Roman"/>
              </a:rPr>
              <a:t>σ</a:t>
            </a:r>
            <a:r>
              <a:rPr lang="en-US" baseline="-25000" dirty="0">
                <a:latin typeface="Times New Roman"/>
                <a:cs typeface="Times New Roman"/>
              </a:rPr>
              <a:t>rating&gt;5</a:t>
            </a:r>
            <a:r>
              <a:rPr lang="en-US" dirty="0">
                <a:latin typeface="Times New Roman"/>
                <a:cs typeface="Times New Roman"/>
              </a:rPr>
              <a:t> (Sailors))</a:t>
            </a:r>
            <a:endParaRPr lang="en-US" dirty="0"/>
          </a:p>
          <a:p>
            <a:pPr>
              <a:buFontTx/>
              <a:buNone/>
              <a:defRPr/>
            </a:pPr>
            <a:r>
              <a:rPr lang="en-US" dirty="0">
                <a:latin typeface="Times New Roman"/>
                <a:cs typeface="Times New Roman"/>
              </a:rPr>
              <a:t>             </a:t>
            </a:r>
            <a:r>
              <a:rPr lang="en-US" sz="4000" dirty="0">
                <a:latin typeface="Times New Roman"/>
                <a:cs typeface="Times New Roman"/>
              </a:rPr>
              <a:t>↔</a:t>
            </a:r>
            <a:r>
              <a:rPr lang="en-US" dirty="0">
                <a:latin typeface="Times New Roman"/>
                <a:cs typeface="Times New Roman"/>
              </a:rPr>
              <a:t> </a:t>
            </a:r>
            <a:r>
              <a:rPr lang="el-GR" dirty="0">
                <a:latin typeface="Times New Roman"/>
                <a:cs typeface="Times New Roman"/>
              </a:rPr>
              <a:t>σ</a:t>
            </a:r>
            <a:r>
              <a:rPr lang="en-US" baseline="-25000" dirty="0">
                <a:latin typeface="Times New Roman"/>
                <a:cs typeface="Times New Roman"/>
              </a:rPr>
              <a:t>rating&gt;5 </a:t>
            </a:r>
            <a:r>
              <a:rPr lang="en-US" dirty="0">
                <a:latin typeface="Times New Roman"/>
                <a:cs typeface="Times New Roman"/>
              </a:rPr>
              <a:t>(</a:t>
            </a:r>
            <a:r>
              <a:rPr lang="el-GR" dirty="0">
                <a:latin typeface="Times New Roman"/>
                <a:cs typeface="Times New Roman"/>
              </a:rPr>
              <a:t>σ</a:t>
            </a:r>
            <a:r>
              <a:rPr lang="en-US" baseline="-25000" dirty="0">
                <a:latin typeface="Times New Roman"/>
                <a:cs typeface="Times New Roman"/>
              </a:rPr>
              <a:t>age=18 </a:t>
            </a:r>
            <a:r>
              <a:rPr lang="en-US" dirty="0">
                <a:latin typeface="Times New Roman"/>
                <a:cs typeface="Times New Roman"/>
              </a:rPr>
              <a:t>(Sailors))</a:t>
            </a:r>
            <a:endParaRPr lang="en-US" dirty="0"/>
          </a:p>
          <a:p>
            <a:pPr>
              <a:buFontTx/>
              <a:buNone/>
              <a:defRPr/>
            </a:pPr>
            <a:r>
              <a:rPr lang="en-US" dirty="0">
                <a:latin typeface="Times New Roman"/>
                <a:cs typeface="Times New Roman"/>
              </a:rPr>
              <a:t> </a:t>
            </a:r>
            <a:endParaRPr lang="en-US" dirty="0"/>
          </a:p>
          <a:p>
            <a:pPr>
              <a:buFontTx/>
              <a:buNone/>
              <a:defRPr/>
            </a:pPr>
            <a:r>
              <a:rPr lang="el-GR" dirty="0">
                <a:latin typeface="Times New Roman"/>
                <a:cs typeface="Times New Roman"/>
              </a:rPr>
              <a:t>π</a:t>
            </a:r>
            <a:r>
              <a:rPr lang="en-US" baseline="-25000" dirty="0" err="1">
                <a:latin typeface="Times New Roman"/>
                <a:cs typeface="Times New Roman"/>
              </a:rPr>
              <a:t>age,rating</a:t>
            </a:r>
            <a:r>
              <a:rPr lang="en-US" dirty="0">
                <a:latin typeface="Times New Roman"/>
                <a:cs typeface="Times New Roman"/>
              </a:rPr>
              <a:t> (Sailors) </a:t>
            </a:r>
            <a:r>
              <a:rPr lang="en-US" sz="4000" dirty="0">
                <a:latin typeface="Times New Roman"/>
                <a:cs typeface="Times New Roman"/>
              </a:rPr>
              <a:t>↔</a:t>
            </a:r>
            <a:r>
              <a:rPr lang="en-US" dirty="0">
                <a:latin typeface="Times New Roman"/>
                <a:cs typeface="Times New Roman"/>
              </a:rPr>
              <a:t> </a:t>
            </a:r>
            <a:r>
              <a:rPr lang="el-GR" dirty="0">
                <a:latin typeface="Times New Roman"/>
                <a:cs typeface="Times New Roman"/>
              </a:rPr>
              <a:t>π</a:t>
            </a:r>
            <a:r>
              <a:rPr lang="en-US" baseline="-25000" dirty="0">
                <a:latin typeface="Times New Roman"/>
                <a:cs typeface="Times New Roman"/>
              </a:rPr>
              <a:t>age</a:t>
            </a:r>
            <a:r>
              <a:rPr lang="en-US" dirty="0">
                <a:latin typeface="Times New Roman"/>
                <a:cs typeface="Times New Roman"/>
              </a:rPr>
              <a:t> (</a:t>
            </a:r>
            <a:r>
              <a:rPr lang="el-GR" dirty="0">
                <a:latin typeface="Times New Roman"/>
                <a:cs typeface="Times New Roman"/>
              </a:rPr>
              <a:t>π</a:t>
            </a:r>
            <a:r>
              <a:rPr lang="en-US" baseline="-25000" dirty="0">
                <a:latin typeface="Times New Roman"/>
                <a:cs typeface="Times New Roman"/>
              </a:rPr>
              <a:t>rating</a:t>
            </a:r>
            <a:r>
              <a:rPr lang="en-US" dirty="0">
                <a:latin typeface="Times New Roman"/>
                <a:cs typeface="Times New Roman"/>
              </a:rPr>
              <a:t> (Sailors))       </a:t>
            </a:r>
            <a:r>
              <a:rPr lang="en-US" dirty="0">
                <a:solidFill>
                  <a:srgbClr val="FF0000"/>
                </a:solidFill>
                <a:latin typeface="Times New Roman"/>
                <a:cs typeface="Times New Roman"/>
              </a:rPr>
              <a:t>(??)</a:t>
            </a:r>
            <a:endParaRPr lang="en-US" dirty="0"/>
          </a:p>
          <a:p>
            <a:pPr>
              <a:buFontTx/>
              <a:buNone/>
              <a:defRPr/>
            </a:pPr>
            <a:endParaRPr lang="en-US" sz="1400" dirty="0">
              <a:latin typeface="Times New Roman"/>
              <a:cs typeface="Times New Roman"/>
            </a:endParaRPr>
          </a:p>
          <a:p>
            <a:pPr>
              <a:buFontTx/>
              <a:buNone/>
              <a:defRPr/>
            </a:pPr>
            <a:r>
              <a:rPr lang="el-GR" dirty="0">
                <a:latin typeface="Times New Roman"/>
                <a:cs typeface="Times New Roman"/>
              </a:rPr>
              <a:t>π</a:t>
            </a:r>
            <a:r>
              <a:rPr lang="en-US" baseline="-25000" dirty="0" err="1">
                <a:latin typeface="Times New Roman"/>
                <a:cs typeface="Times New Roman"/>
              </a:rPr>
              <a:t>age,rating</a:t>
            </a:r>
            <a:r>
              <a:rPr lang="en-US" dirty="0">
                <a:latin typeface="Times New Roman"/>
                <a:cs typeface="Times New Roman"/>
              </a:rPr>
              <a:t> (Sailors) </a:t>
            </a:r>
            <a:r>
              <a:rPr lang="en-US" sz="4000" dirty="0">
                <a:latin typeface="Times New Roman"/>
                <a:cs typeface="Times New Roman"/>
              </a:rPr>
              <a:t>↔</a:t>
            </a:r>
            <a:r>
              <a:rPr lang="en-US" dirty="0">
                <a:latin typeface="Times New Roman"/>
                <a:cs typeface="Times New Roman"/>
              </a:rPr>
              <a:t> </a:t>
            </a:r>
            <a:r>
              <a:rPr lang="el-GR" dirty="0">
                <a:latin typeface="Times New Roman"/>
                <a:cs typeface="Times New Roman"/>
              </a:rPr>
              <a:t>π</a:t>
            </a:r>
            <a:r>
              <a:rPr lang="en-US" baseline="-25000" dirty="0" err="1">
                <a:latin typeface="Times New Roman"/>
                <a:cs typeface="Times New Roman"/>
              </a:rPr>
              <a:t>age,rating</a:t>
            </a:r>
            <a:r>
              <a:rPr lang="en-US" dirty="0">
                <a:latin typeface="Times New Roman"/>
                <a:cs typeface="Times New Roman"/>
              </a:rPr>
              <a:t> (</a:t>
            </a:r>
            <a:r>
              <a:rPr lang="el-GR" dirty="0">
                <a:latin typeface="Times New Roman"/>
                <a:cs typeface="Times New Roman"/>
              </a:rPr>
              <a:t>π</a:t>
            </a:r>
            <a:r>
              <a:rPr lang="en-US" baseline="-25000" dirty="0" err="1">
                <a:latin typeface="Times New Roman"/>
                <a:cs typeface="Times New Roman"/>
              </a:rPr>
              <a:t>age,rating,sid</a:t>
            </a:r>
            <a:r>
              <a:rPr lang="en-US" dirty="0">
                <a:latin typeface="Times New Roman"/>
                <a:cs typeface="Times New Roman"/>
              </a:rPr>
              <a:t> (Sailors)) </a:t>
            </a:r>
            <a:endParaRPr lang="en-US" dirty="0"/>
          </a:p>
          <a:p>
            <a:pPr>
              <a:buFontTx/>
              <a:buNone/>
              <a:defRPr/>
            </a:pPr>
            <a:endParaRPr lang="en-US" dirty="0">
              <a:latin typeface="Times New Roman"/>
              <a:cs typeface="Times New Roman"/>
            </a:endParaRPr>
          </a:p>
          <a:p>
            <a:pPr>
              <a:buFontTx/>
              <a:buNone/>
              <a:defRPr/>
            </a:pPr>
            <a:endParaRPr lang="en-US" dirty="0">
              <a:latin typeface="Times New Roman"/>
              <a:cs typeface="Times New Roman"/>
            </a:endParaRPr>
          </a:p>
        </p:txBody>
      </p:sp>
      <p:sp>
        <p:nvSpPr>
          <p:cNvPr id="7" name="Slide Number Placeholder 1"/>
          <p:cNvSpPr>
            <a:spLocks noGrp="1"/>
          </p:cNvSpPr>
          <p:nvPr>
            <p:ph type="sldNum" sz="quarter" idx="12"/>
          </p:nvPr>
        </p:nvSpPr>
        <p:spPr bwMode="auto">
          <a:xfrm>
            <a:off x="8077200" y="6245225"/>
            <a:ext cx="2438400" cy="476250"/>
          </a:xfrm>
          <a:prstGeom prst="rect">
            <a:avLst/>
          </a:prstGeom>
        </p:spPr>
        <p:txBody>
          <a:bodyPr/>
          <a:lstStyle/>
          <a:p>
            <a:pPr>
              <a:defRPr/>
            </a:pPr>
            <a:fld id="{273D1298-DF51-4538-92FE-F7A6987E0217}" type="slidenum">
              <a:rPr lang="en-US" smtClean="0"/>
              <a:t>14</a:t>
            </a:fld>
            <a:endParaRPr lang="en-US"/>
          </a:p>
        </p:txBody>
      </p:sp>
      <p:sp>
        <p:nvSpPr>
          <p:cNvPr id="6" name="Line 4"/>
          <p:cNvSpPr>
            <a:spLocks noChangeShapeType="1"/>
          </p:cNvSpPr>
          <p:nvPr/>
        </p:nvSpPr>
        <p:spPr bwMode="auto">
          <a:xfrm>
            <a:off x="1752600" y="4653136"/>
            <a:ext cx="6934200" cy="0"/>
          </a:xfrm>
          <a:prstGeom prst="line">
            <a:avLst/>
          </a:prstGeom>
          <a:noFill/>
          <a:ln w="38100">
            <a:solidFill>
              <a:srgbClr val="FF0000"/>
            </a:solidFill>
            <a:round/>
            <a:headEnd type="none" w="sm" len="sm"/>
            <a:tailEnd type="none" w="sm" len="sm"/>
          </a:ln>
        </p:spPr>
        <p:txBody>
          <a:bodyPr/>
          <a:lstStyle/>
          <a:p>
            <a:pPr>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r>
              <a:rPr lang="en-US"/>
              <a:t>Another Equivalence</a:t>
            </a:r>
            <a:endParaRPr lang="el-GR"/>
          </a:p>
        </p:txBody>
      </p:sp>
      <p:sp>
        <p:nvSpPr>
          <p:cNvPr id="5" name="Rectangle 5"/>
          <p:cNvSpPr>
            <a:spLocks noGrp="1" noChangeArrowheads="1"/>
          </p:cNvSpPr>
          <p:nvPr>
            <p:ph idx="1"/>
          </p:nvPr>
        </p:nvSpPr>
        <p:spPr bwMode="auto"/>
        <p:txBody>
          <a:bodyPr vert="horz" wrap="square" lIns="90488" tIns="44450" rIns="90488" bIns="44450" numCol="1" anchor="t" anchorCtr="0" compatLnSpc="1">
            <a:prstTxWarp prst="textNoShape">
              <a:avLst/>
            </a:prstTxWarp>
          </a:bodyPr>
          <a:lstStyle/>
          <a:p>
            <a:pPr marL="0" indent="0">
              <a:buNone/>
            </a:pPr>
            <a:r>
              <a:rPr lang="en-US" dirty="0"/>
              <a:t>A projection commutes with a selection that only uses attributes retained by the projection</a:t>
            </a:r>
          </a:p>
        </p:txBody>
      </p:sp>
      <p:sp>
        <p:nvSpPr>
          <p:cNvPr id="7" name="Slide Number Placeholder 1"/>
          <p:cNvSpPr>
            <a:spLocks noGrp="1"/>
          </p:cNvSpPr>
          <p:nvPr>
            <p:ph type="sldNum" sz="quarter" idx="12"/>
          </p:nvPr>
        </p:nvSpPr>
        <p:spPr bwMode="auto"/>
        <p:txBody>
          <a:bodyPr/>
          <a:lstStyle/>
          <a:p>
            <a:fld id="{273D1298-DF51-4538-92FE-F7A6987E0217}" type="slidenum">
              <a:rPr lang="en-US"/>
              <a:pPr/>
              <a:t>15</a:t>
            </a:fld>
            <a:endParaRPr lang="en-US"/>
          </a:p>
        </p:txBody>
      </p:sp>
      <p:sp>
        <p:nvSpPr>
          <p:cNvPr id="6" name="Rectangle 26"/>
          <p:cNvSpPr>
            <a:spLocks noChangeArrowheads="1"/>
          </p:cNvSpPr>
          <p:nvPr/>
        </p:nvSpPr>
        <p:spPr bwMode="auto">
          <a:xfrm>
            <a:off x="2209800" y="3124200"/>
            <a:ext cx="8305800" cy="3200400"/>
          </a:xfrm>
          <a:prstGeom prst="rect">
            <a:avLst/>
          </a:prstGeom>
          <a:noFill/>
          <a:ln>
            <a:noFill/>
          </a:ln>
        </p:spPr>
        <p:txBody>
          <a:bodyPr lIns="92075" tIns="46038" rIns="92075" bIns="46038"/>
          <a:lstStyle/>
          <a:p>
            <a:pPr marL="342900" indent="-342900">
              <a:defRPr/>
            </a:pPr>
            <a:r>
              <a:rPr lang="el-GR" sz="3200">
                <a:latin typeface="Times New Roman"/>
                <a:cs typeface="Times New Roman"/>
              </a:rPr>
              <a:t>π</a:t>
            </a:r>
            <a:r>
              <a:rPr lang="en-US" sz="3200" baseline="-25000">
                <a:latin typeface="Times New Roman"/>
                <a:cs typeface="Times New Roman"/>
              </a:rPr>
              <a:t>age, rating, sid</a:t>
            </a:r>
            <a:r>
              <a:rPr lang="en-US" sz="3200">
                <a:latin typeface="Times New Roman"/>
                <a:cs typeface="Times New Roman"/>
              </a:rPr>
              <a:t> (</a:t>
            </a:r>
            <a:r>
              <a:rPr lang="el-GR" sz="3200">
                <a:latin typeface="Times New Roman"/>
                <a:cs typeface="Times New Roman"/>
              </a:rPr>
              <a:t>σ</a:t>
            </a:r>
            <a:r>
              <a:rPr lang="en-US" sz="3200" baseline="-25000">
                <a:latin typeface="Times New Roman"/>
                <a:cs typeface="Times New Roman"/>
              </a:rPr>
              <a:t>age&lt;18 </a:t>
            </a:r>
            <a:r>
              <a:rPr lang="en-US" sz="3200" baseline="-25000">
                <a:latin typeface="Tahoma"/>
                <a:cs typeface="Times New Roman"/>
              </a:rPr>
              <a:t>&amp;</a:t>
            </a:r>
            <a:r>
              <a:rPr lang="en-US" sz="3200" baseline="-25000">
                <a:latin typeface="Times New Roman"/>
                <a:cs typeface="Times New Roman"/>
              </a:rPr>
              <a:t> rating&gt;5</a:t>
            </a:r>
            <a:r>
              <a:rPr lang="en-US" sz="3200">
                <a:latin typeface="Times New Roman"/>
                <a:cs typeface="Times New Roman"/>
              </a:rPr>
              <a:t> (Sailors))</a:t>
            </a:r>
            <a:endParaRPr/>
          </a:p>
          <a:p>
            <a:pPr marL="342900" indent="-342900">
              <a:defRPr/>
            </a:pPr>
            <a:r>
              <a:rPr lang="en-US" sz="3200">
                <a:latin typeface="Times New Roman"/>
                <a:cs typeface="Times New Roman"/>
              </a:rPr>
              <a:t>             </a:t>
            </a:r>
            <a:r>
              <a:rPr lang="en-US" sz="4000">
                <a:latin typeface="Times New Roman"/>
                <a:cs typeface="Times New Roman"/>
              </a:rPr>
              <a:t>↔ </a:t>
            </a:r>
            <a:r>
              <a:rPr lang="el-GR" sz="3200">
                <a:latin typeface="Times New Roman"/>
                <a:cs typeface="Times New Roman"/>
              </a:rPr>
              <a:t>σ</a:t>
            </a:r>
            <a:r>
              <a:rPr lang="en-US" sz="3200" baseline="-25000">
                <a:latin typeface="Times New Roman"/>
                <a:cs typeface="Times New Roman"/>
              </a:rPr>
              <a:t>age&lt;18 </a:t>
            </a:r>
            <a:r>
              <a:rPr lang="en-US" sz="3200" baseline="-25000">
                <a:latin typeface="Tahoma"/>
                <a:cs typeface="Times New Roman"/>
              </a:rPr>
              <a:t>&amp;</a:t>
            </a:r>
            <a:r>
              <a:rPr lang="en-US" sz="3200" baseline="-25000">
                <a:latin typeface="Times New Roman"/>
                <a:cs typeface="Times New Roman"/>
              </a:rPr>
              <a:t> rating&gt;5</a:t>
            </a:r>
            <a:r>
              <a:rPr lang="en-US" sz="3200">
                <a:latin typeface="Times New Roman"/>
                <a:cs typeface="Times New Roman"/>
              </a:rPr>
              <a:t> (</a:t>
            </a:r>
            <a:r>
              <a:rPr lang="el-GR" sz="3200">
                <a:latin typeface="Times New Roman"/>
                <a:cs typeface="Times New Roman"/>
              </a:rPr>
              <a:t>π</a:t>
            </a:r>
            <a:r>
              <a:rPr lang="en-US" sz="3200" baseline="-25000">
                <a:latin typeface="Times New Roman"/>
                <a:cs typeface="Times New Roman"/>
              </a:rPr>
              <a:t>age, rating, sid</a:t>
            </a:r>
            <a:r>
              <a:rPr lang="en-US" sz="3200">
                <a:latin typeface="Times New Roman"/>
                <a:cs typeface="Times New Roman"/>
              </a:rPr>
              <a:t> (Sailors))</a:t>
            </a:r>
            <a:endParaRPr/>
          </a:p>
          <a:p>
            <a:pPr marL="342900" indent="-342900">
              <a:defRPr/>
            </a:pPr>
            <a:endParaRPr lang="en-US" sz="3200">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xmlns:m="http://schemas.openxmlformats.org/officeDocument/2006/math" xmlns:w="http://schemas.openxmlformats.org/wordprocessingml/2006/main">
      <p:transition spd="slow"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r>
              <a:rPr lang="en-US"/>
              <a:t>Equivalences Involving Joins</a:t>
            </a:r>
            <a:endParaRPr lang="el-GR"/>
          </a:p>
        </p:txBody>
      </p:sp>
      <p:sp>
        <p:nvSpPr>
          <p:cNvPr id="5" name="Rectangle 5"/>
          <p:cNvSpPr>
            <a:spLocks noGrp="1" noChangeArrowheads="1"/>
          </p:cNvSpPr>
          <p:nvPr>
            <p:ph idx="1"/>
          </p:nvPr>
        </p:nvSpPr>
        <p:spPr bwMode="auto"/>
        <p:txBody>
          <a:bodyPr vert="horz" wrap="square" lIns="90488" tIns="44450" rIns="90488" bIns="44450" numCol="1" anchor="t" anchorCtr="0" compatLnSpc="1">
            <a:prstTxWarp prst="textNoShape">
              <a:avLst/>
            </a:prstTxWarp>
          </a:bodyPr>
          <a:lstStyle/>
          <a:p>
            <a:endParaRPr lang="en-US" dirty="0"/>
          </a:p>
          <a:p>
            <a:endParaRPr lang="en-US" dirty="0"/>
          </a:p>
          <a:p>
            <a:endParaRPr lang="en-US" dirty="0"/>
          </a:p>
          <a:p>
            <a:endParaRPr lang="en-US" dirty="0"/>
          </a:p>
          <a:p>
            <a:pPr marL="0" indent="0">
              <a:buNone/>
            </a:pPr>
            <a:r>
              <a:rPr lang="en-US" dirty="0"/>
              <a:t>These equivalences allow us to choose </a:t>
            </a:r>
            <a:r>
              <a:rPr lang="en-US" dirty="0">
                <a:solidFill>
                  <a:schemeClr val="accent2"/>
                </a:solidFill>
              </a:rPr>
              <a:t>different join orders.</a:t>
            </a:r>
          </a:p>
        </p:txBody>
      </p:sp>
      <p:sp>
        <p:nvSpPr>
          <p:cNvPr id="12" name="Slide Number Placeholder 1"/>
          <p:cNvSpPr>
            <a:spLocks noGrp="1"/>
          </p:cNvSpPr>
          <p:nvPr>
            <p:ph type="sldNum" sz="quarter" idx="12"/>
          </p:nvPr>
        </p:nvSpPr>
        <p:spPr bwMode="auto"/>
        <p:txBody>
          <a:bodyPr/>
          <a:lstStyle/>
          <a:p>
            <a:fld id="{273D1298-DF51-4538-92FE-F7A6987E0217}" type="slidenum">
              <a:rPr lang="en-US" smtClean="0"/>
              <a:pPr/>
              <a:t>16</a:t>
            </a:fld>
            <a:endParaRPr lang="en-US"/>
          </a:p>
        </p:txBody>
      </p:sp>
      <p:sp>
        <p:nvSpPr>
          <p:cNvPr id="6" name="Rectangle 38"/>
          <p:cNvSpPr>
            <a:spLocks noChangeArrowheads="1"/>
          </p:cNvSpPr>
          <p:nvPr/>
        </p:nvSpPr>
        <p:spPr bwMode="auto">
          <a:xfrm>
            <a:off x="1860023" y="1494632"/>
            <a:ext cx="4977326" cy="582211"/>
          </a:xfrm>
          <a:prstGeom prst="rect">
            <a:avLst/>
          </a:prstGeom>
          <a:noFill/>
          <a:ln>
            <a:noFill/>
          </a:ln>
        </p:spPr>
        <p:txBody>
          <a:bodyPr wrap="none" lIns="90488" tIns="44450" rIns="90488" bIns="44450">
            <a:spAutoFit/>
          </a:bodyPr>
          <a:lstStyle/>
          <a:p>
            <a:pPr>
              <a:defRPr/>
            </a:pPr>
            <a:r>
              <a:rPr lang="en-US" sz="3200" i="1" dirty="0"/>
              <a:t>R</a:t>
            </a:r>
            <a:r>
              <a:rPr lang="en-US" sz="3200" dirty="0"/>
              <a:t> ⨝</a:t>
            </a:r>
            <a:r>
              <a:rPr lang="en-US" sz="3200" i="1" dirty="0"/>
              <a:t> (S </a:t>
            </a:r>
            <a:r>
              <a:rPr lang="en-US" sz="3200" dirty="0"/>
              <a:t>⨝</a:t>
            </a:r>
            <a:r>
              <a:rPr lang="en-US" sz="3200" i="1" dirty="0"/>
              <a:t> T)      (R </a:t>
            </a:r>
            <a:r>
              <a:rPr lang="en-US" sz="3200" dirty="0"/>
              <a:t>⨝</a:t>
            </a:r>
            <a:r>
              <a:rPr lang="en-US" sz="3200" i="1" dirty="0"/>
              <a:t> S) </a:t>
            </a:r>
            <a:r>
              <a:rPr lang="en-US" sz="3200" dirty="0"/>
              <a:t>⨝</a:t>
            </a:r>
            <a:r>
              <a:rPr lang="en-US" sz="3200" i="1" dirty="0"/>
              <a:t> T</a:t>
            </a:r>
            <a:r>
              <a:rPr lang="en-US" sz="2800" dirty="0"/>
              <a:t> </a:t>
            </a:r>
            <a:endParaRPr dirty="0"/>
          </a:p>
        </p:txBody>
      </p:sp>
      <p:graphicFrame>
        <p:nvGraphicFramePr>
          <p:cNvPr id="2" name="Object 1"/>
          <p:cNvGraphicFramePr>
            <a:graphicFrameLocks noChangeAspect="1"/>
          </p:cNvGraphicFramePr>
          <p:nvPr/>
        </p:nvGraphicFramePr>
        <p:xfrm>
          <a:off x="4480489" y="1615794"/>
          <a:ext cx="433387" cy="390525"/>
        </p:xfrm>
        <a:graphic>
          <a:graphicData uri="http://schemas.openxmlformats.org/presentationml/2006/ole">
            <mc:AlternateContent xmlns:mc="http://schemas.openxmlformats.org/markup-compatibility/2006">
              <mc:Choice xmlns:v="urn:schemas-microsoft-com:vml" Requires="v">
                <p:oleObj name="oleObj" r:id="rId3" imgW="431800" imgH="388620" progId="Equation.3">
                  <p:embed/>
                </p:oleObj>
              </mc:Choice>
              <mc:Fallback>
                <p:oleObj name="oleObj" r:id="rId3" imgW="431800" imgH="388620" progId="Equation.3">
                  <p:embed/>
                  <p:pic>
                    <p:nvPicPr>
                      <p:cNvPr id="2" name="Object 1"/>
                      <p:cNvPicPr/>
                      <p:nvPr/>
                    </p:nvPicPr>
                    <p:blipFill>
                      <a:blip r:embed="rId4"/>
                      <a:stretch/>
                    </p:blipFill>
                    <p:spPr bwMode="auto">
                      <a:xfrm>
                        <a:off x="4480489" y="1615794"/>
                        <a:ext cx="433387" cy="390525"/>
                      </a:xfrm>
                      <a:prstGeom prst="rect">
                        <a:avLst/>
                      </a:prstGeom>
                    </p:spPr>
                  </p:pic>
                </p:oleObj>
              </mc:Fallback>
            </mc:AlternateContent>
          </a:graphicData>
        </a:graphic>
      </p:graphicFrame>
      <p:sp>
        <p:nvSpPr>
          <p:cNvPr id="8" name="Rectangle 40"/>
          <p:cNvSpPr>
            <a:spLocks noChangeArrowheads="1"/>
          </p:cNvSpPr>
          <p:nvPr/>
        </p:nvSpPr>
        <p:spPr bwMode="auto">
          <a:xfrm>
            <a:off x="7473605" y="1560905"/>
            <a:ext cx="2043112" cy="515938"/>
          </a:xfrm>
          <a:prstGeom prst="rect">
            <a:avLst/>
          </a:prstGeom>
          <a:noFill/>
          <a:ln>
            <a:noFill/>
          </a:ln>
        </p:spPr>
        <p:txBody>
          <a:bodyPr wrap="none" lIns="90488" tIns="44450" rIns="90488" bIns="44450">
            <a:spAutoFit/>
          </a:bodyPr>
          <a:lstStyle/>
          <a:p>
            <a:pPr>
              <a:defRPr/>
            </a:pPr>
            <a:r>
              <a:rPr lang="en-US" sz="2800" i="1" dirty="0"/>
              <a:t>(Associative)</a:t>
            </a:r>
            <a:endParaRPr dirty="0"/>
          </a:p>
        </p:txBody>
      </p:sp>
      <p:sp>
        <p:nvSpPr>
          <p:cNvPr id="9" name="Rectangle 42"/>
          <p:cNvSpPr>
            <a:spLocks noChangeArrowheads="1"/>
          </p:cNvSpPr>
          <p:nvPr/>
        </p:nvSpPr>
        <p:spPr bwMode="auto">
          <a:xfrm>
            <a:off x="2778369" y="2771698"/>
            <a:ext cx="4431323" cy="582211"/>
          </a:xfrm>
          <a:prstGeom prst="rect">
            <a:avLst/>
          </a:prstGeom>
          <a:noFill/>
          <a:ln>
            <a:noFill/>
          </a:ln>
        </p:spPr>
        <p:txBody>
          <a:bodyPr wrap="square" lIns="90488" tIns="44450" rIns="90488" bIns="44450">
            <a:spAutoFit/>
          </a:bodyPr>
          <a:lstStyle/>
          <a:p>
            <a:pPr>
              <a:defRPr/>
            </a:pPr>
            <a:r>
              <a:rPr lang="en-US" sz="3200" i="1" dirty="0"/>
              <a:t>(R</a:t>
            </a:r>
            <a:r>
              <a:rPr lang="en-US" sz="3200" dirty="0"/>
              <a:t> ⨝ </a:t>
            </a:r>
            <a:r>
              <a:rPr lang="en-US" sz="3200" i="1" dirty="0"/>
              <a:t>S)      (S</a:t>
            </a:r>
            <a:r>
              <a:rPr lang="en-US" sz="3200" dirty="0"/>
              <a:t> ⨝ </a:t>
            </a:r>
            <a:r>
              <a:rPr lang="en-US" sz="3200" i="1" dirty="0"/>
              <a:t>R) </a:t>
            </a:r>
            <a:endParaRPr dirty="0"/>
          </a:p>
        </p:txBody>
      </p:sp>
      <p:graphicFrame>
        <p:nvGraphicFramePr>
          <p:cNvPr id="3" name="Object 2"/>
          <p:cNvGraphicFramePr>
            <a:graphicFrameLocks noChangeAspect="1"/>
          </p:cNvGraphicFramePr>
          <p:nvPr>
            <p:extLst>
              <p:ext uri="{D42A27DB-BD31-4B8C-83A1-F6EECF244321}">
                <p14:modId xmlns:p14="http://schemas.microsoft.com/office/powerpoint/2010/main" val="358950624"/>
              </p:ext>
            </p:extLst>
          </p:nvPr>
        </p:nvGraphicFramePr>
        <p:xfrm>
          <a:off x="4480488" y="2920240"/>
          <a:ext cx="433387" cy="390525"/>
        </p:xfrm>
        <a:graphic>
          <a:graphicData uri="http://schemas.openxmlformats.org/presentationml/2006/ole">
            <mc:AlternateContent xmlns:mc="http://schemas.openxmlformats.org/markup-compatibility/2006">
              <mc:Choice xmlns:v="urn:schemas-microsoft-com:vml" Requires="v">
                <p:oleObj name="oleObj" r:id="rId3" imgW="431800" imgH="388620" progId="Equation.3">
                  <p:embed/>
                </p:oleObj>
              </mc:Choice>
              <mc:Fallback>
                <p:oleObj name="oleObj" r:id="rId3" imgW="431800" imgH="388620" progId="Equation.3">
                  <p:embed/>
                  <p:pic>
                    <p:nvPicPr>
                      <p:cNvPr id="3" name="Object 2"/>
                      <p:cNvPicPr/>
                      <p:nvPr/>
                    </p:nvPicPr>
                    <p:blipFill>
                      <a:blip r:embed="rId5"/>
                      <a:stretch/>
                    </p:blipFill>
                    <p:spPr bwMode="auto">
                      <a:xfrm>
                        <a:off x="4480488" y="2920240"/>
                        <a:ext cx="433387" cy="390525"/>
                      </a:xfrm>
                      <a:prstGeom prst="rect">
                        <a:avLst/>
                      </a:prstGeom>
                    </p:spPr>
                  </p:pic>
                </p:oleObj>
              </mc:Fallback>
            </mc:AlternateContent>
          </a:graphicData>
        </a:graphic>
      </p:graphicFrame>
      <p:sp>
        <p:nvSpPr>
          <p:cNvPr id="11" name="Rectangle 44"/>
          <p:cNvSpPr>
            <a:spLocks noChangeArrowheads="1"/>
          </p:cNvSpPr>
          <p:nvPr/>
        </p:nvSpPr>
        <p:spPr bwMode="auto">
          <a:xfrm>
            <a:off x="7473605" y="2771698"/>
            <a:ext cx="2373313" cy="515938"/>
          </a:xfrm>
          <a:prstGeom prst="rect">
            <a:avLst/>
          </a:prstGeom>
          <a:noFill/>
          <a:ln>
            <a:noFill/>
          </a:ln>
        </p:spPr>
        <p:txBody>
          <a:bodyPr wrap="none" lIns="90488" tIns="44450" rIns="90488" bIns="44450">
            <a:spAutoFit/>
          </a:bodyPr>
          <a:lstStyle/>
          <a:p>
            <a:pPr>
              <a:defRPr/>
            </a:pPr>
            <a:r>
              <a:rPr lang="en-US" sz="2800" i="1"/>
              <a:t>(Commutative)</a:t>
            </a:r>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xmlns:m="http://schemas.openxmlformats.org/officeDocument/2006/math" xmlns:w="http://schemas.openxmlformats.org/wordprocessingml/2006/main">
      <p:transition spd="slow"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7"/>
          <p:cNvSpPr>
            <a:spLocks noGrp="1"/>
          </p:cNvSpPr>
          <p:nvPr>
            <p:ph type="title"/>
          </p:nvPr>
        </p:nvSpPr>
        <p:spPr bwMode="auto"/>
        <p:txBody>
          <a:bodyPr/>
          <a:lstStyle/>
          <a:p>
            <a:pPr>
              <a:defRPr/>
            </a:pPr>
            <a:r>
              <a:rPr lang="en-US"/>
              <a:t>Mixing Joins with Selections &amp; Projections</a:t>
            </a:r>
            <a:endParaRPr lang="el-GR"/>
          </a:p>
        </p:txBody>
      </p:sp>
      <p:sp>
        <p:nvSpPr>
          <p:cNvPr id="5" name="Rectangle 5"/>
          <p:cNvSpPr>
            <a:spLocks noGrp="1" noChangeArrowheads="1"/>
          </p:cNvSpPr>
          <p:nvPr>
            <p:ph idx="1"/>
          </p:nvPr>
        </p:nvSpPr>
        <p:spPr bwMode="auto"/>
        <p:txBody>
          <a:bodyPr vert="horz" wrap="square" lIns="90488" tIns="44450" rIns="90488" bIns="44450" numCol="1" anchor="t" anchorCtr="0" compatLnSpc="1">
            <a:prstTxWarp prst="textNoShape">
              <a:avLst/>
            </a:prstTxWarp>
          </a:bodyPr>
          <a:lstStyle/>
          <a:p>
            <a:pPr marL="0" indent="0">
              <a:buNone/>
              <a:defRPr/>
            </a:pPr>
            <a:r>
              <a:rPr lang="en-US" sz="3000" dirty="0">
                <a:solidFill>
                  <a:schemeClr val="accent2"/>
                </a:solidFill>
              </a:rPr>
              <a:t>Converting selection + cross-product to join</a:t>
            </a:r>
            <a:endParaRPr lang="en-US" dirty="0"/>
          </a:p>
          <a:p>
            <a:pPr marL="0" indent="0">
              <a:buNone/>
              <a:defRPr/>
            </a:pPr>
            <a:endParaRPr lang="en-US" dirty="0">
              <a:solidFill>
                <a:schemeClr val="accent2"/>
              </a:solidFill>
            </a:endParaRPr>
          </a:p>
          <a:p>
            <a:pPr marL="0" indent="0">
              <a:buNone/>
              <a:defRPr/>
            </a:pPr>
            <a:endParaRPr lang="en-US" dirty="0"/>
          </a:p>
          <a:p>
            <a:pPr marL="0" indent="0">
              <a:buNone/>
              <a:defRPr/>
            </a:pPr>
            <a:endParaRPr lang="en-US" sz="900" dirty="0">
              <a:solidFill>
                <a:schemeClr val="accent2"/>
              </a:solidFill>
            </a:endParaRPr>
          </a:p>
          <a:p>
            <a:pPr marL="0" indent="0">
              <a:buNone/>
              <a:defRPr/>
            </a:pPr>
            <a:r>
              <a:rPr lang="en-US" sz="3000" dirty="0">
                <a:solidFill>
                  <a:schemeClr val="accent2"/>
                </a:solidFill>
              </a:rPr>
              <a:t>Selection on just attributes of S commutes with R      S</a:t>
            </a:r>
            <a:endParaRPr lang="en-US" dirty="0"/>
          </a:p>
          <a:p>
            <a:pPr marL="0" indent="0">
              <a:buNone/>
              <a:defRPr/>
            </a:pPr>
            <a:endParaRPr lang="en-US" sz="3000" dirty="0">
              <a:solidFill>
                <a:schemeClr val="accent2"/>
              </a:solidFill>
            </a:endParaRPr>
          </a:p>
          <a:p>
            <a:pPr marL="0" indent="0">
              <a:buNone/>
              <a:defRPr/>
            </a:pPr>
            <a:endParaRPr lang="en-US" sz="3000" dirty="0">
              <a:solidFill>
                <a:schemeClr val="accent2"/>
              </a:solidFill>
            </a:endParaRPr>
          </a:p>
          <a:p>
            <a:pPr marL="0" indent="0">
              <a:buNone/>
              <a:defRPr/>
            </a:pPr>
            <a:endParaRPr lang="en-US" sz="3000" dirty="0">
              <a:solidFill>
                <a:schemeClr val="accent2"/>
              </a:solidFill>
            </a:endParaRPr>
          </a:p>
          <a:p>
            <a:pPr marL="0" indent="0">
              <a:buNone/>
              <a:defRPr/>
            </a:pPr>
            <a:r>
              <a:rPr lang="en-US" sz="3000" dirty="0">
                <a:solidFill>
                  <a:schemeClr val="accent2"/>
                </a:solidFill>
              </a:rPr>
              <a:t>We can also “</a:t>
            </a:r>
            <a:r>
              <a:rPr lang="en-US" sz="3000" dirty="0">
                <a:solidFill>
                  <a:schemeClr val="accent2"/>
                </a:solidFill>
                <a:ea typeface="MS PGothic"/>
              </a:rPr>
              <a:t>push down</a:t>
            </a:r>
            <a:r>
              <a:rPr lang="en-US" sz="3000" dirty="0">
                <a:solidFill>
                  <a:schemeClr val="accent2"/>
                </a:solidFill>
              </a:rPr>
              <a:t>”</a:t>
            </a:r>
            <a:r>
              <a:rPr lang="en-US" sz="3000" dirty="0">
                <a:solidFill>
                  <a:schemeClr val="accent2"/>
                </a:solidFill>
                <a:ea typeface="MS PGothic"/>
              </a:rPr>
              <a:t> projections</a:t>
            </a:r>
            <a:endParaRPr lang="en-US" sz="3000" dirty="0">
              <a:solidFill>
                <a:schemeClr val="accent2"/>
              </a:solidFill>
            </a:endParaRPr>
          </a:p>
        </p:txBody>
      </p:sp>
      <p:sp>
        <p:nvSpPr>
          <p:cNvPr id="41" name="Slide Number Placeholder 7"/>
          <p:cNvSpPr>
            <a:spLocks noGrp="1"/>
          </p:cNvSpPr>
          <p:nvPr>
            <p:ph type="sldNum" sz="quarter" idx="12"/>
          </p:nvPr>
        </p:nvSpPr>
        <p:spPr bwMode="auto">
          <a:prstGeom prst="rect">
            <a:avLst/>
          </a:prstGeom>
        </p:spPr>
        <p:txBody>
          <a:bodyPr/>
          <a:lstStyle/>
          <a:p>
            <a:pPr>
              <a:defRPr/>
            </a:pPr>
            <a:fld id="{273D1298-DF51-4538-92FE-F7A6987E0217}" type="slidenum">
              <a:rPr lang="en-US" smtClean="0"/>
              <a:t>17</a:t>
            </a:fld>
            <a:endParaRPr lang="en-US"/>
          </a:p>
        </p:txBody>
      </p:sp>
      <p:sp>
        <p:nvSpPr>
          <p:cNvPr id="6" name="Rectangle 2"/>
          <p:cNvSpPr>
            <a:spLocks noChangeArrowheads="1"/>
          </p:cNvSpPr>
          <p:nvPr/>
        </p:nvSpPr>
        <p:spPr bwMode="auto">
          <a:xfrm>
            <a:off x="2209800" y="6248400"/>
            <a:ext cx="1905000" cy="457200"/>
          </a:xfrm>
          <a:prstGeom prst="rect">
            <a:avLst/>
          </a:prstGeom>
          <a:noFill/>
          <a:ln>
            <a:noFill/>
          </a:ln>
        </p:spPr>
        <p:txBody>
          <a:bodyPr wrap="none" anchor="ctr"/>
          <a:lstStyle/>
          <a:p>
            <a:pPr>
              <a:defRPr/>
            </a:pPr>
            <a:endParaRPr lang="el-GR"/>
          </a:p>
        </p:txBody>
      </p:sp>
      <p:sp>
        <p:nvSpPr>
          <p:cNvPr id="7" name="Rectangle 3"/>
          <p:cNvSpPr>
            <a:spLocks noChangeArrowheads="1"/>
          </p:cNvSpPr>
          <p:nvPr/>
        </p:nvSpPr>
        <p:spPr bwMode="auto">
          <a:xfrm>
            <a:off x="4648200" y="6248400"/>
            <a:ext cx="2895600" cy="457200"/>
          </a:xfrm>
          <a:prstGeom prst="rect">
            <a:avLst/>
          </a:prstGeom>
          <a:noFill/>
          <a:ln>
            <a:noFill/>
          </a:ln>
        </p:spPr>
        <p:txBody>
          <a:bodyPr wrap="none" anchor="ctr"/>
          <a:lstStyle/>
          <a:p>
            <a:pPr>
              <a:defRPr/>
            </a:pPr>
            <a:endParaRPr lang="el-GR"/>
          </a:p>
        </p:txBody>
      </p:sp>
      <p:grpSp>
        <p:nvGrpSpPr>
          <p:cNvPr id="8" name="Group 16"/>
          <p:cNvGrpSpPr/>
          <p:nvPr/>
        </p:nvGrpSpPr>
        <p:grpSpPr bwMode="auto">
          <a:xfrm>
            <a:off x="8379296" y="3292926"/>
            <a:ext cx="381000" cy="304800"/>
            <a:chOff x="4817" y="2736"/>
            <a:chExt cx="165" cy="66"/>
          </a:xfrm>
        </p:grpSpPr>
        <p:sp>
          <p:nvSpPr>
            <p:cNvPr id="9" name="Freeform 17"/>
            <p:cNvSpPr/>
            <p:nvPr/>
          </p:nvSpPr>
          <p:spPr bwMode="auto">
            <a:xfrm>
              <a:off x="4817" y="2736"/>
              <a:ext cx="1" cy="66"/>
            </a:xfrm>
            <a:custGeom>
              <a:avLst/>
              <a:gdLst>
                <a:gd name="T0" fmla="*/ 0 w 1"/>
                <a:gd name="T1" fmla="*/ 0 h 66"/>
                <a:gd name="T2" fmla="*/ 0 w 1"/>
                <a:gd name="T3" fmla="*/ 65 h 66"/>
                <a:gd name="T4" fmla="*/ 0 w 1"/>
                <a:gd name="T5" fmla="*/ 0 h 66"/>
                <a:gd name="T6" fmla="*/ 0 60000 65536"/>
                <a:gd name="T7" fmla="*/ 0 60000 65536"/>
                <a:gd name="T8" fmla="*/ 0 60000 65536"/>
                <a:gd name="T9" fmla="*/ 0 w 1"/>
                <a:gd name="T10" fmla="*/ 0 h 66"/>
                <a:gd name="T11" fmla="*/ 1 w 1"/>
                <a:gd name="T12" fmla="*/ 66 h 66"/>
              </a:gdLst>
              <a:ahLst/>
              <a:cxnLst>
                <a:cxn ang="T6">
                  <a:pos x="T0" y="T1"/>
                </a:cxn>
                <a:cxn ang="T7">
                  <a:pos x="T2" y="T3"/>
                </a:cxn>
                <a:cxn ang="T8">
                  <a:pos x="T4" y="T5"/>
                </a:cxn>
              </a:cxnLst>
              <a:rect l="T9" t="T10" r="T11" b="T12"/>
              <a:pathLst>
                <a:path w="1" h="66" extrusionOk="0">
                  <a:moveTo>
                    <a:pt x="0" y="0"/>
                  </a:moveTo>
                  <a:lnTo>
                    <a:pt x="0" y="65"/>
                  </a:lnTo>
                  <a:lnTo>
                    <a:pt x="0" y="0"/>
                  </a:lnTo>
                </a:path>
              </a:pathLst>
            </a:custGeom>
            <a:noFill/>
            <a:ln w="25400" cap="rnd">
              <a:solidFill>
                <a:schemeClr val="accent2"/>
              </a:solidFill>
              <a:round/>
              <a:headEnd/>
              <a:tailEnd/>
            </a:ln>
          </p:spPr>
          <p:txBody>
            <a:bodyPr/>
            <a:lstStyle/>
            <a:p>
              <a:pPr>
                <a:defRPr/>
              </a:pPr>
              <a:endParaRPr lang="en-US"/>
            </a:p>
          </p:txBody>
        </p:sp>
        <p:sp>
          <p:nvSpPr>
            <p:cNvPr id="10" name="Freeform 18"/>
            <p:cNvSpPr/>
            <p:nvPr/>
          </p:nvSpPr>
          <p:spPr bwMode="auto">
            <a:xfrm>
              <a:off x="4981" y="2736"/>
              <a:ext cx="1" cy="66"/>
            </a:xfrm>
            <a:custGeom>
              <a:avLst/>
              <a:gdLst>
                <a:gd name="T0" fmla="*/ 0 w 1"/>
                <a:gd name="T1" fmla="*/ 0 h 66"/>
                <a:gd name="T2" fmla="*/ 0 w 1"/>
                <a:gd name="T3" fmla="*/ 65 h 66"/>
                <a:gd name="T4" fmla="*/ 0 w 1"/>
                <a:gd name="T5" fmla="*/ 0 h 66"/>
                <a:gd name="T6" fmla="*/ 0 60000 65536"/>
                <a:gd name="T7" fmla="*/ 0 60000 65536"/>
                <a:gd name="T8" fmla="*/ 0 60000 65536"/>
                <a:gd name="T9" fmla="*/ 0 w 1"/>
                <a:gd name="T10" fmla="*/ 0 h 66"/>
                <a:gd name="T11" fmla="*/ 1 w 1"/>
                <a:gd name="T12" fmla="*/ 66 h 66"/>
              </a:gdLst>
              <a:ahLst/>
              <a:cxnLst>
                <a:cxn ang="T6">
                  <a:pos x="T0" y="T1"/>
                </a:cxn>
                <a:cxn ang="T7">
                  <a:pos x="T2" y="T3"/>
                </a:cxn>
                <a:cxn ang="T8">
                  <a:pos x="T4" y="T5"/>
                </a:cxn>
              </a:cxnLst>
              <a:rect l="T9" t="T10" r="T11" b="T12"/>
              <a:pathLst>
                <a:path w="1" h="66" extrusionOk="0">
                  <a:moveTo>
                    <a:pt x="0" y="0"/>
                  </a:moveTo>
                  <a:lnTo>
                    <a:pt x="0" y="65"/>
                  </a:lnTo>
                  <a:lnTo>
                    <a:pt x="0" y="0"/>
                  </a:lnTo>
                </a:path>
              </a:pathLst>
            </a:custGeom>
            <a:noFill/>
            <a:ln w="25400" cap="rnd">
              <a:solidFill>
                <a:schemeClr val="accent2"/>
              </a:solidFill>
              <a:round/>
              <a:headEnd/>
              <a:tailEnd/>
            </a:ln>
          </p:spPr>
          <p:txBody>
            <a:bodyPr/>
            <a:lstStyle/>
            <a:p>
              <a:pPr>
                <a:defRPr/>
              </a:pPr>
              <a:endParaRPr lang="en-US"/>
            </a:p>
          </p:txBody>
        </p:sp>
        <p:sp>
          <p:nvSpPr>
            <p:cNvPr id="11" name="Freeform 19"/>
            <p:cNvSpPr/>
            <p:nvPr/>
          </p:nvSpPr>
          <p:spPr bwMode="auto">
            <a:xfrm>
              <a:off x="4817" y="2736"/>
              <a:ext cx="165" cy="66"/>
            </a:xfrm>
            <a:custGeom>
              <a:avLst/>
              <a:gdLst>
                <a:gd name="T0" fmla="*/ 0 w 165"/>
                <a:gd name="T1" fmla="*/ 0 h 66"/>
                <a:gd name="T2" fmla="*/ 164 w 165"/>
                <a:gd name="T3" fmla="*/ 65 h 66"/>
                <a:gd name="T4" fmla="*/ 0 w 165"/>
                <a:gd name="T5" fmla="*/ 0 h 66"/>
                <a:gd name="T6" fmla="*/ 0 60000 65536"/>
                <a:gd name="T7" fmla="*/ 0 60000 65536"/>
                <a:gd name="T8" fmla="*/ 0 60000 65536"/>
                <a:gd name="T9" fmla="*/ 0 w 165"/>
                <a:gd name="T10" fmla="*/ 0 h 66"/>
                <a:gd name="T11" fmla="*/ 165 w 165"/>
                <a:gd name="T12" fmla="*/ 66 h 66"/>
              </a:gdLst>
              <a:ahLst/>
              <a:cxnLst>
                <a:cxn ang="T6">
                  <a:pos x="T0" y="T1"/>
                </a:cxn>
                <a:cxn ang="T7">
                  <a:pos x="T2" y="T3"/>
                </a:cxn>
                <a:cxn ang="T8">
                  <a:pos x="T4" y="T5"/>
                </a:cxn>
              </a:cxnLst>
              <a:rect l="T9" t="T10" r="T11" b="T12"/>
              <a:pathLst>
                <a:path w="165" h="66" extrusionOk="0">
                  <a:moveTo>
                    <a:pt x="0" y="0"/>
                  </a:moveTo>
                  <a:lnTo>
                    <a:pt x="164" y="65"/>
                  </a:lnTo>
                  <a:lnTo>
                    <a:pt x="0" y="0"/>
                  </a:lnTo>
                </a:path>
              </a:pathLst>
            </a:custGeom>
            <a:noFill/>
            <a:ln w="25400" cap="rnd">
              <a:solidFill>
                <a:schemeClr val="accent2"/>
              </a:solidFill>
              <a:round/>
              <a:headEnd/>
              <a:tailEnd/>
            </a:ln>
          </p:spPr>
          <p:txBody>
            <a:bodyPr/>
            <a:lstStyle/>
            <a:p>
              <a:pPr>
                <a:defRPr/>
              </a:pPr>
              <a:endParaRPr lang="en-US"/>
            </a:p>
          </p:txBody>
        </p:sp>
        <p:sp>
          <p:nvSpPr>
            <p:cNvPr id="12" name="Freeform 20"/>
            <p:cNvSpPr/>
            <p:nvPr/>
          </p:nvSpPr>
          <p:spPr bwMode="auto">
            <a:xfrm>
              <a:off x="4817" y="2736"/>
              <a:ext cx="165" cy="66"/>
            </a:xfrm>
            <a:custGeom>
              <a:avLst/>
              <a:gdLst>
                <a:gd name="T0" fmla="*/ 0 w 165"/>
                <a:gd name="T1" fmla="*/ 65 h 66"/>
                <a:gd name="T2" fmla="*/ 164 w 165"/>
                <a:gd name="T3" fmla="*/ 0 h 66"/>
                <a:gd name="T4" fmla="*/ 0 w 165"/>
                <a:gd name="T5" fmla="*/ 65 h 66"/>
                <a:gd name="T6" fmla="*/ 0 60000 65536"/>
                <a:gd name="T7" fmla="*/ 0 60000 65536"/>
                <a:gd name="T8" fmla="*/ 0 60000 65536"/>
                <a:gd name="T9" fmla="*/ 0 w 165"/>
                <a:gd name="T10" fmla="*/ 0 h 66"/>
                <a:gd name="T11" fmla="*/ 165 w 165"/>
                <a:gd name="T12" fmla="*/ 66 h 66"/>
              </a:gdLst>
              <a:ahLst/>
              <a:cxnLst>
                <a:cxn ang="T6">
                  <a:pos x="T0" y="T1"/>
                </a:cxn>
                <a:cxn ang="T7">
                  <a:pos x="T2" y="T3"/>
                </a:cxn>
                <a:cxn ang="T8">
                  <a:pos x="T4" y="T5"/>
                </a:cxn>
              </a:cxnLst>
              <a:rect l="T9" t="T10" r="T11" b="T12"/>
              <a:pathLst>
                <a:path w="165" h="66" extrusionOk="0">
                  <a:moveTo>
                    <a:pt x="0" y="65"/>
                  </a:moveTo>
                  <a:lnTo>
                    <a:pt x="164" y="0"/>
                  </a:lnTo>
                  <a:lnTo>
                    <a:pt x="0" y="65"/>
                  </a:lnTo>
                </a:path>
              </a:pathLst>
            </a:custGeom>
            <a:noFill/>
            <a:ln w="25400" cap="rnd">
              <a:solidFill>
                <a:schemeClr val="accent2"/>
              </a:solidFill>
              <a:round/>
              <a:headEnd/>
              <a:tailEnd/>
            </a:ln>
          </p:spPr>
          <p:txBody>
            <a:bodyPr/>
            <a:lstStyle/>
            <a:p>
              <a:pPr>
                <a:defRPr/>
              </a:pPr>
              <a:endParaRPr lang="en-US"/>
            </a:p>
          </p:txBody>
        </p:sp>
      </p:grpSp>
      <p:sp>
        <p:nvSpPr>
          <p:cNvPr id="13" name="Rectangle 27"/>
          <p:cNvSpPr>
            <a:spLocks noChangeArrowheads="1"/>
          </p:cNvSpPr>
          <p:nvPr/>
        </p:nvSpPr>
        <p:spPr bwMode="auto">
          <a:xfrm>
            <a:off x="2286000" y="1773560"/>
            <a:ext cx="9144000" cy="1295400"/>
          </a:xfrm>
          <a:prstGeom prst="rect">
            <a:avLst/>
          </a:prstGeom>
          <a:noFill/>
          <a:ln>
            <a:noFill/>
          </a:ln>
        </p:spPr>
        <p:txBody>
          <a:bodyPr lIns="92075" tIns="46038" rIns="92075" bIns="46038"/>
          <a:lstStyle/>
          <a:p>
            <a:pPr marL="342900" indent="-342900">
              <a:defRPr/>
            </a:pPr>
            <a:r>
              <a:rPr lang="el-GR" sz="2800" dirty="0">
                <a:latin typeface="Times New Roman"/>
                <a:cs typeface="Times New Roman"/>
              </a:rPr>
              <a:t>σ</a:t>
            </a:r>
            <a:r>
              <a:rPr lang="en-US" sz="2800" baseline="-25000" dirty="0" err="1">
                <a:latin typeface="Times New Roman"/>
                <a:cs typeface="Times New Roman"/>
              </a:rPr>
              <a:t>S.sid</a:t>
            </a:r>
            <a:r>
              <a:rPr lang="en-US" sz="2800" baseline="-25000" dirty="0">
                <a:latin typeface="Times New Roman"/>
                <a:cs typeface="Times New Roman"/>
              </a:rPr>
              <a:t> = </a:t>
            </a:r>
            <a:r>
              <a:rPr lang="en-US" sz="2800" baseline="-25000" dirty="0" err="1">
                <a:latin typeface="Times New Roman"/>
                <a:cs typeface="Times New Roman"/>
              </a:rPr>
              <a:t>R.sid</a:t>
            </a:r>
            <a:r>
              <a:rPr lang="en-US" sz="2800" dirty="0">
                <a:latin typeface="Times New Roman"/>
                <a:cs typeface="Times New Roman"/>
              </a:rPr>
              <a:t> (Sailors </a:t>
            </a:r>
            <a:r>
              <a:rPr lang="en-US" sz="2800" dirty="0">
                <a:latin typeface="Tahoma"/>
                <a:cs typeface="Times New Roman"/>
              </a:rPr>
              <a:t>x</a:t>
            </a:r>
            <a:r>
              <a:rPr lang="en-US" sz="2800" dirty="0">
                <a:latin typeface="Times New Roman"/>
                <a:cs typeface="Times New Roman"/>
              </a:rPr>
              <a:t> Reserves) </a:t>
            </a:r>
            <a:endParaRPr dirty="0"/>
          </a:p>
          <a:p>
            <a:pPr marL="342900" indent="-342900">
              <a:defRPr/>
            </a:pPr>
            <a:r>
              <a:rPr lang="en-US" sz="2800" dirty="0">
                <a:latin typeface="Times New Roman"/>
                <a:cs typeface="Times New Roman"/>
              </a:rPr>
              <a:t>			</a:t>
            </a:r>
            <a:r>
              <a:rPr lang="en-US" sz="3600" dirty="0">
                <a:latin typeface="Times New Roman"/>
                <a:cs typeface="Times New Roman"/>
              </a:rPr>
              <a:t>↔ </a:t>
            </a:r>
            <a:r>
              <a:rPr lang="en-US" sz="2800" dirty="0">
                <a:latin typeface="Times New Roman"/>
                <a:cs typeface="Times New Roman"/>
              </a:rPr>
              <a:t>Sailors       </a:t>
            </a:r>
            <a:r>
              <a:rPr lang="en-US" sz="2800" baseline="-25000" dirty="0" err="1">
                <a:latin typeface="Times New Roman"/>
                <a:cs typeface="Times New Roman"/>
              </a:rPr>
              <a:t>S.sid</a:t>
            </a:r>
            <a:r>
              <a:rPr lang="en-US" sz="2800" baseline="-25000" dirty="0">
                <a:latin typeface="Times New Roman"/>
                <a:cs typeface="Times New Roman"/>
              </a:rPr>
              <a:t> = </a:t>
            </a:r>
            <a:r>
              <a:rPr lang="en-US" sz="2800" baseline="-25000" dirty="0" err="1">
                <a:latin typeface="Times New Roman"/>
                <a:cs typeface="Times New Roman"/>
              </a:rPr>
              <a:t>R.sid</a:t>
            </a:r>
            <a:r>
              <a:rPr lang="en-US" sz="2800" dirty="0">
                <a:latin typeface="Times New Roman"/>
                <a:cs typeface="Times New Roman"/>
              </a:rPr>
              <a:t> Reserves</a:t>
            </a:r>
            <a:endParaRPr dirty="0"/>
          </a:p>
        </p:txBody>
      </p:sp>
      <p:grpSp>
        <p:nvGrpSpPr>
          <p:cNvPr id="14" name="Group 28"/>
          <p:cNvGrpSpPr/>
          <p:nvPr/>
        </p:nvGrpSpPr>
        <p:grpSpPr bwMode="auto">
          <a:xfrm>
            <a:off x="5943600" y="2348880"/>
            <a:ext cx="381000" cy="304800"/>
            <a:chOff x="4817" y="2736"/>
            <a:chExt cx="165" cy="66"/>
          </a:xfrm>
        </p:grpSpPr>
        <p:sp>
          <p:nvSpPr>
            <p:cNvPr id="15" name="Freeform 29"/>
            <p:cNvSpPr/>
            <p:nvPr/>
          </p:nvSpPr>
          <p:spPr bwMode="auto">
            <a:xfrm>
              <a:off x="4817" y="2736"/>
              <a:ext cx="1" cy="66"/>
            </a:xfrm>
            <a:custGeom>
              <a:avLst/>
              <a:gdLst>
                <a:gd name="T0" fmla="*/ 0 w 1"/>
                <a:gd name="T1" fmla="*/ 0 h 66"/>
                <a:gd name="T2" fmla="*/ 0 w 1"/>
                <a:gd name="T3" fmla="*/ 65 h 66"/>
                <a:gd name="T4" fmla="*/ 0 w 1"/>
                <a:gd name="T5" fmla="*/ 0 h 66"/>
                <a:gd name="T6" fmla="*/ 0 60000 65536"/>
                <a:gd name="T7" fmla="*/ 0 60000 65536"/>
                <a:gd name="T8" fmla="*/ 0 60000 65536"/>
                <a:gd name="T9" fmla="*/ 0 w 1"/>
                <a:gd name="T10" fmla="*/ 0 h 66"/>
                <a:gd name="T11" fmla="*/ 1 w 1"/>
                <a:gd name="T12" fmla="*/ 66 h 66"/>
              </a:gdLst>
              <a:ahLst/>
              <a:cxnLst>
                <a:cxn ang="T6">
                  <a:pos x="T0" y="T1"/>
                </a:cxn>
                <a:cxn ang="T7">
                  <a:pos x="T2" y="T3"/>
                </a:cxn>
                <a:cxn ang="T8">
                  <a:pos x="T4" y="T5"/>
                </a:cxn>
              </a:cxnLst>
              <a:rect l="T9" t="T10" r="T11" b="T12"/>
              <a:pathLst>
                <a:path w="1" h="66" extrusionOk="0">
                  <a:moveTo>
                    <a:pt x="0" y="0"/>
                  </a:moveTo>
                  <a:lnTo>
                    <a:pt x="0" y="65"/>
                  </a:lnTo>
                  <a:lnTo>
                    <a:pt x="0" y="0"/>
                  </a:lnTo>
                </a:path>
              </a:pathLst>
            </a:custGeom>
            <a:noFill/>
            <a:ln w="12700" cap="rnd">
              <a:solidFill>
                <a:srgbClr val="000000"/>
              </a:solidFill>
              <a:round/>
              <a:headEnd/>
              <a:tailEnd/>
            </a:ln>
          </p:spPr>
          <p:txBody>
            <a:bodyPr/>
            <a:lstStyle/>
            <a:p>
              <a:pPr>
                <a:defRPr/>
              </a:pPr>
              <a:endParaRPr lang="en-US"/>
            </a:p>
          </p:txBody>
        </p:sp>
        <p:sp>
          <p:nvSpPr>
            <p:cNvPr id="16" name="Freeform 30"/>
            <p:cNvSpPr/>
            <p:nvPr/>
          </p:nvSpPr>
          <p:spPr bwMode="auto">
            <a:xfrm>
              <a:off x="4981" y="2736"/>
              <a:ext cx="1" cy="66"/>
            </a:xfrm>
            <a:custGeom>
              <a:avLst/>
              <a:gdLst>
                <a:gd name="T0" fmla="*/ 0 w 1"/>
                <a:gd name="T1" fmla="*/ 0 h 66"/>
                <a:gd name="T2" fmla="*/ 0 w 1"/>
                <a:gd name="T3" fmla="*/ 65 h 66"/>
                <a:gd name="T4" fmla="*/ 0 w 1"/>
                <a:gd name="T5" fmla="*/ 0 h 66"/>
                <a:gd name="T6" fmla="*/ 0 60000 65536"/>
                <a:gd name="T7" fmla="*/ 0 60000 65536"/>
                <a:gd name="T8" fmla="*/ 0 60000 65536"/>
                <a:gd name="T9" fmla="*/ 0 w 1"/>
                <a:gd name="T10" fmla="*/ 0 h 66"/>
                <a:gd name="T11" fmla="*/ 1 w 1"/>
                <a:gd name="T12" fmla="*/ 66 h 66"/>
              </a:gdLst>
              <a:ahLst/>
              <a:cxnLst>
                <a:cxn ang="T6">
                  <a:pos x="T0" y="T1"/>
                </a:cxn>
                <a:cxn ang="T7">
                  <a:pos x="T2" y="T3"/>
                </a:cxn>
                <a:cxn ang="T8">
                  <a:pos x="T4" y="T5"/>
                </a:cxn>
              </a:cxnLst>
              <a:rect l="T9" t="T10" r="T11" b="T12"/>
              <a:pathLst>
                <a:path w="1" h="66" extrusionOk="0">
                  <a:moveTo>
                    <a:pt x="0" y="0"/>
                  </a:moveTo>
                  <a:lnTo>
                    <a:pt x="0" y="65"/>
                  </a:lnTo>
                  <a:lnTo>
                    <a:pt x="0" y="0"/>
                  </a:lnTo>
                </a:path>
              </a:pathLst>
            </a:custGeom>
            <a:noFill/>
            <a:ln w="12700" cap="rnd">
              <a:solidFill>
                <a:srgbClr val="000000"/>
              </a:solidFill>
              <a:round/>
              <a:headEnd/>
              <a:tailEnd/>
            </a:ln>
          </p:spPr>
          <p:txBody>
            <a:bodyPr/>
            <a:lstStyle/>
            <a:p>
              <a:pPr>
                <a:defRPr/>
              </a:pPr>
              <a:endParaRPr lang="en-US"/>
            </a:p>
          </p:txBody>
        </p:sp>
        <p:sp>
          <p:nvSpPr>
            <p:cNvPr id="17" name="Freeform 31"/>
            <p:cNvSpPr/>
            <p:nvPr/>
          </p:nvSpPr>
          <p:spPr bwMode="auto">
            <a:xfrm>
              <a:off x="4817" y="2736"/>
              <a:ext cx="165" cy="66"/>
            </a:xfrm>
            <a:custGeom>
              <a:avLst/>
              <a:gdLst>
                <a:gd name="T0" fmla="*/ 0 w 165"/>
                <a:gd name="T1" fmla="*/ 0 h 66"/>
                <a:gd name="T2" fmla="*/ 164 w 165"/>
                <a:gd name="T3" fmla="*/ 65 h 66"/>
                <a:gd name="T4" fmla="*/ 0 w 165"/>
                <a:gd name="T5" fmla="*/ 0 h 66"/>
                <a:gd name="T6" fmla="*/ 0 60000 65536"/>
                <a:gd name="T7" fmla="*/ 0 60000 65536"/>
                <a:gd name="T8" fmla="*/ 0 60000 65536"/>
                <a:gd name="T9" fmla="*/ 0 w 165"/>
                <a:gd name="T10" fmla="*/ 0 h 66"/>
                <a:gd name="T11" fmla="*/ 165 w 165"/>
                <a:gd name="T12" fmla="*/ 66 h 66"/>
              </a:gdLst>
              <a:ahLst/>
              <a:cxnLst>
                <a:cxn ang="T6">
                  <a:pos x="T0" y="T1"/>
                </a:cxn>
                <a:cxn ang="T7">
                  <a:pos x="T2" y="T3"/>
                </a:cxn>
                <a:cxn ang="T8">
                  <a:pos x="T4" y="T5"/>
                </a:cxn>
              </a:cxnLst>
              <a:rect l="T9" t="T10" r="T11" b="T12"/>
              <a:pathLst>
                <a:path w="165" h="66" extrusionOk="0">
                  <a:moveTo>
                    <a:pt x="0" y="0"/>
                  </a:moveTo>
                  <a:lnTo>
                    <a:pt x="164" y="65"/>
                  </a:lnTo>
                  <a:lnTo>
                    <a:pt x="0" y="0"/>
                  </a:lnTo>
                </a:path>
              </a:pathLst>
            </a:custGeom>
            <a:noFill/>
            <a:ln w="12700" cap="rnd">
              <a:solidFill>
                <a:srgbClr val="000000"/>
              </a:solidFill>
              <a:round/>
              <a:headEnd/>
              <a:tailEnd/>
            </a:ln>
          </p:spPr>
          <p:txBody>
            <a:bodyPr/>
            <a:lstStyle/>
            <a:p>
              <a:pPr>
                <a:defRPr/>
              </a:pPr>
              <a:endParaRPr lang="en-US"/>
            </a:p>
          </p:txBody>
        </p:sp>
        <p:sp>
          <p:nvSpPr>
            <p:cNvPr id="18" name="Freeform 32"/>
            <p:cNvSpPr/>
            <p:nvPr/>
          </p:nvSpPr>
          <p:spPr bwMode="auto">
            <a:xfrm>
              <a:off x="4817" y="2736"/>
              <a:ext cx="165" cy="66"/>
            </a:xfrm>
            <a:custGeom>
              <a:avLst/>
              <a:gdLst>
                <a:gd name="T0" fmla="*/ 0 w 165"/>
                <a:gd name="T1" fmla="*/ 65 h 66"/>
                <a:gd name="T2" fmla="*/ 164 w 165"/>
                <a:gd name="T3" fmla="*/ 0 h 66"/>
                <a:gd name="T4" fmla="*/ 0 w 165"/>
                <a:gd name="T5" fmla="*/ 65 h 66"/>
                <a:gd name="T6" fmla="*/ 0 60000 65536"/>
                <a:gd name="T7" fmla="*/ 0 60000 65536"/>
                <a:gd name="T8" fmla="*/ 0 60000 65536"/>
                <a:gd name="T9" fmla="*/ 0 w 165"/>
                <a:gd name="T10" fmla="*/ 0 h 66"/>
                <a:gd name="T11" fmla="*/ 165 w 165"/>
                <a:gd name="T12" fmla="*/ 66 h 66"/>
              </a:gdLst>
              <a:ahLst/>
              <a:cxnLst>
                <a:cxn ang="T6">
                  <a:pos x="T0" y="T1"/>
                </a:cxn>
                <a:cxn ang="T7">
                  <a:pos x="T2" y="T3"/>
                </a:cxn>
                <a:cxn ang="T8">
                  <a:pos x="T4" y="T5"/>
                </a:cxn>
              </a:cxnLst>
              <a:rect l="T9" t="T10" r="T11" b="T12"/>
              <a:pathLst>
                <a:path w="165" h="66" extrusionOk="0">
                  <a:moveTo>
                    <a:pt x="0" y="65"/>
                  </a:moveTo>
                  <a:lnTo>
                    <a:pt x="164" y="0"/>
                  </a:lnTo>
                  <a:lnTo>
                    <a:pt x="0" y="65"/>
                  </a:lnTo>
                </a:path>
              </a:pathLst>
            </a:custGeom>
            <a:noFill/>
            <a:ln w="12700" cap="rnd">
              <a:solidFill>
                <a:srgbClr val="000000"/>
              </a:solidFill>
              <a:round/>
              <a:headEnd/>
              <a:tailEnd/>
            </a:ln>
          </p:spPr>
          <p:txBody>
            <a:bodyPr/>
            <a:lstStyle/>
            <a:p>
              <a:pPr>
                <a:defRPr/>
              </a:pPr>
              <a:endParaRPr lang="en-US"/>
            </a:p>
          </p:txBody>
        </p:sp>
      </p:grpSp>
      <p:sp>
        <p:nvSpPr>
          <p:cNvPr id="19" name="Rectangle 33"/>
          <p:cNvSpPr>
            <a:spLocks noChangeArrowheads="1"/>
          </p:cNvSpPr>
          <p:nvPr/>
        </p:nvSpPr>
        <p:spPr bwMode="auto">
          <a:xfrm>
            <a:off x="1981200" y="3573016"/>
            <a:ext cx="9144000" cy="1295400"/>
          </a:xfrm>
          <a:prstGeom prst="rect">
            <a:avLst/>
          </a:prstGeom>
          <a:noFill/>
          <a:ln>
            <a:noFill/>
          </a:ln>
        </p:spPr>
        <p:txBody>
          <a:bodyPr lIns="92075" tIns="46038" rIns="92075" bIns="46038"/>
          <a:lstStyle/>
          <a:p>
            <a:pPr marL="342900" indent="-342900">
              <a:defRPr/>
            </a:pPr>
            <a:r>
              <a:rPr lang="el-GR" sz="2800" dirty="0">
                <a:latin typeface="Times New Roman"/>
                <a:cs typeface="Times New Roman"/>
              </a:rPr>
              <a:t>σ</a:t>
            </a:r>
            <a:r>
              <a:rPr lang="en-US" sz="2800" baseline="-25000" dirty="0" err="1">
                <a:latin typeface="Times New Roman"/>
                <a:cs typeface="Times New Roman"/>
              </a:rPr>
              <a:t>S.age</a:t>
            </a:r>
            <a:r>
              <a:rPr lang="en-US" sz="2800" baseline="-25000" dirty="0">
                <a:latin typeface="Times New Roman"/>
                <a:cs typeface="Times New Roman"/>
              </a:rPr>
              <a:t>&lt;18</a:t>
            </a:r>
            <a:r>
              <a:rPr lang="en-US" sz="2800" dirty="0">
                <a:latin typeface="Times New Roman"/>
                <a:cs typeface="Times New Roman"/>
              </a:rPr>
              <a:t> (Sailors       </a:t>
            </a:r>
            <a:r>
              <a:rPr lang="en-US" sz="2800" baseline="-25000" dirty="0" err="1">
                <a:latin typeface="Times New Roman"/>
                <a:cs typeface="Times New Roman"/>
              </a:rPr>
              <a:t>S.sid</a:t>
            </a:r>
            <a:r>
              <a:rPr lang="en-US" sz="2800" baseline="-25000" dirty="0">
                <a:latin typeface="Times New Roman"/>
                <a:cs typeface="Times New Roman"/>
              </a:rPr>
              <a:t> = </a:t>
            </a:r>
            <a:r>
              <a:rPr lang="en-US" sz="2800" baseline="-25000" dirty="0" err="1">
                <a:latin typeface="Times New Roman"/>
                <a:cs typeface="Times New Roman"/>
              </a:rPr>
              <a:t>R.sid</a:t>
            </a:r>
            <a:r>
              <a:rPr lang="en-US" sz="2800" dirty="0">
                <a:latin typeface="Times New Roman"/>
                <a:cs typeface="Times New Roman"/>
              </a:rPr>
              <a:t> Reserves) </a:t>
            </a:r>
            <a:endParaRPr dirty="0"/>
          </a:p>
          <a:p>
            <a:pPr marL="342900" indent="-342900">
              <a:defRPr/>
            </a:pPr>
            <a:r>
              <a:rPr lang="en-US" sz="2800" dirty="0">
                <a:latin typeface="Times New Roman"/>
                <a:cs typeface="Times New Roman"/>
              </a:rPr>
              <a:t>			</a:t>
            </a:r>
            <a:r>
              <a:rPr lang="en-US" sz="3600" dirty="0">
                <a:latin typeface="Times New Roman"/>
                <a:cs typeface="Times New Roman"/>
              </a:rPr>
              <a:t>↔ </a:t>
            </a:r>
            <a:r>
              <a:rPr lang="en-US" sz="2800" dirty="0">
                <a:latin typeface="Times New Roman"/>
                <a:cs typeface="Times New Roman"/>
              </a:rPr>
              <a:t>(</a:t>
            </a:r>
            <a:r>
              <a:rPr lang="el-GR" sz="2800" dirty="0">
                <a:latin typeface="Times New Roman"/>
                <a:cs typeface="Times New Roman"/>
              </a:rPr>
              <a:t>σ</a:t>
            </a:r>
            <a:r>
              <a:rPr lang="en-US" sz="2800" baseline="-25000" dirty="0" err="1">
                <a:latin typeface="Times New Roman"/>
                <a:cs typeface="Times New Roman"/>
              </a:rPr>
              <a:t>S.age</a:t>
            </a:r>
            <a:r>
              <a:rPr lang="en-US" sz="2800" baseline="-25000" dirty="0">
                <a:latin typeface="Times New Roman"/>
                <a:cs typeface="Times New Roman"/>
              </a:rPr>
              <a:t>&lt;18</a:t>
            </a:r>
            <a:r>
              <a:rPr lang="en-US" sz="2800" dirty="0">
                <a:latin typeface="Times New Roman"/>
                <a:cs typeface="Times New Roman"/>
              </a:rPr>
              <a:t> (Sailors))      </a:t>
            </a:r>
            <a:r>
              <a:rPr lang="en-US" sz="2800" baseline="-25000" dirty="0" err="1">
                <a:latin typeface="Times New Roman"/>
                <a:cs typeface="Times New Roman"/>
              </a:rPr>
              <a:t>S.sid</a:t>
            </a:r>
            <a:r>
              <a:rPr lang="en-US" sz="2800" baseline="-25000" dirty="0">
                <a:latin typeface="Times New Roman"/>
                <a:cs typeface="Times New Roman"/>
              </a:rPr>
              <a:t> = </a:t>
            </a:r>
            <a:r>
              <a:rPr lang="en-US" sz="2800" baseline="-25000" dirty="0" err="1">
                <a:latin typeface="Times New Roman"/>
                <a:cs typeface="Times New Roman"/>
              </a:rPr>
              <a:t>R.sid</a:t>
            </a:r>
            <a:r>
              <a:rPr lang="en-US" sz="2800" dirty="0">
                <a:latin typeface="Times New Roman"/>
                <a:cs typeface="Times New Roman"/>
              </a:rPr>
              <a:t> Reserves</a:t>
            </a:r>
            <a:endParaRPr dirty="0"/>
          </a:p>
        </p:txBody>
      </p:sp>
      <p:grpSp>
        <p:nvGrpSpPr>
          <p:cNvPr id="20" name="Group 34"/>
          <p:cNvGrpSpPr/>
          <p:nvPr/>
        </p:nvGrpSpPr>
        <p:grpSpPr bwMode="auto">
          <a:xfrm>
            <a:off x="4495800" y="3700265"/>
            <a:ext cx="381000" cy="304800"/>
            <a:chOff x="4817" y="2736"/>
            <a:chExt cx="165" cy="66"/>
          </a:xfrm>
        </p:grpSpPr>
        <p:sp>
          <p:nvSpPr>
            <p:cNvPr id="21" name="Freeform 35"/>
            <p:cNvSpPr/>
            <p:nvPr/>
          </p:nvSpPr>
          <p:spPr bwMode="auto">
            <a:xfrm>
              <a:off x="4817" y="2736"/>
              <a:ext cx="1" cy="66"/>
            </a:xfrm>
            <a:custGeom>
              <a:avLst/>
              <a:gdLst>
                <a:gd name="T0" fmla="*/ 0 w 1"/>
                <a:gd name="T1" fmla="*/ 0 h 66"/>
                <a:gd name="T2" fmla="*/ 0 w 1"/>
                <a:gd name="T3" fmla="*/ 65 h 66"/>
                <a:gd name="T4" fmla="*/ 0 w 1"/>
                <a:gd name="T5" fmla="*/ 0 h 66"/>
                <a:gd name="T6" fmla="*/ 0 60000 65536"/>
                <a:gd name="T7" fmla="*/ 0 60000 65536"/>
                <a:gd name="T8" fmla="*/ 0 60000 65536"/>
                <a:gd name="T9" fmla="*/ 0 w 1"/>
                <a:gd name="T10" fmla="*/ 0 h 66"/>
                <a:gd name="T11" fmla="*/ 1 w 1"/>
                <a:gd name="T12" fmla="*/ 66 h 66"/>
              </a:gdLst>
              <a:ahLst/>
              <a:cxnLst>
                <a:cxn ang="T6">
                  <a:pos x="T0" y="T1"/>
                </a:cxn>
                <a:cxn ang="T7">
                  <a:pos x="T2" y="T3"/>
                </a:cxn>
                <a:cxn ang="T8">
                  <a:pos x="T4" y="T5"/>
                </a:cxn>
              </a:cxnLst>
              <a:rect l="T9" t="T10" r="T11" b="T12"/>
              <a:pathLst>
                <a:path w="1" h="66" extrusionOk="0">
                  <a:moveTo>
                    <a:pt x="0" y="0"/>
                  </a:moveTo>
                  <a:lnTo>
                    <a:pt x="0" y="65"/>
                  </a:lnTo>
                  <a:lnTo>
                    <a:pt x="0" y="0"/>
                  </a:lnTo>
                </a:path>
              </a:pathLst>
            </a:custGeom>
            <a:noFill/>
            <a:ln w="12700" cap="rnd">
              <a:solidFill>
                <a:srgbClr val="000000"/>
              </a:solidFill>
              <a:round/>
              <a:headEnd/>
              <a:tailEnd/>
            </a:ln>
          </p:spPr>
          <p:txBody>
            <a:bodyPr/>
            <a:lstStyle/>
            <a:p>
              <a:pPr>
                <a:defRPr/>
              </a:pPr>
              <a:endParaRPr lang="en-US"/>
            </a:p>
          </p:txBody>
        </p:sp>
        <p:sp>
          <p:nvSpPr>
            <p:cNvPr id="22" name="Freeform 36"/>
            <p:cNvSpPr/>
            <p:nvPr/>
          </p:nvSpPr>
          <p:spPr bwMode="auto">
            <a:xfrm>
              <a:off x="4981" y="2736"/>
              <a:ext cx="1" cy="66"/>
            </a:xfrm>
            <a:custGeom>
              <a:avLst/>
              <a:gdLst>
                <a:gd name="T0" fmla="*/ 0 w 1"/>
                <a:gd name="T1" fmla="*/ 0 h 66"/>
                <a:gd name="T2" fmla="*/ 0 w 1"/>
                <a:gd name="T3" fmla="*/ 65 h 66"/>
                <a:gd name="T4" fmla="*/ 0 w 1"/>
                <a:gd name="T5" fmla="*/ 0 h 66"/>
                <a:gd name="T6" fmla="*/ 0 60000 65536"/>
                <a:gd name="T7" fmla="*/ 0 60000 65536"/>
                <a:gd name="T8" fmla="*/ 0 60000 65536"/>
                <a:gd name="T9" fmla="*/ 0 w 1"/>
                <a:gd name="T10" fmla="*/ 0 h 66"/>
                <a:gd name="T11" fmla="*/ 1 w 1"/>
                <a:gd name="T12" fmla="*/ 66 h 66"/>
              </a:gdLst>
              <a:ahLst/>
              <a:cxnLst>
                <a:cxn ang="T6">
                  <a:pos x="T0" y="T1"/>
                </a:cxn>
                <a:cxn ang="T7">
                  <a:pos x="T2" y="T3"/>
                </a:cxn>
                <a:cxn ang="T8">
                  <a:pos x="T4" y="T5"/>
                </a:cxn>
              </a:cxnLst>
              <a:rect l="T9" t="T10" r="T11" b="T12"/>
              <a:pathLst>
                <a:path w="1" h="66" extrusionOk="0">
                  <a:moveTo>
                    <a:pt x="0" y="0"/>
                  </a:moveTo>
                  <a:lnTo>
                    <a:pt x="0" y="65"/>
                  </a:lnTo>
                  <a:lnTo>
                    <a:pt x="0" y="0"/>
                  </a:lnTo>
                </a:path>
              </a:pathLst>
            </a:custGeom>
            <a:noFill/>
            <a:ln w="12700" cap="rnd">
              <a:solidFill>
                <a:srgbClr val="000000"/>
              </a:solidFill>
              <a:round/>
              <a:headEnd/>
              <a:tailEnd/>
            </a:ln>
          </p:spPr>
          <p:txBody>
            <a:bodyPr/>
            <a:lstStyle/>
            <a:p>
              <a:pPr>
                <a:defRPr/>
              </a:pPr>
              <a:endParaRPr lang="en-US"/>
            </a:p>
          </p:txBody>
        </p:sp>
        <p:sp>
          <p:nvSpPr>
            <p:cNvPr id="23" name="Freeform 37"/>
            <p:cNvSpPr/>
            <p:nvPr/>
          </p:nvSpPr>
          <p:spPr bwMode="auto">
            <a:xfrm>
              <a:off x="4817" y="2736"/>
              <a:ext cx="165" cy="66"/>
            </a:xfrm>
            <a:custGeom>
              <a:avLst/>
              <a:gdLst>
                <a:gd name="T0" fmla="*/ 0 w 165"/>
                <a:gd name="T1" fmla="*/ 0 h 66"/>
                <a:gd name="T2" fmla="*/ 164 w 165"/>
                <a:gd name="T3" fmla="*/ 65 h 66"/>
                <a:gd name="T4" fmla="*/ 0 w 165"/>
                <a:gd name="T5" fmla="*/ 0 h 66"/>
                <a:gd name="T6" fmla="*/ 0 60000 65536"/>
                <a:gd name="T7" fmla="*/ 0 60000 65536"/>
                <a:gd name="T8" fmla="*/ 0 60000 65536"/>
                <a:gd name="T9" fmla="*/ 0 w 165"/>
                <a:gd name="T10" fmla="*/ 0 h 66"/>
                <a:gd name="T11" fmla="*/ 165 w 165"/>
                <a:gd name="T12" fmla="*/ 66 h 66"/>
              </a:gdLst>
              <a:ahLst/>
              <a:cxnLst>
                <a:cxn ang="T6">
                  <a:pos x="T0" y="T1"/>
                </a:cxn>
                <a:cxn ang="T7">
                  <a:pos x="T2" y="T3"/>
                </a:cxn>
                <a:cxn ang="T8">
                  <a:pos x="T4" y="T5"/>
                </a:cxn>
              </a:cxnLst>
              <a:rect l="T9" t="T10" r="T11" b="T12"/>
              <a:pathLst>
                <a:path w="165" h="66" extrusionOk="0">
                  <a:moveTo>
                    <a:pt x="0" y="0"/>
                  </a:moveTo>
                  <a:lnTo>
                    <a:pt x="164" y="65"/>
                  </a:lnTo>
                  <a:lnTo>
                    <a:pt x="0" y="0"/>
                  </a:lnTo>
                </a:path>
              </a:pathLst>
            </a:custGeom>
            <a:noFill/>
            <a:ln w="12700" cap="rnd">
              <a:solidFill>
                <a:srgbClr val="000000"/>
              </a:solidFill>
              <a:round/>
              <a:headEnd/>
              <a:tailEnd/>
            </a:ln>
          </p:spPr>
          <p:txBody>
            <a:bodyPr/>
            <a:lstStyle/>
            <a:p>
              <a:pPr>
                <a:defRPr/>
              </a:pPr>
              <a:endParaRPr lang="en-US"/>
            </a:p>
          </p:txBody>
        </p:sp>
        <p:sp>
          <p:nvSpPr>
            <p:cNvPr id="24" name="Freeform 38"/>
            <p:cNvSpPr/>
            <p:nvPr/>
          </p:nvSpPr>
          <p:spPr bwMode="auto">
            <a:xfrm>
              <a:off x="4817" y="2736"/>
              <a:ext cx="165" cy="66"/>
            </a:xfrm>
            <a:custGeom>
              <a:avLst/>
              <a:gdLst>
                <a:gd name="T0" fmla="*/ 0 w 165"/>
                <a:gd name="T1" fmla="*/ 65 h 66"/>
                <a:gd name="T2" fmla="*/ 164 w 165"/>
                <a:gd name="T3" fmla="*/ 0 h 66"/>
                <a:gd name="T4" fmla="*/ 0 w 165"/>
                <a:gd name="T5" fmla="*/ 65 h 66"/>
                <a:gd name="T6" fmla="*/ 0 60000 65536"/>
                <a:gd name="T7" fmla="*/ 0 60000 65536"/>
                <a:gd name="T8" fmla="*/ 0 60000 65536"/>
                <a:gd name="T9" fmla="*/ 0 w 165"/>
                <a:gd name="T10" fmla="*/ 0 h 66"/>
                <a:gd name="T11" fmla="*/ 165 w 165"/>
                <a:gd name="T12" fmla="*/ 66 h 66"/>
              </a:gdLst>
              <a:ahLst/>
              <a:cxnLst>
                <a:cxn ang="T6">
                  <a:pos x="T0" y="T1"/>
                </a:cxn>
                <a:cxn ang="T7">
                  <a:pos x="T2" y="T3"/>
                </a:cxn>
                <a:cxn ang="T8">
                  <a:pos x="T4" y="T5"/>
                </a:cxn>
              </a:cxnLst>
              <a:rect l="T9" t="T10" r="T11" b="T12"/>
              <a:pathLst>
                <a:path w="165" h="66" extrusionOk="0">
                  <a:moveTo>
                    <a:pt x="0" y="65"/>
                  </a:moveTo>
                  <a:lnTo>
                    <a:pt x="164" y="0"/>
                  </a:lnTo>
                  <a:lnTo>
                    <a:pt x="0" y="65"/>
                  </a:lnTo>
                </a:path>
              </a:pathLst>
            </a:custGeom>
            <a:noFill/>
            <a:ln w="12700" cap="rnd">
              <a:solidFill>
                <a:srgbClr val="000000"/>
              </a:solidFill>
              <a:round/>
              <a:headEnd/>
              <a:tailEnd/>
            </a:ln>
          </p:spPr>
          <p:txBody>
            <a:bodyPr/>
            <a:lstStyle/>
            <a:p>
              <a:pPr>
                <a:defRPr/>
              </a:pPr>
              <a:endParaRPr lang="en-US"/>
            </a:p>
          </p:txBody>
        </p:sp>
      </p:grpSp>
      <p:grpSp>
        <p:nvGrpSpPr>
          <p:cNvPr id="25" name="Group 39"/>
          <p:cNvGrpSpPr/>
          <p:nvPr/>
        </p:nvGrpSpPr>
        <p:grpSpPr bwMode="auto">
          <a:xfrm>
            <a:off x="7176120" y="4276328"/>
            <a:ext cx="381000" cy="304800"/>
            <a:chOff x="4817" y="2736"/>
            <a:chExt cx="165" cy="66"/>
          </a:xfrm>
        </p:grpSpPr>
        <p:sp>
          <p:nvSpPr>
            <p:cNvPr id="26" name="Freeform 40"/>
            <p:cNvSpPr/>
            <p:nvPr/>
          </p:nvSpPr>
          <p:spPr bwMode="auto">
            <a:xfrm>
              <a:off x="4817" y="2736"/>
              <a:ext cx="1" cy="66"/>
            </a:xfrm>
            <a:custGeom>
              <a:avLst/>
              <a:gdLst>
                <a:gd name="T0" fmla="*/ 0 w 1"/>
                <a:gd name="T1" fmla="*/ 0 h 66"/>
                <a:gd name="T2" fmla="*/ 0 w 1"/>
                <a:gd name="T3" fmla="*/ 65 h 66"/>
                <a:gd name="T4" fmla="*/ 0 w 1"/>
                <a:gd name="T5" fmla="*/ 0 h 66"/>
                <a:gd name="T6" fmla="*/ 0 60000 65536"/>
                <a:gd name="T7" fmla="*/ 0 60000 65536"/>
                <a:gd name="T8" fmla="*/ 0 60000 65536"/>
                <a:gd name="T9" fmla="*/ 0 w 1"/>
                <a:gd name="T10" fmla="*/ 0 h 66"/>
                <a:gd name="T11" fmla="*/ 1 w 1"/>
                <a:gd name="T12" fmla="*/ 66 h 66"/>
              </a:gdLst>
              <a:ahLst/>
              <a:cxnLst>
                <a:cxn ang="T6">
                  <a:pos x="T0" y="T1"/>
                </a:cxn>
                <a:cxn ang="T7">
                  <a:pos x="T2" y="T3"/>
                </a:cxn>
                <a:cxn ang="T8">
                  <a:pos x="T4" y="T5"/>
                </a:cxn>
              </a:cxnLst>
              <a:rect l="T9" t="T10" r="T11" b="T12"/>
              <a:pathLst>
                <a:path w="1" h="66" extrusionOk="0">
                  <a:moveTo>
                    <a:pt x="0" y="0"/>
                  </a:moveTo>
                  <a:lnTo>
                    <a:pt x="0" y="65"/>
                  </a:lnTo>
                  <a:lnTo>
                    <a:pt x="0" y="0"/>
                  </a:lnTo>
                </a:path>
              </a:pathLst>
            </a:custGeom>
            <a:noFill/>
            <a:ln w="12700" cap="rnd">
              <a:solidFill>
                <a:srgbClr val="000000"/>
              </a:solidFill>
              <a:round/>
              <a:headEnd/>
              <a:tailEnd/>
            </a:ln>
          </p:spPr>
          <p:txBody>
            <a:bodyPr/>
            <a:lstStyle/>
            <a:p>
              <a:pPr>
                <a:defRPr/>
              </a:pPr>
              <a:endParaRPr lang="en-US"/>
            </a:p>
          </p:txBody>
        </p:sp>
        <p:sp>
          <p:nvSpPr>
            <p:cNvPr id="27" name="Freeform 41"/>
            <p:cNvSpPr/>
            <p:nvPr/>
          </p:nvSpPr>
          <p:spPr bwMode="auto">
            <a:xfrm>
              <a:off x="4981" y="2736"/>
              <a:ext cx="1" cy="66"/>
            </a:xfrm>
            <a:custGeom>
              <a:avLst/>
              <a:gdLst>
                <a:gd name="T0" fmla="*/ 0 w 1"/>
                <a:gd name="T1" fmla="*/ 0 h 66"/>
                <a:gd name="T2" fmla="*/ 0 w 1"/>
                <a:gd name="T3" fmla="*/ 65 h 66"/>
                <a:gd name="T4" fmla="*/ 0 w 1"/>
                <a:gd name="T5" fmla="*/ 0 h 66"/>
                <a:gd name="T6" fmla="*/ 0 60000 65536"/>
                <a:gd name="T7" fmla="*/ 0 60000 65536"/>
                <a:gd name="T8" fmla="*/ 0 60000 65536"/>
                <a:gd name="T9" fmla="*/ 0 w 1"/>
                <a:gd name="T10" fmla="*/ 0 h 66"/>
                <a:gd name="T11" fmla="*/ 1 w 1"/>
                <a:gd name="T12" fmla="*/ 66 h 66"/>
              </a:gdLst>
              <a:ahLst/>
              <a:cxnLst>
                <a:cxn ang="T6">
                  <a:pos x="T0" y="T1"/>
                </a:cxn>
                <a:cxn ang="T7">
                  <a:pos x="T2" y="T3"/>
                </a:cxn>
                <a:cxn ang="T8">
                  <a:pos x="T4" y="T5"/>
                </a:cxn>
              </a:cxnLst>
              <a:rect l="T9" t="T10" r="T11" b="T12"/>
              <a:pathLst>
                <a:path w="1" h="66" extrusionOk="0">
                  <a:moveTo>
                    <a:pt x="0" y="0"/>
                  </a:moveTo>
                  <a:lnTo>
                    <a:pt x="0" y="65"/>
                  </a:lnTo>
                  <a:lnTo>
                    <a:pt x="0" y="0"/>
                  </a:lnTo>
                </a:path>
              </a:pathLst>
            </a:custGeom>
            <a:noFill/>
            <a:ln w="12700" cap="rnd">
              <a:solidFill>
                <a:srgbClr val="000000"/>
              </a:solidFill>
              <a:round/>
              <a:headEnd/>
              <a:tailEnd/>
            </a:ln>
          </p:spPr>
          <p:txBody>
            <a:bodyPr/>
            <a:lstStyle/>
            <a:p>
              <a:pPr>
                <a:defRPr/>
              </a:pPr>
              <a:endParaRPr lang="en-US"/>
            </a:p>
          </p:txBody>
        </p:sp>
        <p:sp>
          <p:nvSpPr>
            <p:cNvPr id="28" name="Freeform 42"/>
            <p:cNvSpPr/>
            <p:nvPr/>
          </p:nvSpPr>
          <p:spPr bwMode="auto">
            <a:xfrm>
              <a:off x="4817" y="2736"/>
              <a:ext cx="165" cy="66"/>
            </a:xfrm>
            <a:custGeom>
              <a:avLst/>
              <a:gdLst>
                <a:gd name="T0" fmla="*/ 0 w 165"/>
                <a:gd name="T1" fmla="*/ 0 h 66"/>
                <a:gd name="T2" fmla="*/ 164 w 165"/>
                <a:gd name="T3" fmla="*/ 65 h 66"/>
                <a:gd name="T4" fmla="*/ 0 w 165"/>
                <a:gd name="T5" fmla="*/ 0 h 66"/>
                <a:gd name="T6" fmla="*/ 0 60000 65536"/>
                <a:gd name="T7" fmla="*/ 0 60000 65536"/>
                <a:gd name="T8" fmla="*/ 0 60000 65536"/>
                <a:gd name="T9" fmla="*/ 0 w 165"/>
                <a:gd name="T10" fmla="*/ 0 h 66"/>
                <a:gd name="T11" fmla="*/ 165 w 165"/>
                <a:gd name="T12" fmla="*/ 66 h 66"/>
              </a:gdLst>
              <a:ahLst/>
              <a:cxnLst>
                <a:cxn ang="T6">
                  <a:pos x="T0" y="T1"/>
                </a:cxn>
                <a:cxn ang="T7">
                  <a:pos x="T2" y="T3"/>
                </a:cxn>
                <a:cxn ang="T8">
                  <a:pos x="T4" y="T5"/>
                </a:cxn>
              </a:cxnLst>
              <a:rect l="T9" t="T10" r="T11" b="T12"/>
              <a:pathLst>
                <a:path w="165" h="66" extrusionOk="0">
                  <a:moveTo>
                    <a:pt x="0" y="0"/>
                  </a:moveTo>
                  <a:lnTo>
                    <a:pt x="164" y="65"/>
                  </a:lnTo>
                  <a:lnTo>
                    <a:pt x="0" y="0"/>
                  </a:lnTo>
                </a:path>
              </a:pathLst>
            </a:custGeom>
            <a:noFill/>
            <a:ln w="12700" cap="rnd">
              <a:solidFill>
                <a:srgbClr val="000000"/>
              </a:solidFill>
              <a:round/>
              <a:headEnd/>
              <a:tailEnd/>
            </a:ln>
          </p:spPr>
          <p:txBody>
            <a:bodyPr/>
            <a:lstStyle/>
            <a:p>
              <a:pPr>
                <a:defRPr/>
              </a:pPr>
              <a:endParaRPr lang="en-US"/>
            </a:p>
          </p:txBody>
        </p:sp>
        <p:sp>
          <p:nvSpPr>
            <p:cNvPr id="29" name="Freeform 43"/>
            <p:cNvSpPr/>
            <p:nvPr/>
          </p:nvSpPr>
          <p:spPr bwMode="auto">
            <a:xfrm>
              <a:off x="4817" y="2736"/>
              <a:ext cx="165" cy="66"/>
            </a:xfrm>
            <a:custGeom>
              <a:avLst/>
              <a:gdLst>
                <a:gd name="T0" fmla="*/ 0 w 165"/>
                <a:gd name="T1" fmla="*/ 65 h 66"/>
                <a:gd name="T2" fmla="*/ 164 w 165"/>
                <a:gd name="T3" fmla="*/ 0 h 66"/>
                <a:gd name="T4" fmla="*/ 0 w 165"/>
                <a:gd name="T5" fmla="*/ 65 h 66"/>
                <a:gd name="T6" fmla="*/ 0 60000 65536"/>
                <a:gd name="T7" fmla="*/ 0 60000 65536"/>
                <a:gd name="T8" fmla="*/ 0 60000 65536"/>
                <a:gd name="T9" fmla="*/ 0 w 165"/>
                <a:gd name="T10" fmla="*/ 0 h 66"/>
                <a:gd name="T11" fmla="*/ 165 w 165"/>
                <a:gd name="T12" fmla="*/ 66 h 66"/>
              </a:gdLst>
              <a:ahLst/>
              <a:cxnLst>
                <a:cxn ang="T6">
                  <a:pos x="T0" y="T1"/>
                </a:cxn>
                <a:cxn ang="T7">
                  <a:pos x="T2" y="T3"/>
                </a:cxn>
                <a:cxn ang="T8">
                  <a:pos x="T4" y="T5"/>
                </a:cxn>
              </a:cxnLst>
              <a:rect l="T9" t="T10" r="T11" b="T12"/>
              <a:pathLst>
                <a:path w="165" h="66" extrusionOk="0">
                  <a:moveTo>
                    <a:pt x="0" y="65"/>
                  </a:moveTo>
                  <a:lnTo>
                    <a:pt x="164" y="0"/>
                  </a:lnTo>
                  <a:lnTo>
                    <a:pt x="0" y="65"/>
                  </a:lnTo>
                </a:path>
              </a:pathLst>
            </a:custGeom>
            <a:noFill/>
            <a:ln w="12700" cap="rnd">
              <a:solidFill>
                <a:srgbClr val="000000"/>
              </a:solidFill>
              <a:round/>
              <a:headEnd/>
              <a:tailEnd/>
            </a:ln>
          </p:spPr>
          <p:txBody>
            <a:bodyPr/>
            <a:lstStyle/>
            <a:p>
              <a:pPr>
                <a:defRPr/>
              </a:pPr>
              <a:endParaRPr lang="en-US"/>
            </a:p>
          </p:txBody>
        </p:sp>
      </p:grpSp>
      <p:sp>
        <p:nvSpPr>
          <p:cNvPr id="30" name="Rectangle 44"/>
          <p:cNvSpPr>
            <a:spLocks noChangeArrowheads="1"/>
          </p:cNvSpPr>
          <p:nvPr/>
        </p:nvSpPr>
        <p:spPr bwMode="auto">
          <a:xfrm>
            <a:off x="1752600" y="5571728"/>
            <a:ext cx="9372600" cy="1295400"/>
          </a:xfrm>
          <a:prstGeom prst="rect">
            <a:avLst/>
          </a:prstGeom>
          <a:noFill/>
          <a:ln>
            <a:noFill/>
          </a:ln>
        </p:spPr>
        <p:txBody>
          <a:bodyPr lIns="92075" tIns="46038" rIns="92075" bIns="46038"/>
          <a:lstStyle/>
          <a:p>
            <a:pPr marL="342900" indent="-342900">
              <a:defRPr/>
            </a:pPr>
            <a:r>
              <a:rPr lang="el-GR" sz="2800">
                <a:latin typeface="Times New Roman"/>
                <a:cs typeface="Times New Roman"/>
              </a:rPr>
              <a:t>π</a:t>
            </a:r>
            <a:r>
              <a:rPr lang="en-US" sz="2800" baseline="-25000">
                <a:latin typeface="Times New Roman"/>
                <a:cs typeface="Times New Roman"/>
              </a:rPr>
              <a:t>S.sname</a:t>
            </a:r>
            <a:r>
              <a:rPr lang="en-US" sz="2800">
                <a:latin typeface="Times New Roman"/>
                <a:cs typeface="Times New Roman"/>
              </a:rPr>
              <a:t> (Sailors       </a:t>
            </a:r>
            <a:r>
              <a:rPr lang="en-US" sz="2800" baseline="-25000">
                <a:latin typeface="Times New Roman"/>
                <a:cs typeface="Times New Roman"/>
              </a:rPr>
              <a:t>S.sid = R.sid</a:t>
            </a:r>
            <a:r>
              <a:rPr lang="en-US" sz="2800">
                <a:latin typeface="Times New Roman"/>
                <a:cs typeface="Times New Roman"/>
              </a:rPr>
              <a:t> Reserves) </a:t>
            </a:r>
            <a:endParaRPr/>
          </a:p>
          <a:p>
            <a:pPr marL="342900" indent="-342900">
              <a:defRPr/>
            </a:pPr>
            <a:r>
              <a:rPr lang="en-US" sz="2800">
                <a:latin typeface="Times New Roman"/>
                <a:cs typeface="Times New Roman"/>
              </a:rPr>
              <a:t>	</a:t>
            </a:r>
            <a:r>
              <a:rPr lang="en-US" sz="3600">
                <a:latin typeface="Times New Roman"/>
                <a:cs typeface="Times New Roman"/>
              </a:rPr>
              <a:t>↔ </a:t>
            </a:r>
            <a:r>
              <a:rPr lang="el-GR" sz="2800">
                <a:latin typeface="Times New Roman"/>
                <a:cs typeface="Times New Roman"/>
              </a:rPr>
              <a:t>π</a:t>
            </a:r>
            <a:r>
              <a:rPr lang="en-US" sz="2800" baseline="-25000">
                <a:latin typeface="Times New Roman"/>
                <a:cs typeface="Times New Roman"/>
              </a:rPr>
              <a:t>S.sname </a:t>
            </a:r>
            <a:r>
              <a:rPr lang="en-US" sz="2800">
                <a:latin typeface="Times New Roman"/>
                <a:cs typeface="Times New Roman"/>
              </a:rPr>
              <a:t>(</a:t>
            </a:r>
            <a:r>
              <a:rPr lang="el-GR" sz="2800">
                <a:latin typeface="Times New Roman"/>
                <a:cs typeface="Times New Roman"/>
              </a:rPr>
              <a:t>π</a:t>
            </a:r>
            <a:r>
              <a:rPr lang="en-US" sz="2800" baseline="-25000">
                <a:latin typeface="Times New Roman"/>
                <a:cs typeface="Times New Roman"/>
              </a:rPr>
              <a:t>sname,sid</a:t>
            </a:r>
            <a:r>
              <a:rPr lang="en-US" sz="2800">
                <a:latin typeface="Times New Roman"/>
                <a:cs typeface="Times New Roman"/>
              </a:rPr>
              <a:t>(Sailors)        </a:t>
            </a:r>
            <a:r>
              <a:rPr lang="en-US" sz="2800" baseline="-25000">
                <a:latin typeface="Times New Roman"/>
                <a:cs typeface="Times New Roman"/>
              </a:rPr>
              <a:t>S.sid = R.sid</a:t>
            </a:r>
            <a:r>
              <a:rPr lang="en-US" sz="2800">
                <a:latin typeface="Times New Roman"/>
                <a:cs typeface="Times New Roman"/>
              </a:rPr>
              <a:t> </a:t>
            </a:r>
            <a:r>
              <a:rPr lang="el-GR" sz="2800">
                <a:latin typeface="Times New Roman"/>
                <a:cs typeface="Times New Roman"/>
              </a:rPr>
              <a:t>π</a:t>
            </a:r>
            <a:r>
              <a:rPr lang="en-US" sz="2800" baseline="-25000">
                <a:latin typeface="Times New Roman"/>
                <a:cs typeface="Times New Roman"/>
              </a:rPr>
              <a:t>sid</a:t>
            </a:r>
            <a:r>
              <a:rPr lang="en-US" sz="2800">
                <a:latin typeface="Times New Roman"/>
                <a:cs typeface="Times New Roman"/>
              </a:rPr>
              <a:t>(Reserves)) </a:t>
            </a:r>
            <a:endParaRPr/>
          </a:p>
        </p:txBody>
      </p:sp>
      <p:grpSp>
        <p:nvGrpSpPr>
          <p:cNvPr id="31" name="Group 45"/>
          <p:cNvGrpSpPr/>
          <p:nvPr/>
        </p:nvGrpSpPr>
        <p:grpSpPr bwMode="auto">
          <a:xfrm>
            <a:off x="4114800" y="5729402"/>
            <a:ext cx="381000" cy="304800"/>
            <a:chOff x="4817" y="2736"/>
            <a:chExt cx="165" cy="66"/>
          </a:xfrm>
        </p:grpSpPr>
        <p:sp>
          <p:nvSpPr>
            <p:cNvPr id="32" name="Freeform 46"/>
            <p:cNvSpPr/>
            <p:nvPr/>
          </p:nvSpPr>
          <p:spPr bwMode="auto">
            <a:xfrm>
              <a:off x="4817" y="2736"/>
              <a:ext cx="1" cy="66"/>
            </a:xfrm>
            <a:custGeom>
              <a:avLst/>
              <a:gdLst>
                <a:gd name="T0" fmla="*/ 0 w 1"/>
                <a:gd name="T1" fmla="*/ 0 h 66"/>
                <a:gd name="T2" fmla="*/ 0 w 1"/>
                <a:gd name="T3" fmla="*/ 65 h 66"/>
                <a:gd name="T4" fmla="*/ 0 w 1"/>
                <a:gd name="T5" fmla="*/ 0 h 66"/>
                <a:gd name="T6" fmla="*/ 0 60000 65536"/>
                <a:gd name="T7" fmla="*/ 0 60000 65536"/>
                <a:gd name="T8" fmla="*/ 0 60000 65536"/>
                <a:gd name="T9" fmla="*/ 0 w 1"/>
                <a:gd name="T10" fmla="*/ 0 h 66"/>
                <a:gd name="T11" fmla="*/ 1 w 1"/>
                <a:gd name="T12" fmla="*/ 66 h 66"/>
              </a:gdLst>
              <a:ahLst/>
              <a:cxnLst>
                <a:cxn ang="T6">
                  <a:pos x="T0" y="T1"/>
                </a:cxn>
                <a:cxn ang="T7">
                  <a:pos x="T2" y="T3"/>
                </a:cxn>
                <a:cxn ang="T8">
                  <a:pos x="T4" y="T5"/>
                </a:cxn>
              </a:cxnLst>
              <a:rect l="T9" t="T10" r="T11" b="T12"/>
              <a:pathLst>
                <a:path w="1" h="66" extrusionOk="0">
                  <a:moveTo>
                    <a:pt x="0" y="0"/>
                  </a:moveTo>
                  <a:lnTo>
                    <a:pt x="0" y="65"/>
                  </a:lnTo>
                  <a:lnTo>
                    <a:pt x="0" y="0"/>
                  </a:lnTo>
                </a:path>
              </a:pathLst>
            </a:custGeom>
            <a:noFill/>
            <a:ln w="12700" cap="rnd">
              <a:solidFill>
                <a:srgbClr val="000000"/>
              </a:solidFill>
              <a:round/>
              <a:headEnd/>
              <a:tailEnd/>
            </a:ln>
          </p:spPr>
          <p:txBody>
            <a:bodyPr/>
            <a:lstStyle/>
            <a:p>
              <a:pPr>
                <a:defRPr/>
              </a:pPr>
              <a:endParaRPr lang="en-US"/>
            </a:p>
          </p:txBody>
        </p:sp>
        <p:sp>
          <p:nvSpPr>
            <p:cNvPr id="33" name="Freeform 47"/>
            <p:cNvSpPr/>
            <p:nvPr/>
          </p:nvSpPr>
          <p:spPr bwMode="auto">
            <a:xfrm>
              <a:off x="4981" y="2736"/>
              <a:ext cx="1" cy="66"/>
            </a:xfrm>
            <a:custGeom>
              <a:avLst/>
              <a:gdLst>
                <a:gd name="T0" fmla="*/ 0 w 1"/>
                <a:gd name="T1" fmla="*/ 0 h 66"/>
                <a:gd name="T2" fmla="*/ 0 w 1"/>
                <a:gd name="T3" fmla="*/ 65 h 66"/>
                <a:gd name="T4" fmla="*/ 0 w 1"/>
                <a:gd name="T5" fmla="*/ 0 h 66"/>
                <a:gd name="T6" fmla="*/ 0 60000 65536"/>
                <a:gd name="T7" fmla="*/ 0 60000 65536"/>
                <a:gd name="T8" fmla="*/ 0 60000 65536"/>
                <a:gd name="T9" fmla="*/ 0 w 1"/>
                <a:gd name="T10" fmla="*/ 0 h 66"/>
                <a:gd name="T11" fmla="*/ 1 w 1"/>
                <a:gd name="T12" fmla="*/ 66 h 66"/>
              </a:gdLst>
              <a:ahLst/>
              <a:cxnLst>
                <a:cxn ang="T6">
                  <a:pos x="T0" y="T1"/>
                </a:cxn>
                <a:cxn ang="T7">
                  <a:pos x="T2" y="T3"/>
                </a:cxn>
                <a:cxn ang="T8">
                  <a:pos x="T4" y="T5"/>
                </a:cxn>
              </a:cxnLst>
              <a:rect l="T9" t="T10" r="T11" b="T12"/>
              <a:pathLst>
                <a:path w="1" h="66" extrusionOk="0">
                  <a:moveTo>
                    <a:pt x="0" y="0"/>
                  </a:moveTo>
                  <a:lnTo>
                    <a:pt x="0" y="65"/>
                  </a:lnTo>
                  <a:lnTo>
                    <a:pt x="0" y="0"/>
                  </a:lnTo>
                </a:path>
              </a:pathLst>
            </a:custGeom>
            <a:noFill/>
            <a:ln w="12700" cap="rnd">
              <a:solidFill>
                <a:srgbClr val="000000"/>
              </a:solidFill>
              <a:round/>
              <a:headEnd/>
              <a:tailEnd/>
            </a:ln>
          </p:spPr>
          <p:txBody>
            <a:bodyPr/>
            <a:lstStyle/>
            <a:p>
              <a:pPr>
                <a:defRPr/>
              </a:pPr>
              <a:endParaRPr lang="en-US"/>
            </a:p>
          </p:txBody>
        </p:sp>
        <p:sp>
          <p:nvSpPr>
            <p:cNvPr id="34" name="Freeform 48"/>
            <p:cNvSpPr/>
            <p:nvPr/>
          </p:nvSpPr>
          <p:spPr bwMode="auto">
            <a:xfrm>
              <a:off x="4817" y="2736"/>
              <a:ext cx="165" cy="66"/>
            </a:xfrm>
            <a:custGeom>
              <a:avLst/>
              <a:gdLst>
                <a:gd name="T0" fmla="*/ 0 w 165"/>
                <a:gd name="T1" fmla="*/ 0 h 66"/>
                <a:gd name="T2" fmla="*/ 164 w 165"/>
                <a:gd name="T3" fmla="*/ 65 h 66"/>
                <a:gd name="T4" fmla="*/ 0 w 165"/>
                <a:gd name="T5" fmla="*/ 0 h 66"/>
                <a:gd name="T6" fmla="*/ 0 60000 65536"/>
                <a:gd name="T7" fmla="*/ 0 60000 65536"/>
                <a:gd name="T8" fmla="*/ 0 60000 65536"/>
                <a:gd name="T9" fmla="*/ 0 w 165"/>
                <a:gd name="T10" fmla="*/ 0 h 66"/>
                <a:gd name="T11" fmla="*/ 165 w 165"/>
                <a:gd name="T12" fmla="*/ 66 h 66"/>
              </a:gdLst>
              <a:ahLst/>
              <a:cxnLst>
                <a:cxn ang="T6">
                  <a:pos x="T0" y="T1"/>
                </a:cxn>
                <a:cxn ang="T7">
                  <a:pos x="T2" y="T3"/>
                </a:cxn>
                <a:cxn ang="T8">
                  <a:pos x="T4" y="T5"/>
                </a:cxn>
              </a:cxnLst>
              <a:rect l="T9" t="T10" r="T11" b="T12"/>
              <a:pathLst>
                <a:path w="165" h="66" extrusionOk="0">
                  <a:moveTo>
                    <a:pt x="0" y="0"/>
                  </a:moveTo>
                  <a:lnTo>
                    <a:pt x="164" y="65"/>
                  </a:lnTo>
                  <a:lnTo>
                    <a:pt x="0" y="0"/>
                  </a:lnTo>
                </a:path>
              </a:pathLst>
            </a:custGeom>
            <a:noFill/>
            <a:ln w="12700" cap="rnd">
              <a:solidFill>
                <a:srgbClr val="000000"/>
              </a:solidFill>
              <a:round/>
              <a:headEnd/>
              <a:tailEnd/>
            </a:ln>
          </p:spPr>
          <p:txBody>
            <a:bodyPr/>
            <a:lstStyle/>
            <a:p>
              <a:pPr>
                <a:defRPr/>
              </a:pPr>
              <a:endParaRPr lang="en-US"/>
            </a:p>
          </p:txBody>
        </p:sp>
        <p:sp>
          <p:nvSpPr>
            <p:cNvPr id="35" name="Freeform 49"/>
            <p:cNvSpPr/>
            <p:nvPr/>
          </p:nvSpPr>
          <p:spPr bwMode="auto">
            <a:xfrm>
              <a:off x="4817" y="2736"/>
              <a:ext cx="165" cy="66"/>
            </a:xfrm>
            <a:custGeom>
              <a:avLst/>
              <a:gdLst>
                <a:gd name="T0" fmla="*/ 0 w 165"/>
                <a:gd name="T1" fmla="*/ 65 h 66"/>
                <a:gd name="T2" fmla="*/ 164 w 165"/>
                <a:gd name="T3" fmla="*/ 0 h 66"/>
                <a:gd name="T4" fmla="*/ 0 w 165"/>
                <a:gd name="T5" fmla="*/ 65 h 66"/>
                <a:gd name="T6" fmla="*/ 0 60000 65536"/>
                <a:gd name="T7" fmla="*/ 0 60000 65536"/>
                <a:gd name="T8" fmla="*/ 0 60000 65536"/>
                <a:gd name="T9" fmla="*/ 0 w 165"/>
                <a:gd name="T10" fmla="*/ 0 h 66"/>
                <a:gd name="T11" fmla="*/ 165 w 165"/>
                <a:gd name="T12" fmla="*/ 66 h 66"/>
              </a:gdLst>
              <a:ahLst/>
              <a:cxnLst>
                <a:cxn ang="T6">
                  <a:pos x="T0" y="T1"/>
                </a:cxn>
                <a:cxn ang="T7">
                  <a:pos x="T2" y="T3"/>
                </a:cxn>
                <a:cxn ang="T8">
                  <a:pos x="T4" y="T5"/>
                </a:cxn>
              </a:cxnLst>
              <a:rect l="T9" t="T10" r="T11" b="T12"/>
              <a:pathLst>
                <a:path w="165" h="66" extrusionOk="0">
                  <a:moveTo>
                    <a:pt x="0" y="65"/>
                  </a:moveTo>
                  <a:lnTo>
                    <a:pt x="164" y="0"/>
                  </a:lnTo>
                  <a:lnTo>
                    <a:pt x="0" y="65"/>
                  </a:lnTo>
                </a:path>
              </a:pathLst>
            </a:custGeom>
            <a:noFill/>
            <a:ln w="12700" cap="rnd">
              <a:solidFill>
                <a:srgbClr val="000000"/>
              </a:solidFill>
              <a:round/>
              <a:headEnd/>
              <a:tailEnd/>
            </a:ln>
          </p:spPr>
          <p:txBody>
            <a:bodyPr/>
            <a:lstStyle/>
            <a:p>
              <a:pPr>
                <a:defRPr/>
              </a:pPr>
              <a:endParaRPr lang="en-US"/>
            </a:p>
          </p:txBody>
        </p:sp>
      </p:grpSp>
      <p:grpSp>
        <p:nvGrpSpPr>
          <p:cNvPr id="36" name="Group 50"/>
          <p:cNvGrpSpPr/>
          <p:nvPr/>
        </p:nvGrpSpPr>
        <p:grpSpPr bwMode="auto">
          <a:xfrm>
            <a:off x="6477000" y="6238056"/>
            <a:ext cx="381000" cy="304800"/>
            <a:chOff x="4817" y="2736"/>
            <a:chExt cx="165" cy="66"/>
          </a:xfrm>
        </p:grpSpPr>
        <p:sp>
          <p:nvSpPr>
            <p:cNvPr id="37" name="Freeform 51"/>
            <p:cNvSpPr/>
            <p:nvPr/>
          </p:nvSpPr>
          <p:spPr bwMode="auto">
            <a:xfrm>
              <a:off x="4817" y="2736"/>
              <a:ext cx="1" cy="66"/>
            </a:xfrm>
            <a:custGeom>
              <a:avLst/>
              <a:gdLst>
                <a:gd name="T0" fmla="*/ 0 w 1"/>
                <a:gd name="T1" fmla="*/ 0 h 66"/>
                <a:gd name="T2" fmla="*/ 0 w 1"/>
                <a:gd name="T3" fmla="*/ 65 h 66"/>
                <a:gd name="T4" fmla="*/ 0 w 1"/>
                <a:gd name="T5" fmla="*/ 0 h 66"/>
                <a:gd name="T6" fmla="*/ 0 60000 65536"/>
                <a:gd name="T7" fmla="*/ 0 60000 65536"/>
                <a:gd name="T8" fmla="*/ 0 60000 65536"/>
                <a:gd name="T9" fmla="*/ 0 w 1"/>
                <a:gd name="T10" fmla="*/ 0 h 66"/>
                <a:gd name="T11" fmla="*/ 1 w 1"/>
                <a:gd name="T12" fmla="*/ 66 h 66"/>
              </a:gdLst>
              <a:ahLst/>
              <a:cxnLst>
                <a:cxn ang="T6">
                  <a:pos x="T0" y="T1"/>
                </a:cxn>
                <a:cxn ang="T7">
                  <a:pos x="T2" y="T3"/>
                </a:cxn>
                <a:cxn ang="T8">
                  <a:pos x="T4" y="T5"/>
                </a:cxn>
              </a:cxnLst>
              <a:rect l="T9" t="T10" r="T11" b="T12"/>
              <a:pathLst>
                <a:path w="1" h="66" extrusionOk="0">
                  <a:moveTo>
                    <a:pt x="0" y="0"/>
                  </a:moveTo>
                  <a:lnTo>
                    <a:pt x="0" y="65"/>
                  </a:lnTo>
                  <a:lnTo>
                    <a:pt x="0" y="0"/>
                  </a:lnTo>
                </a:path>
              </a:pathLst>
            </a:custGeom>
            <a:noFill/>
            <a:ln w="12700" cap="rnd">
              <a:solidFill>
                <a:srgbClr val="000000"/>
              </a:solidFill>
              <a:round/>
              <a:headEnd/>
              <a:tailEnd/>
            </a:ln>
          </p:spPr>
          <p:txBody>
            <a:bodyPr/>
            <a:lstStyle/>
            <a:p>
              <a:pPr>
                <a:defRPr/>
              </a:pPr>
              <a:endParaRPr lang="en-US"/>
            </a:p>
          </p:txBody>
        </p:sp>
        <p:sp>
          <p:nvSpPr>
            <p:cNvPr id="38" name="Freeform 52"/>
            <p:cNvSpPr/>
            <p:nvPr/>
          </p:nvSpPr>
          <p:spPr bwMode="auto">
            <a:xfrm>
              <a:off x="4981" y="2736"/>
              <a:ext cx="1" cy="66"/>
            </a:xfrm>
            <a:custGeom>
              <a:avLst/>
              <a:gdLst>
                <a:gd name="T0" fmla="*/ 0 w 1"/>
                <a:gd name="T1" fmla="*/ 0 h 66"/>
                <a:gd name="T2" fmla="*/ 0 w 1"/>
                <a:gd name="T3" fmla="*/ 65 h 66"/>
                <a:gd name="T4" fmla="*/ 0 w 1"/>
                <a:gd name="T5" fmla="*/ 0 h 66"/>
                <a:gd name="T6" fmla="*/ 0 60000 65536"/>
                <a:gd name="T7" fmla="*/ 0 60000 65536"/>
                <a:gd name="T8" fmla="*/ 0 60000 65536"/>
                <a:gd name="T9" fmla="*/ 0 w 1"/>
                <a:gd name="T10" fmla="*/ 0 h 66"/>
                <a:gd name="T11" fmla="*/ 1 w 1"/>
                <a:gd name="T12" fmla="*/ 66 h 66"/>
              </a:gdLst>
              <a:ahLst/>
              <a:cxnLst>
                <a:cxn ang="T6">
                  <a:pos x="T0" y="T1"/>
                </a:cxn>
                <a:cxn ang="T7">
                  <a:pos x="T2" y="T3"/>
                </a:cxn>
                <a:cxn ang="T8">
                  <a:pos x="T4" y="T5"/>
                </a:cxn>
              </a:cxnLst>
              <a:rect l="T9" t="T10" r="T11" b="T12"/>
              <a:pathLst>
                <a:path w="1" h="66" extrusionOk="0">
                  <a:moveTo>
                    <a:pt x="0" y="0"/>
                  </a:moveTo>
                  <a:lnTo>
                    <a:pt x="0" y="65"/>
                  </a:lnTo>
                  <a:lnTo>
                    <a:pt x="0" y="0"/>
                  </a:lnTo>
                </a:path>
              </a:pathLst>
            </a:custGeom>
            <a:noFill/>
            <a:ln w="12700" cap="rnd">
              <a:solidFill>
                <a:srgbClr val="000000"/>
              </a:solidFill>
              <a:round/>
              <a:headEnd/>
              <a:tailEnd/>
            </a:ln>
          </p:spPr>
          <p:txBody>
            <a:bodyPr/>
            <a:lstStyle/>
            <a:p>
              <a:pPr>
                <a:defRPr/>
              </a:pPr>
              <a:endParaRPr lang="en-US"/>
            </a:p>
          </p:txBody>
        </p:sp>
        <p:sp>
          <p:nvSpPr>
            <p:cNvPr id="39" name="Freeform 53"/>
            <p:cNvSpPr/>
            <p:nvPr/>
          </p:nvSpPr>
          <p:spPr bwMode="auto">
            <a:xfrm>
              <a:off x="4817" y="2736"/>
              <a:ext cx="165" cy="66"/>
            </a:xfrm>
            <a:custGeom>
              <a:avLst/>
              <a:gdLst>
                <a:gd name="T0" fmla="*/ 0 w 165"/>
                <a:gd name="T1" fmla="*/ 0 h 66"/>
                <a:gd name="T2" fmla="*/ 164 w 165"/>
                <a:gd name="T3" fmla="*/ 65 h 66"/>
                <a:gd name="T4" fmla="*/ 0 w 165"/>
                <a:gd name="T5" fmla="*/ 0 h 66"/>
                <a:gd name="T6" fmla="*/ 0 60000 65536"/>
                <a:gd name="T7" fmla="*/ 0 60000 65536"/>
                <a:gd name="T8" fmla="*/ 0 60000 65536"/>
                <a:gd name="T9" fmla="*/ 0 w 165"/>
                <a:gd name="T10" fmla="*/ 0 h 66"/>
                <a:gd name="T11" fmla="*/ 165 w 165"/>
                <a:gd name="T12" fmla="*/ 66 h 66"/>
              </a:gdLst>
              <a:ahLst/>
              <a:cxnLst>
                <a:cxn ang="T6">
                  <a:pos x="T0" y="T1"/>
                </a:cxn>
                <a:cxn ang="T7">
                  <a:pos x="T2" y="T3"/>
                </a:cxn>
                <a:cxn ang="T8">
                  <a:pos x="T4" y="T5"/>
                </a:cxn>
              </a:cxnLst>
              <a:rect l="T9" t="T10" r="T11" b="T12"/>
              <a:pathLst>
                <a:path w="165" h="66" extrusionOk="0">
                  <a:moveTo>
                    <a:pt x="0" y="0"/>
                  </a:moveTo>
                  <a:lnTo>
                    <a:pt x="164" y="65"/>
                  </a:lnTo>
                  <a:lnTo>
                    <a:pt x="0" y="0"/>
                  </a:lnTo>
                </a:path>
              </a:pathLst>
            </a:custGeom>
            <a:noFill/>
            <a:ln w="12700" cap="rnd">
              <a:solidFill>
                <a:srgbClr val="000000"/>
              </a:solidFill>
              <a:round/>
              <a:headEnd/>
              <a:tailEnd/>
            </a:ln>
          </p:spPr>
          <p:txBody>
            <a:bodyPr/>
            <a:lstStyle/>
            <a:p>
              <a:pPr>
                <a:defRPr/>
              </a:pPr>
              <a:endParaRPr lang="en-US"/>
            </a:p>
          </p:txBody>
        </p:sp>
        <p:sp>
          <p:nvSpPr>
            <p:cNvPr id="40" name="Freeform 54"/>
            <p:cNvSpPr/>
            <p:nvPr/>
          </p:nvSpPr>
          <p:spPr bwMode="auto">
            <a:xfrm>
              <a:off x="4817" y="2736"/>
              <a:ext cx="165" cy="66"/>
            </a:xfrm>
            <a:custGeom>
              <a:avLst/>
              <a:gdLst>
                <a:gd name="T0" fmla="*/ 0 w 165"/>
                <a:gd name="T1" fmla="*/ 65 h 66"/>
                <a:gd name="T2" fmla="*/ 164 w 165"/>
                <a:gd name="T3" fmla="*/ 0 h 66"/>
                <a:gd name="T4" fmla="*/ 0 w 165"/>
                <a:gd name="T5" fmla="*/ 65 h 66"/>
                <a:gd name="T6" fmla="*/ 0 60000 65536"/>
                <a:gd name="T7" fmla="*/ 0 60000 65536"/>
                <a:gd name="T8" fmla="*/ 0 60000 65536"/>
                <a:gd name="T9" fmla="*/ 0 w 165"/>
                <a:gd name="T10" fmla="*/ 0 h 66"/>
                <a:gd name="T11" fmla="*/ 165 w 165"/>
                <a:gd name="T12" fmla="*/ 66 h 66"/>
              </a:gdLst>
              <a:ahLst/>
              <a:cxnLst>
                <a:cxn ang="T6">
                  <a:pos x="T0" y="T1"/>
                </a:cxn>
                <a:cxn ang="T7">
                  <a:pos x="T2" y="T3"/>
                </a:cxn>
                <a:cxn ang="T8">
                  <a:pos x="T4" y="T5"/>
                </a:cxn>
              </a:cxnLst>
              <a:rect l="T9" t="T10" r="T11" b="T12"/>
              <a:pathLst>
                <a:path w="165" h="66" extrusionOk="0">
                  <a:moveTo>
                    <a:pt x="0" y="65"/>
                  </a:moveTo>
                  <a:lnTo>
                    <a:pt x="164" y="0"/>
                  </a:lnTo>
                  <a:lnTo>
                    <a:pt x="0" y="65"/>
                  </a:lnTo>
                </a:path>
              </a:pathLst>
            </a:custGeom>
            <a:noFill/>
            <a:ln w="12700" cap="rnd">
              <a:solidFill>
                <a:srgbClr val="000000"/>
              </a:solidFill>
              <a:round/>
              <a:headEnd/>
              <a:tailEnd/>
            </a:ln>
          </p:spPr>
          <p:txBody>
            <a:bodyPr/>
            <a:lstStyle/>
            <a:p>
              <a:pPr>
                <a:defRPr/>
              </a:pPr>
              <a:endParaRPr lang="en-US"/>
            </a:p>
          </p:txBody>
        </p:sp>
      </p:grpSp>
      <p:sp>
        <p:nvSpPr>
          <p:cNvPr id="42" name="TextBox 9"/>
          <p:cNvSpPr/>
          <p:nvPr/>
        </p:nvSpPr>
        <p:spPr bwMode="auto">
          <a:xfrm>
            <a:off x="8244179" y="4797152"/>
            <a:ext cx="2316316" cy="707886"/>
          </a:xfrm>
          <a:prstGeom prst="rect">
            <a:avLst/>
          </a:prstGeom>
          <a:solidFill>
            <a:srgbClr val="FFFF00"/>
          </a:solidFill>
        </p:spPr>
        <p:txBody>
          <a:bodyPr wrap="square" rtlCol="0">
            <a:spAutoFit/>
          </a:bodyPr>
          <a:lstStyle/>
          <a:p>
            <a:pPr algn="ctr">
              <a:defRPr/>
            </a:pPr>
            <a:r>
              <a:rPr lang="en-US" sz="2000">
                <a:solidFill>
                  <a:srgbClr val="FF0000"/>
                </a:solidFill>
              </a:rPr>
              <a:t>CAREFUL!</a:t>
            </a:r>
            <a:endParaRPr/>
          </a:p>
          <a:p>
            <a:pPr algn="ctr">
              <a:defRPr/>
            </a:pPr>
            <a:r>
              <a:rPr lang="en-US" sz="2000">
                <a:solidFill>
                  <a:srgbClr val="FF0000"/>
                </a:solidFill>
              </a:rPr>
              <a:t>Not always wise</a:t>
            </a:r>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xmlns:m="http://schemas.openxmlformats.org/officeDocument/2006/math" xmlns:w="http://schemas.openxmlformats.org/wordprocessingml/2006/main">
      <p:transition spd="slow" advClick="1">
        <p:fade thruBlk="0"/>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r>
              <a:rPr lang="en-US" dirty="0"/>
              <a:t>Example – naïve approach</a:t>
            </a:r>
          </a:p>
        </p:txBody>
      </p:sp>
      <p:sp>
        <p:nvSpPr>
          <p:cNvPr id="5" name="Content Placeholder 2"/>
          <p:cNvSpPr>
            <a:spLocks noGrp="1"/>
          </p:cNvSpPr>
          <p:nvPr>
            <p:ph idx="1"/>
          </p:nvPr>
        </p:nvSpPr>
        <p:spPr bwMode="auto"/>
        <p:txBody>
          <a:bodyPr/>
          <a:lstStyle/>
          <a:p>
            <a:pPr marL="0" indent="0">
              <a:buNone/>
            </a:pPr>
            <a:r>
              <a:rPr lang="en-US" dirty="0"/>
              <a:t>S: 16000 tuples = 320 pages</a:t>
            </a:r>
            <a:br>
              <a:rPr lang="en-US" dirty="0"/>
            </a:br>
            <a:r>
              <a:rPr lang="en-US" dirty="0"/>
              <a:t>T: 256000 tuples = 5120 pages</a:t>
            </a:r>
            <a:br>
              <a:rPr lang="en-US" dirty="0"/>
            </a:br>
            <a:r>
              <a:rPr lang="en-US" dirty="0"/>
              <a:t>C: 1600 tuples = 32 pages</a:t>
            </a:r>
          </a:p>
          <a:p>
            <a:pPr marL="0" indent="0">
              <a:spcBef>
                <a:spcPts val="0"/>
              </a:spcBef>
              <a:buNone/>
            </a:pPr>
            <a:r>
              <a:rPr lang="en-US" dirty="0"/>
              <a:t>25% of courses being taken (T) are ‘cs101’</a:t>
            </a:r>
          </a:p>
          <a:p>
            <a:pPr marL="0" indent="0">
              <a:spcBef>
                <a:spcPts val="1824"/>
              </a:spcBef>
              <a:buNone/>
            </a:pPr>
            <a:r>
              <a:rPr lang="en-US" sz="3200" dirty="0"/>
              <a:t>Tuple-by-tuple</a:t>
            </a:r>
            <a:br>
              <a:rPr lang="en-US" sz="3200" dirty="0"/>
            </a:br>
            <a:r>
              <a:rPr lang="en-US" sz="3200" dirty="0"/>
              <a:t>takes &gt; 20.8 years</a:t>
            </a:r>
            <a:endParaRPr lang="en-US" sz="1200" dirty="0"/>
          </a:p>
          <a:p>
            <a:pPr marL="0" indent="0">
              <a:buNone/>
            </a:pPr>
            <a:r>
              <a:rPr lang="en-US" dirty="0"/>
              <a:t>Page-by-page</a:t>
            </a:r>
            <a:br>
              <a:rPr lang="en-US" dirty="0"/>
            </a:br>
            <a:r>
              <a:rPr lang="en-US" dirty="0"/>
              <a:t>takes 1.5 hours</a:t>
            </a:r>
          </a:p>
        </p:txBody>
      </p:sp>
      <p:sp>
        <p:nvSpPr>
          <p:cNvPr id="6" name="Slide Number Placeholder 3"/>
          <p:cNvSpPr>
            <a:spLocks noGrp="1"/>
          </p:cNvSpPr>
          <p:nvPr>
            <p:ph type="sldNum" sz="quarter" idx="12"/>
          </p:nvPr>
        </p:nvSpPr>
        <p:spPr bwMode="auto"/>
        <p:txBody>
          <a:bodyPr/>
          <a:lstStyle/>
          <a:p>
            <a:fld id="{35B54189-C436-47D0-AC37-8484B13A8E13}" type="slidenum">
              <a:rPr lang="en-US"/>
              <a:pPr/>
              <a:t>18</a:t>
            </a:fld>
            <a:endParaRPr lang="en-US"/>
          </a:p>
        </p:txBody>
      </p:sp>
      <p:sp>
        <p:nvSpPr>
          <p:cNvPr id="8" name="TextBox 5"/>
          <p:cNvSpPr/>
          <p:nvPr/>
        </p:nvSpPr>
        <p:spPr bwMode="auto">
          <a:xfrm>
            <a:off x="5507048" y="4154304"/>
            <a:ext cx="6032421" cy="1938992"/>
          </a:xfrm>
          <a:prstGeom prst="rect">
            <a:avLst/>
          </a:prstGeom>
          <a:solidFill>
            <a:schemeClr val="bg1">
              <a:lumMod val="85000"/>
            </a:schemeClr>
          </a:solidFill>
        </p:spPr>
        <p:txBody>
          <a:bodyPr wrap="none" rtlCol="0">
            <a:spAutoFit/>
          </a:bodyPr>
          <a:lstStyle/>
          <a:p>
            <a:pPr>
              <a:defRPr/>
            </a:pPr>
            <a:r>
              <a:rPr lang="en-US" sz="2000" dirty="0">
                <a:solidFill>
                  <a:schemeClr val="accent1"/>
                </a:solidFill>
                <a:latin typeface="Courier New"/>
                <a:ea typeface="Courier New"/>
                <a:cs typeface="Courier New"/>
              </a:rPr>
              <a:t>for each tuple </a:t>
            </a:r>
            <a:r>
              <a:rPr lang="en-US" sz="2000" dirty="0">
                <a:latin typeface="Courier New"/>
                <a:ea typeface="Courier New"/>
                <a:cs typeface="Courier New"/>
              </a:rPr>
              <a:t>c of C on disk </a:t>
            </a:r>
            <a:r>
              <a:rPr lang="en-US" sz="2000" dirty="0">
                <a:solidFill>
                  <a:schemeClr val="accent1"/>
                </a:solidFill>
                <a:latin typeface="Courier New"/>
                <a:ea typeface="Courier New"/>
                <a:cs typeface="Courier New"/>
              </a:rPr>
              <a:t>do</a:t>
            </a:r>
            <a:br>
              <a:rPr lang="en-US" sz="2000" dirty="0">
                <a:latin typeface="Courier New"/>
                <a:ea typeface="Courier New"/>
                <a:cs typeface="Courier New"/>
              </a:rPr>
            </a:br>
            <a:r>
              <a:rPr lang="en-US" sz="2000" dirty="0">
                <a:latin typeface="Courier New"/>
                <a:ea typeface="Courier New"/>
                <a:cs typeface="Courier New"/>
              </a:rPr>
              <a:t> </a:t>
            </a:r>
            <a:r>
              <a:rPr lang="en-US" sz="2000" dirty="0">
                <a:solidFill>
                  <a:schemeClr val="accent1"/>
                </a:solidFill>
                <a:latin typeface="Courier New"/>
                <a:ea typeface="Courier New"/>
                <a:cs typeface="Courier New"/>
              </a:rPr>
              <a:t>for each tuple </a:t>
            </a:r>
            <a:r>
              <a:rPr lang="en-US" sz="2000" dirty="0">
                <a:latin typeface="Courier New"/>
                <a:ea typeface="Courier New"/>
                <a:cs typeface="Courier New"/>
              </a:rPr>
              <a:t>s of S on disk </a:t>
            </a:r>
            <a:r>
              <a:rPr lang="en-US" sz="2000" dirty="0">
                <a:solidFill>
                  <a:schemeClr val="accent1"/>
                </a:solidFill>
                <a:latin typeface="Courier New"/>
                <a:ea typeface="Courier New"/>
                <a:cs typeface="Courier New"/>
              </a:rPr>
              <a:t>do</a:t>
            </a:r>
            <a:r>
              <a:rPr lang="en-US" sz="2000" dirty="0">
                <a:latin typeface="Courier New"/>
                <a:ea typeface="Courier New"/>
                <a:cs typeface="Courier New"/>
              </a:rPr>
              <a:t> </a:t>
            </a:r>
            <a:endParaRPr dirty="0"/>
          </a:p>
          <a:p>
            <a:pPr>
              <a:defRPr/>
            </a:pPr>
            <a:r>
              <a:rPr lang="en-US" sz="2000" dirty="0">
                <a:latin typeface="Courier New"/>
                <a:ea typeface="Courier New"/>
                <a:cs typeface="Courier New"/>
              </a:rPr>
              <a:t>  </a:t>
            </a:r>
            <a:r>
              <a:rPr lang="en-US" sz="2000" dirty="0">
                <a:solidFill>
                  <a:schemeClr val="accent1"/>
                </a:solidFill>
                <a:latin typeface="Courier New"/>
                <a:ea typeface="Courier New"/>
                <a:cs typeface="Courier New"/>
              </a:rPr>
              <a:t>for each tuple </a:t>
            </a:r>
            <a:r>
              <a:rPr lang="en-US" sz="2000" dirty="0">
                <a:latin typeface="Courier New"/>
                <a:ea typeface="Courier New"/>
                <a:cs typeface="Courier New"/>
              </a:rPr>
              <a:t>t of T on disk </a:t>
            </a:r>
            <a:r>
              <a:rPr lang="en-US" sz="2000" dirty="0">
                <a:solidFill>
                  <a:schemeClr val="accent1"/>
                </a:solidFill>
                <a:latin typeface="Courier New"/>
                <a:ea typeface="Courier New"/>
                <a:cs typeface="Courier New"/>
              </a:rPr>
              <a:t>do</a:t>
            </a:r>
            <a:br>
              <a:rPr lang="en-US" sz="2000" dirty="0">
                <a:latin typeface="Courier New"/>
                <a:ea typeface="Courier New"/>
                <a:cs typeface="Courier New"/>
              </a:rPr>
            </a:br>
            <a:r>
              <a:rPr lang="en-US" sz="2000" dirty="0">
                <a:latin typeface="Courier New"/>
                <a:ea typeface="Courier New"/>
                <a:cs typeface="Courier New"/>
              </a:rPr>
              <a:t>   </a:t>
            </a:r>
            <a:r>
              <a:rPr lang="en-US" sz="2000" dirty="0">
                <a:solidFill>
                  <a:schemeClr val="accent1"/>
                </a:solidFill>
                <a:latin typeface="Courier New"/>
                <a:ea typeface="Courier New"/>
                <a:cs typeface="Courier New"/>
              </a:rPr>
              <a:t>if</a:t>
            </a:r>
            <a:r>
              <a:rPr lang="en-US" sz="2000" dirty="0">
                <a:latin typeface="Courier New"/>
                <a:ea typeface="Courier New"/>
                <a:cs typeface="Courier New"/>
              </a:rPr>
              <a:t> the </a:t>
            </a:r>
            <a:r>
              <a:rPr lang="en-US" sz="2000" dirty="0">
                <a:solidFill>
                  <a:srgbClr val="FF0000"/>
                </a:solidFill>
                <a:latin typeface="Courier New"/>
                <a:ea typeface="Courier New"/>
                <a:cs typeface="Courier New"/>
              </a:rPr>
              <a:t>condition on (s, t, c) </a:t>
            </a:r>
            <a:r>
              <a:rPr lang="en-US" sz="2000" dirty="0">
                <a:latin typeface="Courier New"/>
                <a:ea typeface="Courier New"/>
                <a:cs typeface="Courier New"/>
              </a:rPr>
              <a:t>holds</a:t>
            </a:r>
            <a:endParaRPr dirty="0"/>
          </a:p>
          <a:p>
            <a:pPr>
              <a:defRPr/>
            </a:pPr>
            <a:r>
              <a:rPr lang="en-US" sz="2000" dirty="0">
                <a:latin typeface="Courier New"/>
                <a:ea typeface="Courier New"/>
                <a:cs typeface="Courier New"/>
              </a:rPr>
              <a:t>    </a:t>
            </a:r>
            <a:r>
              <a:rPr lang="en-US" sz="2000" dirty="0">
                <a:solidFill>
                  <a:schemeClr val="accent1"/>
                </a:solidFill>
                <a:latin typeface="Courier New"/>
                <a:ea typeface="Courier New"/>
                <a:cs typeface="Courier New"/>
              </a:rPr>
              <a:t>output</a:t>
            </a:r>
            <a:r>
              <a:rPr lang="en-US" sz="2000" dirty="0">
                <a:latin typeface="Courier New"/>
                <a:ea typeface="Courier New"/>
                <a:cs typeface="Courier New"/>
              </a:rPr>
              <a:t> </a:t>
            </a:r>
            <a:r>
              <a:rPr lang="en-US" sz="2000" dirty="0" err="1">
                <a:latin typeface="Courier New"/>
                <a:ea typeface="Courier New"/>
                <a:cs typeface="Courier New"/>
              </a:rPr>
              <a:t>s.sname</a:t>
            </a:r>
            <a:r>
              <a:rPr lang="en-US" sz="2000" dirty="0">
                <a:latin typeface="Courier New"/>
                <a:ea typeface="Courier New"/>
                <a:cs typeface="Courier New"/>
              </a:rPr>
              <a:t>; </a:t>
            </a:r>
            <a:endParaRPr dirty="0"/>
          </a:p>
          <a:p>
            <a:pPr>
              <a:defRPr/>
            </a:pPr>
            <a:endParaRPr lang="en-US" sz="2000" dirty="0">
              <a:latin typeface="Courier New"/>
              <a:ea typeface="Courier New"/>
              <a:cs typeface="Courier New"/>
            </a:endParaRPr>
          </a:p>
        </p:txBody>
      </p:sp>
      <p:sp>
        <p:nvSpPr>
          <p:cNvPr id="9" name="TextBox 6"/>
          <p:cNvSpPr/>
          <p:nvPr/>
        </p:nvSpPr>
        <p:spPr bwMode="auto">
          <a:xfrm>
            <a:off x="7172912" y="3736927"/>
            <a:ext cx="2855012" cy="461665"/>
          </a:xfrm>
          <a:prstGeom prst="rect">
            <a:avLst/>
          </a:prstGeom>
          <a:noFill/>
        </p:spPr>
        <p:txBody>
          <a:bodyPr wrap="none" rtlCol="0">
            <a:spAutoFit/>
          </a:bodyPr>
          <a:lstStyle/>
          <a:p>
            <a:pPr algn="ctr">
              <a:defRPr/>
            </a:pPr>
            <a:r>
              <a:rPr lang="en-US" dirty="0"/>
              <a:t>Using cross products</a:t>
            </a:r>
            <a:endParaRPr dirty="0"/>
          </a:p>
        </p:txBody>
      </p:sp>
      <p:sp>
        <p:nvSpPr>
          <p:cNvPr id="10" name="TextBox 4">
            <a:extLst>
              <a:ext uri="{FF2B5EF4-FFF2-40B4-BE49-F238E27FC236}">
                <a16:creationId xmlns:a16="http://schemas.microsoft.com/office/drawing/2014/main" id="{9D51DEEE-2735-BA4F-A398-5FE22945395B}"/>
              </a:ext>
            </a:extLst>
          </p:cNvPr>
          <p:cNvSpPr/>
          <p:nvPr/>
        </p:nvSpPr>
        <p:spPr bwMode="auto">
          <a:xfrm>
            <a:off x="8214424" y="1268760"/>
            <a:ext cx="3570208" cy="1631216"/>
          </a:xfrm>
          <a:prstGeom prst="rect">
            <a:avLst/>
          </a:prstGeom>
          <a:solidFill>
            <a:schemeClr val="bg1">
              <a:lumMod val="85000"/>
            </a:schemeClr>
          </a:solidFill>
        </p:spPr>
        <p:txBody>
          <a:bodyPr wrap="none" rtlCol="0">
            <a:spAutoFit/>
          </a:bodyPr>
          <a:lstStyle/>
          <a:p>
            <a:pPr>
              <a:defRPr/>
            </a:pPr>
            <a:r>
              <a:rPr lang="en-US" sz="2000" dirty="0">
                <a:solidFill>
                  <a:schemeClr val="accent1"/>
                </a:solidFill>
                <a:latin typeface="Courier New"/>
                <a:ea typeface="Courier New"/>
                <a:cs typeface="Courier New"/>
              </a:rPr>
              <a:t>SELECT</a:t>
            </a:r>
            <a:r>
              <a:rPr lang="en-US" sz="2000" dirty="0">
                <a:latin typeface="Courier New"/>
                <a:ea typeface="Courier New"/>
                <a:cs typeface="Courier New"/>
              </a:rPr>
              <a:t> </a:t>
            </a:r>
            <a:r>
              <a:rPr lang="en-US" sz="2000" dirty="0" err="1">
                <a:latin typeface="Courier New"/>
                <a:ea typeface="Courier New"/>
                <a:cs typeface="Courier New"/>
              </a:rPr>
              <a:t>S.sname</a:t>
            </a:r>
            <a:r>
              <a:rPr lang="en-US" sz="2000" dirty="0">
                <a:latin typeface="Courier New"/>
                <a:ea typeface="Courier New"/>
                <a:cs typeface="Courier New"/>
              </a:rPr>
              <a:t> </a:t>
            </a:r>
            <a:br>
              <a:rPr lang="en-US" sz="2000" dirty="0">
                <a:latin typeface="Courier New"/>
                <a:ea typeface="Courier New"/>
                <a:cs typeface="Courier New"/>
              </a:rPr>
            </a:br>
            <a:r>
              <a:rPr lang="en-US" sz="2000" dirty="0">
                <a:solidFill>
                  <a:schemeClr val="accent1"/>
                </a:solidFill>
                <a:latin typeface="Courier New"/>
                <a:ea typeface="Courier New"/>
                <a:cs typeface="Courier New"/>
              </a:rPr>
              <a:t>FROM</a:t>
            </a:r>
            <a:r>
              <a:rPr lang="en-US" sz="2000" dirty="0">
                <a:latin typeface="Courier New"/>
                <a:ea typeface="Courier New"/>
                <a:cs typeface="Courier New"/>
              </a:rPr>
              <a:t>   S, T, C </a:t>
            </a:r>
            <a:br>
              <a:rPr lang="en-US" sz="2000" dirty="0">
                <a:latin typeface="Courier New"/>
                <a:ea typeface="Courier New"/>
                <a:cs typeface="Courier New"/>
              </a:rPr>
            </a:br>
            <a:r>
              <a:rPr lang="en-US" sz="2000" dirty="0">
                <a:solidFill>
                  <a:schemeClr val="accent1"/>
                </a:solidFill>
                <a:latin typeface="Courier New"/>
                <a:ea typeface="Courier New"/>
                <a:cs typeface="Courier New"/>
              </a:rPr>
              <a:t>WHERE</a:t>
            </a:r>
            <a:r>
              <a:rPr lang="en-US" sz="2000" dirty="0">
                <a:latin typeface="Courier New"/>
                <a:ea typeface="Courier New"/>
                <a:cs typeface="Courier New"/>
              </a:rPr>
              <a:t>  </a:t>
            </a:r>
            <a:r>
              <a:rPr lang="en-US" sz="2000" dirty="0" err="1">
                <a:latin typeface="Courier New"/>
                <a:ea typeface="Courier New"/>
                <a:cs typeface="Courier New"/>
              </a:rPr>
              <a:t>S.sid</a:t>
            </a:r>
            <a:r>
              <a:rPr lang="en-US" sz="2000" dirty="0">
                <a:latin typeface="Courier New"/>
                <a:ea typeface="Courier New"/>
                <a:cs typeface="Courier New"/>
              </a:rPr>
              <a:t>=</a:t>
            </a:r>
            <a:r>
              <a:rPr lang="en-US" sz="2000" dirty="0" err="1">
                <a:latin typeface="Courier New"/>
                <a:ea typeface="Courier New"/>
                <a:cs typeface="Courier New"/>
              </a:rPr>
              <a:t>T.sid</a:t>
            </a:r>
            <a:br>
              <a:rPr lang="en-US" sz="2000" dirty="0">
                <a:latin typeface="Courier New"/>
                <a:ea typeface="Courier New"/>
                <a:cs typeface="Courier New"/>
              </a:rPr>
            </a:br>
            <a:r>
              <a:rPr lang="en-US" sz="2000" dirty="0">
                <a:latin typeface="Courier New"/>
                <a:ea typeface="Courier New"/>
                <a:cs typeface="Courier New"/>
              </a:rPr>
              <a:t>  </a:t>
            </a:r>
            <a:r>
              <a:rPr lang="en-US" sz="2000" dirty="0">
                <a:solidFill>
                  <a:schemeClr val="accent1"/>
                </a:solidFill>
                <a:latin typeface="Courier New"/>
                <a:ea typeface="Courier New"/>
                <a:cs typeface="Courier New"/>
              </a:rPr>
              <a:t>AND</a:t>
            </a:r>
            <a:r>
              <a:rPr lang="en-US" sz="2000" dirty="0">
                <a:latin typeface="Courier New"/>
                <a:ea typeface="Courier New"/>
                <a:cs typeface="Courier New"/>
              </a:rPr>
              <a:t>  </a:t>
            </a:r>
            <a:r>
              <a:rPr lang="en-US" sz="2000" dirty="0" err="1">
                <a:latin typeface="Courier New"/>
                <a:ea typeface="Courier New"/>
                <a:cs typeface="Courier New"/>
              </a:rPr>
              <a:t>T.cid</a:t>
            </a:r>
            <a:r>
              <a:rPr lang="en-US" sz="2000" dirty="0">
                <a:latin typeface="Courier New"/>
                <a:ea typeface="Courier New"/>
                <a:cs typeface="Courier New"/>
              </a:rPr>
              <a:t>=</a:t>
            </a:r>
            <a:r>
              <a:rPr lang="en-US" sz="2000" dirty="0" err="1">
                <a:latin typeface="Courier New"/>
                <a:ea typeface="Courier New"/>
                <a:cs typeface="Courier New"/>
              </a:rPr>
              <a:t>C.cid</a:t>
            </a:r>
            <a:r>
              <a:rPr lang="en-US" sz="2000" dirty="0">
                <a:latin typeface="Courier New"/>
                <a:ea typeface="Courier New"/>
                <a:cs typeface="Courier New"/>
              </a:rPr>
              <a:t> </a:t>
            </a:r>
            <a:br>
              <a:rPr lang="en-US" sz="2000" dirty="0">
                <a:latin typeface="Courier New"/>
                <a:ea typeface="Courier New"/>
                <a:cs typeface="Courier New"/>
              </a:rPr>
            </a:br>
            <a:r>
              <a:rPr lang="en-US" sz="2000" dirty="0">
                <a:latin typeface="Courier New"/>
                <a:ea typeface="Courier New"/>
                <a:cs typeface="Courier New"/>
              </a:rPr>
              <a:t>  </a:t>
            </a:r>
            <a:r>
              <a:rPr lang="en-US" sz="2000" dirty="0">
                <a:solidFill>
                  <a:schemeClr val="accent1"/>
                </a:solidFill>
                <a:latin typeface="Courier New"/>
                <a:ea typeface="Courier New"/>
                <a:cs typeface="Courier New"/>
              </a:rPr>
              <a:t>AND </a:t>
            </a:r>
            <a:r>
              <a:rPr lang="en-US" sz="2000" dirty="0">
                <a:latin typeface="Courier New"/>
                <a:ea typeface="Courier New"/>
                <a:cs typeface="Courier New"/>
              </a:rPr>
              <a:t> </a:t>
            </a:r>
            <a:r>
              <a:rPr lang="en-US" sz="2000" dirty="0" err="1">
                <a:latin typeface="Courier New"/>
                <a:ea typeface="Courier New"/>
                <a:cs typeface="Courier New"/>
              </a:rPr>
              <a:t>C.cname</a:t>
            </a:r>
            <a:r>
              <a:rPr lang="en-US" sz="2000" dirty="0">
                <a:latin typeface="Courier New"/>
                <a:ea typeface="Courier New"/>
                <a:cs typeface="Courier New"/>
              </a:rPr>
              <a:t>=’CS101’</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CD22-A663-5142-8643-308A96150B88}"/>
              </a:ext>
            </a:extLst>
          </p:cNvPr>
          <p:cNvSpPr>
            <a:spLocks noGrp="1"/>
          </p:cNvSpPr>
          <p:nvPr>
            <p:ph type="title"/>
          </p:nvPr>
        </p:nvSpPr>
        <p:spPr/>
        <p:txBody>
          <a:bodyPr/>
          <a:lstStyle/>
          <a:p>
            <a:r>
              <a:rPr lang="en-CH" dirty="0"/>
              <a:t>Explanation</a:t>
            </a:r>
          </a:p>
        </p:txBody>
      </p:sp>
      <p:sp>
        <p:nvSpPr>
          <p:cNvPr id="4" name="Content Placeholder 3">
            <a:extLst>
              <a:ext uri="{FF2B5EF4-FFF2-40B4-BE49-F238E27FC236}">
                <a16:creationId xmlns:a16="http://schemas.microsoft.com/office/drawing/2014/main" id="{7D31B473-215C-5249-A3AE-A68F028FEB13}"/>
              </a:ext>
            </a:extLst>
          </p:cNvPr>
          <p:cNvSpPr>
            <a:spLocks noGrp="1"/>
          </p:cNvSpPr>
          <p:nvPr>
            <p:ph idx="1"/>
          </p:nvPr>
        </p:nvSpPr>
        <p:spPr>
          <a:xfrm>
            <a:off x="203200" y="1771650"/>
            <a:ext cx="12000656" cy="4949825"/>
          </a:xfrm>
        </p:spPr>
        <p:txBody>
          <a:bodyPr/>
          <a:lstStyle/>
          <a:p>
            <a:pPr marL="0" indent="0">
              <a:buNone/>
              <a:defRPr/>
            </a:pPr>
            <a:r>
              <a:rPr lang="en-US" dirty="0">
                <a:sym typeface="Wingdings" pitchFamily="2" charset="2"/>
              </a:rPr>
              <a:t> </a:t>
            </a:r>
            <a:r>
              <a:rPr lang="en-US" b="1" dirty="0"/>
              <a:t>Super-Worst scenario / tuple-by-tuple</a:t>
            </a:r>
          </a:p>
          <a:p>
            <a:pPr marL="0" indent="0">
              <a:buNone/>
              <a:defRPr/>
            </a:pPr>
            <a:r>
              <a:rPr lang="en-US" sz="3000" dirty="0"/>
              <a:t>Cartesian product of fetching a page for each tuple (1 I/O per tuple):</a:t>
            </a:r>
          </a:p>
          <a:p>
            <a:pPr marL="0" indent="0">
              <a:buNone/>
              <a:defRPr/>
            </a:pPr>
            <a:r>
              <a:rPr lang="en-US" sz="3000" dirty="0"/>
              <a:t>#tuples(C) * #tuples(S) * #tuples(T) = 1,600 * 16,000 * 256,000 = 6,553,600,000,000 I/</a:t>
            </a:r>
            <a:r>
              <a:rPr lang="en-US" sz="3000" dirty="0" err="1"/>
              <a:t>Os</a:t>
            </a:r>
            <a:r>
              <a:rPr lang="en-US" sz="3000" dirty="0"/>
              <a:t>. At 0.1ms per I/O </a:t>
            </a:r>
            <a:r>
              <a:rPr lang="en-US" sz="3000" dirty="0">
                <a:sym typeface="Wingdings" pitchFamily="2" charset="2"/>
              </a:rPr>
              <a:t></a:t>
            </a:r>
            <a:r>
              <a:rPr lang="en-US" sz="3000" dirty="0"/>
              <a:t> query takes 20.8 years</a:t>
            </a:r>
          </a:p>
          <a:p>
            <a:pPr marL="0" indent="0">
              <a:buNone/>
              <a:defRPr/>
            </a:pPr>
            <a:r>
              <a:rPr lang="en-US" dirty="0">
                <a:sym typeface="Wingdings" pitchFamily="2" charset="2"/>
              </a:rPr>
              <a:t></a:t>
            </a:r>
            <a:r>
              <a:rPr lang="en-US" dirty="0"/>
              <a:t> </a:t>
            </a:r>
            <a:r>
              <a:rPr lang="en-US" b="1" dirty="0"/>
              <a:t>Not-Worst-But-Very-Bad scenario (page by page):</a:t>
            </a:r>
          </a:p>
          <a:p>
            <a:pPr marL="0" indent="0">
              <a:buNone/>
              <a:defRPr/>
            </a:pPr>
            <a:r>
              <a:rPr lang="en-US" sz="3000" dirty="0"/>
              <a:t>Cartesian product reading pages at a time, not tuples (1 I/O per page) #pages(C) * #pages(S) * #pages(T) = 32 * 320 * 5120 = 52,428,800 I/</a:t>
            </a:r>
            <a:r>
              <a:rPr lang="en-US" sz="3000" dirty="0" err="1"/>
              <a:t>Os</a:t>
            </a:r>
            <a:endParaRPr lang="en-US" sz="3000" dirty="0"/>
          </a:p>
          <a:p>
            <a:pPr marL="0" indent="0">
              <a:buNone/>
              <a:defRPr/>
            </a:pPr>
            <a:r>
              <a:rPr lang="en-US" sz="3000" dirty="0"/>
              <a:t>52,428,800 * 0.1ms = 5,242 s </a:t>
            </a:r>
            <a:r>
              <a:rPr lang="en-US" sz="3000" dirty="0">
                <a:sym typeface="Wingdings" pitchFamily="2" charset="2"/>
              </a:rPr>
              <a:t></a:t>
            </a:r>
            <a:r>
              <a:rPr lang="en-US" sz="3000" dirty="0"/>
              <a:t> query takes 1.5 hours</a:t>
            </a:r>
          </a:p>
          <a:p>
            <a:pPr marL="0" indent="0">
              <a:buNone/>
            </a:pPr>
            <a:endParaRPr lang="en-CH" dirty="0"/>
          </a:p>
        </p:txBody>
      </p:sp>
      <p:sp>
        <p:nvSpPr>
          <p:cNvPr id="3" name="Slide Number Placeholder 2">
            <a:extLst>
              <a:ext uri="{FF2B5EF4-FFF2-40B4-BE49-F238E27FC236}">
                <a16:creationId xmlns:a16="http://schemas.microsoft.com/office/drawing/2014/main" id="{A0D018EB-FCC4-B741-BFFD-659F9AEE0B38}"/>
              </a:ext>
            </a:extLst>
          </p:cNvPr>
          <p:cNvSpPr>
            <a:spLocks noGrp="1"/>
          </p:cNvSpPr>
          <p:nvPr>
            <p:ph type="sldNum" sz="quarter" idx="12"/>
          </p:nvPr>
        </p:nvSpPr>
        <p:spPr/>
        <p:txBody>
          <a:bodyPr/>
          <a:lstStyle/>
          <a:p>
            <a:fld id="{93E970BD-9972-4D08-B83E-9264E792A2B8}" type="slidenum">
              <a:rPr lang="en-US" smtClean="0"/>
              <a:pPr/>
              <a:t>19</a:t>
            </a:fld>
            <a:endParaRPr lang="en-US"/>
          </a:p>
        </p:txBody>
      </p:sp>
      <p:sp>
        <p:nvSpPr>
          <p:cNvPr id="5" name="Content Placeholder 3">
            <a:extLst>
              <a:ext uri="{FF2B5EF4-FFF2-40B4-BE49-F238E27FC236}">
                <a16:creationId xmlns:a16="http://schemas.microsoft.com/office/drawing/2014/main" id="{09D11E0B-A3EF-ABF5-49E0-44DC725F123B}"/>
              </a:ext>
            </a:extLst>
          </p:cNvPr>
          <p:cNvSpPr txBox="1">
            <a:spLocks/>
          </p:cNvSpPr>
          <p:nvPr/>
        </p:nvSpPr>
        <p:spPr>
          <a:xfrm>
            <a:off x="609600" y="962458"/>
            <a:ext cx="12000656" cy="9864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Calibri"/>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Calibri"/>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pPr marL="0" indent="0">
              <a:buFont typeface="Calibri"/>
              <a:buNone/>
            </a:pPr>
            <a:r>
              <a:rPr lang="en-CH" sz="2400" dirty="0"/>
              <a:t>Assume relations are stored on an SSD</a:t>
            </a:r>
          </a:p>
          <a:p>
            <a:pPr marL="0" indent="0">
              <a:buFont typeface="Calibri"/>
              <a:buNone/>
            </a:pPr>
            <a:r>
              <a:rPr lang="en-CH" sz="2400" dirty="0"/>
              <a:t>Each I/O to fetch a page is 0.1ms</a:t>
            </a:r>
          </a:p>
        </p:txBody>
      </p:sp>
    </p:spTree>
    <p:extLst>
      <p:ext uri="{BB962C8B-B14F-4D97-AF65-F5344CB8AC3E}">
        <p14:creationId xmlns:p14="http://schemas.microsoft.com/office/powerpoint/2010/main" val="2536581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9" name="Google Shape;559;p36"/>
          <p:cNvSpPr/>
          <p:nvPr/>
        </p:nvSpPr>
        <p:spPr>
          <a:xfrm>
            <a:off x="1693790" y="3287606"/>
            <a:ext cx="2654202" cy="81872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800">
                <a:solidFill>
                  <a:schemeClr val="lt1"/>
                </a:solidFill>
                <a:ea typeface="Calibri"/>
                <a:cs typeface="Calibri"/>
                <a:sym typeface="Calibri"/>
              </a:rPr>
              <a:t>Consistency protocols</a:t>
            </a:r>
            <a:endParaRPr sz="2800"/>
          </a:p>
          <a:p>
            <a:pPr algn="ctr"/>
            <a:r>
              <a:rPr lang="en-CH" sz="1800">
                <a:solidFill>
                  <a:schemeClr val="lt1"/>
                </a:solidFill>
                <a:ea typeface="Calibri"/>
                <a:cs typeface="Calibri"/>
                <a:sym typeface="Calibri"/>
              </a:rPr>
              <a:t>CAP Theorem</a:t>
            </a:r>
            <a:endParaRPr sz="2800"/>
          </a:p>
        </p:txBody>
      </p:sp>
      <p:sp>
        <p:nvSpPr>
          <p:cNvPr id="560" name="Google Shape;560;p36"/>
          <p:cNvSpPr/>
          <p:nvPr/>
        </p:nvSpPr>
        <p:spPr>
          <a:xfrm>
            <a:off x="1704986" y="2413464"/>
            <a:ext cx="2654202" cy="81872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800">
                <a:solidFill>
                  <a:schemeClr val="lt1"/>
                </a:solidFill>
                <a:ea typeface="Calibri"/>
                <a:cs typeface="Calibri"/>
                <a:sym typeface="Calibri"/>
              </a:rPr>
              <a:t>Gossip Protocols</a:t>
            </a:r>
            <a:endParaRPr sz="2800"/>
          </a:p>
        </p:txBody>
      </p:sp>
      <p:sp>
        <p:nvSpPr>
          <p:cNvPr id="561" name="Google Shape;561;p36"/>
          <p:cNvSpPr/>
          <p:nvPr/>
        </p:nvSpPr>
        <p:spPr>
          <a:xfrm>
            <a:off x="1704987" y="4173798"/>
            <a:ext cx="2638909" cy="81872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800" dirty="0">
                <a:solidFill>
                  <a:schemeClr val="lt1"/>
                </a:solidFill>
                <a:ea typeface="Calibri"/>
                <a:cs typeface="Calibri"/>
                <a:sym typeface="Calibri"/>
              </a:rPr>
              <a:t>Distributed/Decentralized systems</a:t>
            </a:r>
            <a:endParaRPr sz="2800" dirty="0"/>
          </a:p>
        </p:txBody>
      </p:sp>
      <p:sp>
        <p:nvSpPr>
          <p:cNvPr id="562" name="Google Shape;562;p36"/>
          <p:cNvSpPr txBox="1"/>
          <p:nvPr/>
        </p:nvSpPr>
        <p:spPr>
          <a:xfrm>
            <a:off x="6794500" y="1131094"/>
            <a:ext cx="3416300" cy="376996"/>
          </a:xfrm>
          <a:prstGeom prst="rect">
            <a:avLst/>
          </a:prstGeom>
          <a:noFill/>
          <a:ln>
            <a:noFill/>
          </a:ln>
        </p:spPr>
        <p:txBody>
          <a:bodyPr spcFirstLastPara="1" wrap="square" lIns="68569" tIns="34275" rIns="68569" bIns="34275" anchor="t" anchorCtr="0">
            <a:spAutoFit/>
          </a:bodyPr>
          <a:lstStyle/>
          <a:p>
            <a:r>
              <a:rPr lang="en-CH" sz="2000" dirty="0">
                <a:solidFill>
                  <a:schemeClr val="dk1"/>
                </a:solidFill>
                <a:ea typeface="Calibri"/>
                <a:cs typeface="Calibri"/>
                <a:sym typeface="Calibri"/>
              </a:rPr>
              <a:t>Data science software stack</a:t>
            </a:r>
            <a:endParaRPr sz="2000" dirty="0"/>
          </a:p>
        </p:txBody>
      </p:sp>
      <p:sp>
        <p:nvSpPr>
          <p:cNvPr id="563" name="Google Shape;563;p36"/>
          <p:cNvSpPr/>
          <p:nvPr/>
        </p:nvSpPr>
        <p:spPr>
          <a:xfrm>
            <a:off x="4614043" y="1477343"/>
            <a:ext cx="5950931" cy="181056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a:solidFill>
                  <a:schemeClr val="lt1"/>
                </a:solidFill>
                <a:ea typeface="Calibri"/>
                <a:cs typeface="Calibri"/>
                <a:sym typeface="Calibri"/>
              </a:rPr>
              <a:t>Data Processing</a:t>
            </a:r>
            <a:endParaRPr sz="1800"/>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p:txBody>
      </p:sp>
      <p:sp>
        <p:nvSpPr>
          <p:cNvPr id="565" name="Google Shape;565;p36"/>
          <p:cNvSpPr/>
          <p:nvPr/>
        </p:nvSpPr>
        <p:spPr>
          <a:xfrm>
            <a:off x="4614043" y="4820190"/>
            <a:ext cx="5939735" cy="88009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dirty="0">
                <a:solidFill>
                  <a:schemeClr val="lt1"/>
                </a:solidFill>
                <a:ea typeface="Calibri"/>
                <a:cs typeface="Calibri"/>
                <a:sym typeface="Calibri"/>
              </a:rPr>
              <a:t>Ressource Management &amp; Optimization</a:t>
            </a:r>
            <a:endParaRPr sz="1800" dirty="0"/>
          </a:p>
          <a:p>
            <a:pPr algn="ctr"/>
            <a:endParaRPr sz="1350" dirty="0">
              <a:solidFill>
                <a:schemeClr val="lt1"/>
              </a:solidFill>
              <a:ea typeface="Calibri"/>
              <a:cs typeface="Calibri"/>
              <a:sym typeface="Calibri"/>
            </a:endParaRPr>
          </a:p>
          <a:p>
            <a:pPr algn="ctr"/>
            <a:endParaRPr sz="1350" dirty="0">
              <a:solidFill>
                <a:schemeClr val="lt1"/>
              </a:solidFill>
              <a:ea typeface="Calibri"/>
              <a:cs typeface="Calibri"/>
              <a:sym typeface="Calibri"/>
            </a:endParaRPr>
          </a:p>
          <a:p>
            <a:pPr algn="ctr"/>
            <a:endParaRPr sz="1350" dirty="0">
              <a:solidFill>
                <a:schemeClr val="lt1"/>
              </a:solidFill>
              <a:ea typeface="Calibri"/>
              <a:cs typeface="Calibri"/>
              <a:sym typeface="Calibri"/>
            </a:endParaRPr>
          </a:p>
        </p:txBody>
      </p:sp>
      <p:sp>
        <p:nvSpPr>
          <p:cNvPr id="568" name="Google Shape;568;p36"/>
          <p:cNvSpPr/>
          <p:nvPr/>
        </p:nvSpPr>
        <p:spPr>
          <a:xfrm>
            <a:off x="4602847" y="3389235"/>
            <a:ext cx="5950931" cy="138122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a:solidFill>
                  <a:schemeClr val="lt1"/>
                </a:solidFill>
                <a:ea typeface="Calibri"/>
                <a:cs typeface="Calibri"/>
                <a:sym typeface="Calibri"/>
              </a:rPr>
              <a:t>Data Storage</a:t>
            </a:r>
            <a:endParaRPr sz="1800"/>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p:txBody>
      </p:sp>
      <p:sp>
        <p:nvSpPr>
          <p:cNvPr id="569" name="Google Shape;569;p36"/>
          <p:cNvSpPr/>
          <p:nvPr/>
        </p:nvSpPr>
        <p:spPr>
          <a:xfrm>
            <a:off x="6198962" y="3760281"/>
            <a:ext cx="1123439" cy="921076"/>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dirty="0">
                <a:solidFill>
                  <a:schemeClr val="lt1"/>
                </a:solidFill>
                <a:ea typeface="Calibri"/>
                <a:cs typeface="Calibri"/>
                <a:sym typeface="Calibri"/>
              </a:rPr>
              <a:t>Distributed File Systems</a:t>
            </a:r>
            <a:endParaRPr sz="1800" dirty="0"/>
          </a:p>
          <a:p>
            <a:pPr algn="ctr"/>
            <a:r>
              <a:rPr lang="en-CH" sz="1350" dirty="0">
                <a:solidFill>
                  <a:schemeClr val="lt1"/>
                </a:solidFill>
                <a:ea typeface="Calibri"/>
                <a:cs typeface="Calibri"/>
                <a:sym typeface="Calibri"/>
              </a:rPr>
              <a:t>(GFS)</a:t>
            </a:r>
            <a:endParaRPr sz="1800" dirty="0"/>
          </a:p>
        </p:txBody>
      </p:sp>
      <p:sp>
        <p:nvSpPr>
          <p:cNvPr id="570" name="Google Shape;570;p36"/>
          <p:cNvSpPr/>
          <p:nvPr/>
        </p:nvSpPr>
        <p:spPr>
          <a:xfrm>
            <a:off x="7478545" y="3752740"/>
            <a:ext cx="1430822" cy="921076"/>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NoSQL DB</a:t>
            </a:r>
            <a:endParaRPr sz="1800"/>
          </a:p>
          <a:p>
            <a:pPr algn="ctr"/>
            <a:r>
              <a:rPr lang="en-CH" sz="1350">
                <a:solidFill>
                  <a:schemeClr val="lt1"/>
                </a:solidFill>
                <a:ea typeface="Calibri"/>
                <a:cs typeface="Calibri"/>
                <a:sym typeface="Calibri"/>
              </a:rPr>
              <a:t>Dynamo </a:t>
            </a:r>
            <a:endParaRPr sz="1800"/>
          </a:p>
          <a:p>
            <a:pPr algn="ctr"/>
            <a:r>
              <a:rPr lang="en-CH" sz="1350">
                <a:solidFill>
                  <a:schemeClr val="lt1"/>
                </a:solidFill>
                <a:ea typeface="Calibri"/>
                <a:cs typeface="Calibri"/>
                <a:sym typeface="Calibri"/>
              </a:rPr>
              <a:t>Big Table Cassandra</a:t>
            </a:r>
            <a:endParaRPr sz="1800"/>
          </a:p>
        </p:txBody>
      </p:sp>
      <p:sp>
        <p:nvSpPr>
          <p:cNvPr id="571" name="Google Shape;571;p36"/>
          <p:cNvSpPr/>
          <p:nvPr/>
        </p:nvSpPr>
        <p:spPr>
          <a:xfrm>
            <a:off x="9065514" y="3760281"/>
            <a:ext cx="1430822" cy="921076"/>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Distributed Messging systems </a:t>
            </a:r>
            <a:endParaRPr sz="1800"/>
          </a:p>
          <a:p>
            <a:pPr algn="ctr"/>
            <a:r>
              <a:rPr lang="en-CH" sz="1350">
                <a:solidFill>
                  <a:schemeClr val="lt1"/>
                </a:solidFill>
                <a:ea typeface="Calibri"/>
                <a:cs typeface="Calibri"/>
                <a:sym typeface="Calibri"/>
              </a:rPr>
              <a:t>Kafka</a:t>
            </a:r>
            <a:endParaRPr sz="1800"/>
          </a:p>
        </p:txBody>
      </p:sp>
      <p:sp>
        <p:nvSpPr>
          <p:cNvPr id="572" name="Google Shape;572;p36"/>
          <p:cNvSpPr/>
          <p:nvPr/>
        </p:nvSpPr>
        <p:spPr>
          <a:xfrm>
            <a:off x="7757335" y="1868388"/>
            <a:ext cx="1300112" cy="620384"/>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Structured Data</a:t>
            </a:r>
            <a:endParaRPr sz="1800"/>
          </a:p>
          <a:p>
            <a:pPr algn="ctr"/>
            <a:r>
              <a:rPr lang="en-CH" sz="1350">
                <a:solidFill>
                  <a:schemeClr val="lt1"/>
                </a:solidFill>
                <a:ea typeface="Calibri"/>
                <a:cs typeface="Calibri"/>
                <a:sym typeface="Calibri"/>
              </a:rPr>
              <a:t>Spark SQL</a:t>
            </a:r>
            <a:endParaRPr sz="1350">
              <a:solidFill>
                <a:schemeClr val="lt1"/>
              </a:solidFill>
              <a:ea typeface="Calibri"/>
              <a:cs typeface="Calibri"/>
              <a:sym typeface="Calibri"/>
            </a:endParaRPr>
          </a:p>
        </p:txBody>
      </p:sp>
      <p:sp>
        <p:nvSpPr>
          <p:cNvPr id="573" name="Google Shape;573;p36"/>
          <p:cNvSpPr/>
          <p:nvPr/>
        </p:nvSpPr>
        <p:spPr>
          <a:xfrm>
            <a:off x="6067745" y="1837433"/>
            <a:ext cx="1625601" cy="697752"/>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Graph Data</a:t>
            </a:r>
            <a:endParaRPr sz="1800"/>
          </a:p>
          <a:p>
            <a:pPr algn="ctr"/>
            <a:r>
              <a:rPr lang="en-CH" sz="1350">
                <a:solidFill>
                  <a:schemeClr val="lt1"/>
                </a:solidFill>
                <a:ea typeface="Calibri"/>
                <a:cs typeface="Calibri"/>
                <a:sym typeface="Calibri"/>
              </a:rPr>
              <a:t>Pregel, GraphLab, X-Streem, Chaos</a:t>
            </a:r>
            <a:endParaRPr sz="1800"/>
          </a:p>
        </p:txBody>
      </p:sp>
      <p:sp>
        <p:nvSpPr>
          <p:cNvPr id="574" name="Google Shape;574;p36"/>
          <p:cNvSpPr/>
          <p:nvPr/>
        </p:nvSpPr>
        <p:spPr>
          <a:xfrm>
            <a:off x="9155767" y="1858519"/>
            <a:ext cx="1300112" cy="620384"/>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Machine Learning</a:t>
            </a:r>
            <a:endParaRPr sz="1800"/>
          </a:p>
        </p:txBody>
      </p:sp>
      <p:sp>
        <p:nvSpPr>
          <p:cNvPr id="575" name="Google Shape;575;p36"/>
          <p:cNvSpPr/>
          <p:nvPr/>
        </p:nvSpPr>
        <p:spPr>
          <a:xfrm>
            <a:off x="6128730" y="2580511"/>
            <a:ext cx="1559693" cy="620384"/>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Batch Data </a:t>
            </a:r>
            <a:endParaRPr sz="1800"/>
          </a:p>
          <a:p>
            <a:pPr algn="ctr"/>
            <a:r>
              <a:rPr lang="en-CH" sz="1350">
                <a:solidFill>
                  <a:schemeClr val="lt1"/>
                </a:solidFill>
                <a:ea typeface="Calibri"/>
                <a:cs typeface="Calibri"/>
                <a:sym typeface="Calibri"/>
              </a:rPr>
              <a:t>Map Reduce, Dryad, Spark</a:t>
            </a:r>
            <a:endParaRPr sz="1800"/>
          </a:p>
        </p:txBody>
      </p:sp>
      <p:sp>
        <p:nvSpPr>
          <p:cNvPr id="576" name="Google Shape;576;p36"/>
          <p:cNvSpPr/>
          <p:nvPr/>
        </p:nvSpPr>
        <p:spPr>
          <a:xfrm>
            <a:off x="7844172" y="2556646"/>
            <a:ext cx="2611707" cy="620384"/>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Streaming Data</a:t>
            </a:r>
            <a:endParaRPr sz="1800"/>
          </a:p>
          <a:p>
            <a:pPr algn="ctr"/>
            <a:r>
              <a:rPr lang="en-CH" sz="1350">
                <a:solidFill>
                  <a:schemeClr val="lt1"/>
                </a:solidFill>
                <a:ea typeface="Calibri"/>
                <a:cs typeface="Calibri"/>
                <a:sym typeface="Calibri"/>
              </a:rPr>
              <a:t>Storm, Naiad, Flink, Spark Streaming Google Data Flow</a:t>
            </a:r>
            <a:endParaRPr sz="1800"/>
          </a:p>
        </p:txBody>
      </p:sp>
      <p:sp>
        <p:nvSpPr>
          <p:cNvPr id="3" name="Google Shape;569;p36">
            <a:extLst>
              <a:ext uri="{FF2B5EF4-FFF2-40B4-BE49-F238E27FC236}">
                <a16:creationId xmlns:a16="http://schemas.microsoft.com/office/drawing/2014/main" id="{25C7719B-FFB9-B43F-4394-0F1BCD54FB48}"/>
              </a:ext>
            </a:extLst>
          </p:cNvPr>
          <p:cNvSpPr/>
          <p:nvPr/>
        </p:nvSpPr>
        <p:spPr>
          <a:xfrm>
            <a:off x="7978017" y="5192297"/>
            <a:ext cx="2344016" cy="382488"/>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lt1"/>
                </a:solidFill>
                <a:ea typeface="Calibri"/>
                <a:cs typeface="Calibri"/>
                <a:sym typeface="Calibri"/>
              </a:rPr>
              <a:t>Scheduling (Mesos, YARN)</a:t>
            </a:r>
            <a:endParaRPr sz="1800" dirty="0"/>
          </a:p>
        </p:txBody>
      </p:sp>
      <p:sp>
        <p:nvSpPr>
          <p:cNvPr id="4" name="Google Shape;569;p36">
            <a:extLst>
              <a:ext uri="{FF2B5EF4-FFF2-40B4-BE49-F238E27FC236}">
                <a16:creationId xmlns:a16="http://schemas.microsoft.com/office/drawing/2014/main" id="{7F855EFD-6BE4-FF9D-01E8-EFF131B6C055}"/>
              </a:ext>
            </a:extLst>
          </p:cNvPr>
          <p:cNvSpPr/>
          <p:nvPr/>
        </p:nvSpPr>
        <p:spPr>
          <a:xfrm>
            <a:off x="4745611" y="5189414"/>
            <a:ext cx="2344016" cy="382488"/>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lt1"/>
                </a:solidFill>
                <a:ea typeface="Calibri"/>
                <a:cs typeface="Calibri"/>
                <a:sym typeface="Calibri"/>
              </a:rPr>
              <a:t>Query optimization</a:t>
            </a:r>
            <a:endParaRPr sz="1800" dirty="0"/>
          </a:p>
        </p:txBody>
      </p:sp>
      <p:sp>
        <p:nvSpPr>
          <p:cNvPr id="5" name="Google Shape;569;p36">
            <a:extLst>
              <a:ext uri="{FF2B5EF4-FFF2-40B4-BE49-F238E27FC236}">
                <a16:creationId xmlns:a16="http://schemas.microsoft.com/office/drawing/2014/main" id="{838ABA26-E618-C701-9608-341FD5B0689F}"/>
              </a:ext>
            </a:extLst>
          </p:cNvPr>
          <p:cNvSpPr/>
          <p:nvPr/>
        </p:nvSpPr>
        <p:spPr>
          <a:xfrm>
            <a:off x="4820669" y="3760281"/>
            <a:ext cx="1172370" cy="921076"/>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lt1"/>
                </a:solidFill>
                <a:ea typeface="Calibri"/>
                <a:cs typeface="Calibri"/>
                <a:sym typeface="Calibri"/>
              </a:rPr>
              <a:t>Storage Hierarchies &amp; Layouts</a:t>
            </a:r>
            <a:endParaRPr sz="1800" dirty="0"/>
          </a:p>
        </p:txBody>
      </p:sp>
      <p:sp>
        <p:nvSpPr>
          <p:cNvPr id="6" name="Google Shape;569;p36">
            <a:extLst>
              <a:ext uri="{FF2B5EF4-FFF2-40B4-BE49-F238E27FC236}">
                <a16:creationId xmlns:a16="http://schemas.microsoft.com/office/drawing/2014/main" id="{DD2CB1A6-40E3-956F-0FFB-1EB138AED45A}"/>
              </a:ext>
            </a:extLst>
          </p:cNvPr>
          <p:cNvSpPr/>
          <p:nvPr/>
        </p:nvSpPr>
        <p:spPr>
          <a:xfrm>
            <a:off x="4745612" y="1837433"/>
            <a:ext cx="1258144" cy="697752"/>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lt1"/>
                </a:solidFill>
                <a:ea typeface="Calibri"/>
                <a:cs typeface="Calibri"/>
                <a:sym typeface="Calibri"/>
              </a:rPr>
              <a:t>Transaction</a:t>
            </a:r>
          </a:p>
          <a:p>
            <a:pPr algn="ctr"/>
            <a:r>
              <a:rPr lang="en-US" sz="1350" b="1" dirty="0">
                <a:solidFill>
                  <a:schemeClr val="lt1"/>
                </a:solidFill>
                <a:cs typeface="Calibri"/>
                <a:sym typeface="Calibri"/>
              </a:rPr>
              <a:t>Management</a:t>
            </a:r>
            <a:endParaRPr sz="1800" dirty="0"/>
          </a:p>
        </p:txBody>
      </p:sp>
      <p:sp>
        <p:nvSpPr>
          <p:cNvPr id="8" name="Google Shape;569;p36">
            <a:extLst>
              <a:ext uri="{FF2B5EF4-FFF2-40B4-BE49-F238E27FC236}">
                <a16:creationId xmlns:a16="http://schemas.microsoft.com/office/drawing/2014/main" id="{4FC9E195-6DB6-C707-379A-BF4F3037A402}"/>
              </a:ext>
            </a:extLst>
          </p:cNvPr>
          <p:cNvSpPr/>
          <p:nvPr/>
        </p:nvSpPr>
        <p:spPr>
          <a:xfrm>
            <a:off x="4759480" y="2542530"/>
            <a:ext cx="1223813" cy="648635"/>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lt1"/>
                </a:solidFill>
                <a:ea typeface="Calibri"/>
                <a:cs typeface="Calibri"/>
                <a:sym typeface="Calibri"/>
              </a:rPr>
              <a:t>Query Execution</a:t>
            </a:r>
            <a:endParaRPr sz="1800" dirty="0"/>
          </a:p>
        </p:txBody>
      </p:sp>
      <p:sp>
        <p:nvSpPr>
          <p:cNvPr id="2" name="Slide Number Placeholder 3">
            <a:extLst>
              <a:ext uri="{FF2B5EF4-FFF2-40B4-BE49-F238E27FC236}">
                <a16:creationId xmlns:a16="http://schemas.microsoft.com/office/drawing/2014/main" id="{A89A48C5-94C7-1E3F-F7DD-AF9DABF12352}"/>
              </a:ext>
            </a:extLst>
          </p:cNvPr>
          <p:cNvSpPr>
            <a:spLocks noGrp="1"/>
          </p:cNvSpPr>
          <p:nvPr>
            <p:ph type="sldNum" sz="quarter" idx="12"/>
          </p:nvPr>
        </p:nvSpPr>
        <p:spPr>
          <a:xfrm>
            <a:off x="8077200" y="6245225"/>
            <a:ext cx="2438400" cy="476250"/>
          </a:xfrm>
        </p:spPr>
        <p:txBody>
          <a:bodyPr/>
          <a:lstStyle/>
          <a:p>
            <a:fld id="{35B54189-C436-47D0-AC37-8484B13A8E13}" type="slidenum">
              <a:rPr lang="en-US" smtClean="0"/>
              <a:pPr/>
              <a:t>2</a:t>
            </a:fld>
            <a:endParaRPr lang="en-US" dirty="0"/>
          </a:p>
        </p:txBody>
      </p:sp>
      <p:sp>
        <p:nvSpPr>
          <p:cNvPr id="9" name="Title 8">
            <a:extLst>
              <a:ext uri="{FF2B5EF4-FFF2-40B4-BE49-F238E27FC236}">
                <a16:creationId xmlns:a16="http://schemas.microsoft.com/office/drawing/2014/main" id="{7273F6E6-E511-9849-AE81-D909AD76B086}"/>
              </a:ext>
            </a:extLst>
          </p:cNvPr>
          <p:cNvSpPr>
            <a:spLocks noGrp="1"/>
          </p:cNvSpPr>
          <p:nvPr>
            <p:ph type="title"/>
          </p:nvPr>
        </p:nvSpPr>
        <p:spPr/>
        <p:txBody>
          <a:bodyPr/>
          <a:lstStyle/>
          <a:p>
            <a:r>
              <a:rPr lang="en-US" dirty="0"/>
              <a:t>Today’s topic</a:t>
            </a:r>
          </a:p>
        </p:txBody>
      </p:sp>
      <p:sp>
        <p:nvSpPr>
          <p:cNvPr id="10" name="Oval 9">
            <a:extLst>
              <a:ext uri="{FF2B5EF4-FFF2-40B4-BE49-F238E27FC236}">
                <a16:creationId xmlns:a16="http://schemas.microsoft.com/office/drawing/2014/main" id="{66CD3A7B-7E53-FD87-343D-68522BD844F3}"/>
              </a:ext>
            </a:extLst>
          </p:cNvPr>
          <p:cNvSpPr/>
          <p:nvPr/>
        </p:nvSpPr>
        <p:spPr>
          <a:xfrm>
            <a:off x="4646773" y="5028953"/>
            <a:ext cx="2529347" cy="671333"/>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Picture 6"/>
          <p:cNvPicPr>
            <a:picLocks noChangeAspect="1"/>
          </p:cNvPicPr>
          <p:nvPr/>
        </p:nvPicPr>
        <p:blipFill>
          <a:blip r:embed="rId3"/>
          <a:stretch/>
        </p:blipFill>
        <p:spPr bwMode="auto">
          <a:xfrm>
            <a:off x="4943872" y="2277180"/>
            <a:ext cx="4138913" cy="4264335"/>
          </a:xfrm>
          <a:prstGeom prst="rect">
            <a:avLst/>
          </a:prstGeom>
        </p:spPr>
      </p:pic>
      <p:sp>
        <p:nvSpPr>
          <p:cNvPr id="4" name="Title 1"/>
          <p:cNvSpPr>
            <a:spLocks noGrp="1"/>
          </p:cNvSpPr>
          <p:nvPr>
            <p:ph type="title"/>
          </p:nvPr>
        </p:nvSpPr>
        <p:spPr bwMode="auto"/>
        <p:txBody>
          <a:bodyPr/>
          <a:lstStyle/>
          <a:p>
            <a:r>
              <a:rPr lang="en-US" dirty="0"/>
              <a:t>Example – educated approach</a:t>
            </a:r>
          </a:p>
        </p:txBody>
      </p:sp>
      <p:sp>
        <p:nvSpPr>
          <p:cNvPr id="5" name="Content Placeholder 2"/>
          <p:cNvSpPr>
            <a:spLocks noGrp="1"/>
          </p:cNvSpPr>
          <p:nvPr>
            <p:ph idx="1"/>
          </p:nvPr>
        </p:nvSpPr>
        <p:spPr bwMode="auto"/>
        <p:txBody>
          <a:bodyPr/>
          <a:lstStyle/>
          <a:p>
            <a:pPr marL="0" indent="0">
              <a:buNone/>
            </a:pPr>
            <a:r>
              <a:rPr lang="en-US" dirty="0"/>
              <a:t>S: 16000 tuples = 320 pages</a:t>
            </a:r>
            <a:br>
              <a:rPr lang="en-US" dirty="0"/>
            </a:br>
            <a:r>
              <a:rPr lang="en-US" dirty="0"/>
              <a:t>T: 256000 tuples = 5120 pages</a:t>
            </a:r>
            <a:br>
              <a:rPr lang="en-US" dirty="0"/>
            </a:br>
            <a:r>
              <a:rPr lang="en-US" dirty="0"/>
              <a:t>C: 1600 tuples = 32 pages</a:t>
            </a:r>
          </a:p>
          <a:p>
            <a:pPr marL="0" indent="0">
              <a:buNone/>
            </a:pPr>
            <a:endParaRPr lang="en-US" dirty="0"/>
          </a:p>
          <a:p>
            <a:pPr marL="0" indent="0">
              <a:buNone/>
            </a:pPr>
            <a:r>
              <a:rPr lang="en-US" dirty="0"/>
              <a:t>Use joins instead of </a:t>
            </a:r>
            <a:br>
              <a:rPr lang="en-US" dirty="0"/>
            </a:br>
            <a:r>
              <a:rPr lang="en-US" dirty="0"/>
              <a:t>cross product  &amp; push</a:t>
            </a:r>
            <a:br>
              <a:rPr lang="en-US" dirty="0"/>
            </a:br>
            <a:r>
              <a:rPr lang="en-US" dirty="0"/>
              <a:t>down projection </a:t>
            </a:r>
            <a:br>
              <a:rPr lang="en-US" dirty="0"/>
            </a:br>
            <a:r>
              <a:rPr lang="en-US" dirty="0"/>
              <a:t>17 sec</a:t>
            </a:r>
          </a:p>
        </p:txBody>
      </p:sp>
      <p:sp>
        <p:nvSpPr>
          <p:cNvPr id="6" name="Slide Number Placeholder 3"/>
          <p:cNvSpPr>
            <a:spLocks noGrp="1"/>
          </p:cNvSpPr>
          <p:nvPr>
            <p:ph type="sldNum" sz="quarter" idx="12"/>
          </p:nvPr>
        </p:nvSpPr>
        <p:spPr bwMode="auto"/>
        <p:txBody>
          <a:bodyPr/>
          <a:lstStyle/>
          <a:p>
            <a:fld id="{35B54189-C436-47D0-AC37-8484B13A8E13}" type="slidenum">
              <a:rPr lang="en-US"/>
              <a:pPr/>
              <a:t>20</a:t>
            </a:fld>
            <a:endParaRPr lang="en-US"/>
          </a:p>
        </p:txBody>
      </p:sp>
      <p:sp>
        <p:nvSpPr>
          <p:cNvPr id="14" name="TextBox 4">
            <a:extLst>
              <a:ext uri="{FF2B5EF4-FFF2-40B4-BE49-F238E27FC236}">
                <a16:creationId xmlns:a16="http://schemas.microsoft.com/office/drawing/2014/main" id="{AD534A0E-8238-F147-9C23-8AE6D5183F0A}"/>
              </a:ext>
            </a:extLst>
          </p:cNvPr>
          <p:cNvSpPr/>
          <p:nvPr/>
        </p:nvSpPr>
        <p:spPr bwMode="auto">
          <a:xfrm>
            <a:off x="8214424" y="1268760"/>
            <a:ext cx="3570208" cy="1631216"/>
          </a:xfrm>
          <a:prstGeom prst="rect">
            <a:avLst/>
          </a:prstGeom>
          <a:solidFill>
            <a:schemeClr val="bg1">
              <a:lumMod val="85000"/>
            </a:schemeClr>
          </a:solidFill>
        </p:spPr>
        <p:txBody>
          <a:bodyPr wrap="none" rtlCol="0">
            <a:spAutoFit/>
          </a:bodyPr>
          <a:lstStyle/>
          <a:p>
            <a:pPr>
              <a:defRPr/>
            </a:pPr>
            <a:r>
              <a:rPr lang="en-US" sz="2000" dirty="0">
                <a:solidFill>
                  <a:schemeClr val="accent1"/>
                </a:solidFill>
                <a:latin typeface="Courier New"/>
                <a:ea typeface="Courier New"/>
                <a:cs typeface="Courier New"/>
              </a:rPr>
              <a:t>SELECT</a:t>
            </a:r>
            <a:r>
              <a:rPr lang="en-US" sz="2000" dirty="0">
                <a:latin typeface="Courier New"/>
                <a:ea typeface="Courier New"/>
                <a:cs typeface="Courier New"/>
              </a:rPr>
              <a:t> </a:t>
            </a:r>
            <a:r>
              <a:rPr lang="en-US" sz="2000" dirty="0" err="1">
                <a:latin typeface="Courier New"/>
                <a:ea typeface="Courier New"/>
                <a:cs typeface="Courier New"/>
              </a:rPr>
              <a:t>S.sname</a:t>
            </a:r>
            <a:r>
              <a:rPr lang="en-US" sz="2000" dirty="0">
                <a:latin typeface="Courier New"/>
                <a:ea typeface="Courier New"/>
                <a:cs typeface="Courier New"/>
              </a:rPr>
              <a:t> </a:t>
            </a:r>
            <a:br>
              <a:rPr lang="en-US" sz="2000" dirty="0">
                <a:latin typeface="Courier New"/>
                <a:ea typeface="Courier New"/>
                <a:cs typeface="Courier New"/>
              </a:rPr>
            </a:br>
            <a:r>
              <a:rPr lang="en-US" sz="2000" dirty="0">
                <a:solidFill>
                  <a:schemeClr val="accent1"/>
                </a:solidFill>
                <a:latin typeface="Courier New"/>
                <a:ea typeface="Courier New"/>
                <a:cs typeface="Courier New"/>
              </a:rPr>
              <a:t>FROM</a:t>
            </a:r>
            <a:r>
              <a:rPr lang="en-US" sz="2000" dirty="0">
                <a:latin typeface="Courier New"/>
                <a:ea typeface="Courier New"/>
                <a:cs typeface="Courier New"/>
              </a:rPr>
              <a:t>   S, T, C </a:t>
            </a:r>
            <a:br>
              <a:rPr lang="en-US" sz="2000" dirty="0">
                <a:latin typeface="Courier New"/>
                <a:ea typeface="Courier New"/>
                <a:cs typeface="Courier New"/>
              </a:rPr>
            </a:br>
            <a:r>
              <a:rPr lang="en-US" sz="2000" dirty="0">
                <a:solidFill>
                  <a:schemeClr val="accent1"/>
                </a:solidFill>
                <a:latin typeface="Courier New"/>
                <a:ea typeface="Courier New"/>
                <a:cs typeface="Courier New"/>
              </a:rPr>
              <a:t>WHERE</a:t>
            </a:r>
            <a:r>
              <a:rPr lang="en-US" sz="2000" dirty="0">
                <a:latin typeface="Courier New"/>
                <a:ea typeface="Courier New"/>
                <a:cs typeface="Courier New"/>
              </a:rPr>
              <a:t>  </a:t>
            </a:r>
            <a:r>
              <a:rPr lang="en-US" sz="2000" dirty="0" err="1">
                <a:latin typeface="Courier New"/>
                <a:ea typeface="Courier New"/>
                <a:cs typeface="Courier New"/>
              </a:rPr>
              <a:t>S.sid</a:t>
            </a:r>
            <a:r>
              <a:rPr lang="en-US" sz="2000" dirty="0">
                <a:latin typeface="Courier New"/>
                <a:ea typeface="Courier New"/>
                <a:cs typeface="Courier New"/>
              </a:rPr>
              <a:t>=</a:t>
            </a:r>
            <a:r>
              <a:rPr lang="en-US" sz="2000" dirty="0" err="1">
                <a:latin typeface="Courier New"/>
                <a:ea typeface="Courier New"/>
                <a:cs typeface="Courier New"/>
              </a:rPr>
              <a:t>T.sid</a:t>
            </a:r>
            <a:br>
              <a:rPr lang="en-US" sz="2000" dirty="0">
                <a:latin typeface="Courier New"/>
                <a:ea typeface="Courier New"/>
                <a:cs typeface="Courier New"/>
              </a:rPr>
            </a:br>
            <a:r>
              <a:rPr lang="en-US" sz="2000" dirty="0">
                <a:latin typeface="Courier New"/>
                <a:ea typeface="Courier New"/>
                <a:cs typeface="Courier New"/>
              </a:rPr>
              <a:t>  </a:t>
            </a:r>
            <a:r>
              <a:rPr lang="en-US" sz="2000" dirty="0">
                <a:solidFill>
                  <a:schemeClr val="accent1"/>
                </a:solidFill>
                <a:latin typeface="Courier New"/>
                <a:ea typeface="Courier New"/>
                <a:cs typeface="Courier New"/>
              </a:rPr>
              <a:t>AND</a:t>
            </a:r>
            <a:r>
              <a:rPr lang="en-US" sz="2000" dirty="0">
                <a:latin typeface="Courier New"/>
                <a:ea typeface="Courier New"/>
                <a:cs typeface="Courier New"/>
              </a:rPr>
              <a:t>  </a:t>
            </a:r>
            <a:r>
              <a:rPr lang="en-US" sz="2000" dirty="0" err="1">
                <a:latin typeface="Courier New"/>
                <a:ea typeface="Courier New"/>
                <a:cs typeface="Courier New"/>
              </a:rPr>
              <a:t>T.cid</a:t>
            </a:r>
            <a:r>
              <a:rPr lang="en-US" sz="2000" dirty="0">
                <a:latin typeface="Courier New"/>
                <a:ea typeface="Courier New"/>
                <a:cs typeface="Courier New"/>
              </a:rPr>
              <a:t>=</a:t>
            </a:r>
            <a:r>
              <a:rPr lang="en-US" sz="2000" dirty="0" err="1">
                <a:latin typeface="Courier New"/>
                <a:ea typeface="Courier New"/>
                <a:cs typeface="Courier New"/>
              </a:rPr>
              <a:t>C.cid</a:t>
            </a:r>
            <a:r>
              <a:rPr lang="en-US" sz="2000" dirty="0">
                <a:latin typeface="Courier New"/>
                <a:ea typeface="Courier New"/>
                <a:cs typeface="Courier New"/>
              </a:rPr>
              <a:t> </a:t>
            </a:r>
            <a:br>
              <a:rPr lang="en-US" sz="2000" dirty="0">
                <a:latin typeface="Courier New"/>
                <a:ea typeface="Courier New"/>
                <a:cs typeface="Courier New"/>
              </a:rPr>
            </a:br>
            <a:r>
              <a:rPr lang="en-US" sz="2000" dirty="0">
                <a:latin typeface="Courier New"/>
                <a:ea typeface="Courier New"/>
                <a:cs typeface="Courier New"/>
              </a:rPr>
              <a:t>  </a:t>
            </a:r>
            <a:r>
              <a:rPr lang="en-US" sz="2000" dirty="0">
                <a:solidFill>
                  <a:schemeClr val="accent1"/>
                </a:solidFill>
                <a:latin typeface="Courier New"/>
                <a:ea typeface="Courier New"/>
                <a:cs typeface="Courier New"/>
              </a:rPr>
              <a:t>AND </a:t>
            </a:r>
            <a:r>
              <a:rPr lang="en-US" sz="2000" dirty="0">
                <a:latin typeface="Courier New"/>
                <a:ea typeface="Courier New"/>
                <a:cs typeface="Courier New"/>
              </a:rPr>
              <a:t> </a:t>
            </a:r>
            <a:r>
              <a:rPr lang="en-US" sz="2000" dirty="0" err="1">
                <a:latin typeface="Courier New"/>
                <a:ea typeface="Courier New"/>
                <a:cs typeface="Courier New"/>
              </a:rPr>
              <a:t>C.cname</a:t>
            </a:r>
            <a:r>
              <a:rPr lang="en-US" sz="2000" dirty="0">
                <a:latin typeface="Courier New"/>
                <a:ea typeface="Courier New"/>
                <a:cs typeface="Courier New"/>
              </a:rPr>
              <a:t>=’CS101’</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94CF-A6CE-47D3-B8A2-1EAD262FDE14}"/>
              </a:ext>
            </a:extLst>
          </p:cNvPr>
          <p:cNvSpPr>
            <a:spLocks noGrp="1"/>
          </p:cNvSpPr>
          <p:nvPr>
            <p:ph type="title"/>
          </p:nvPr>
        </p:nvSpPr>
        <p:spPr/>
        <p:txBody>
          <a:bodyPr/>
          <a:lstStyle/>
          <a:p>
            <a:r>
              <a:rPr lang="en-US" dirty="0"/>
              <a:t>Example – educated approach (cont’d)</a:t>
            </a:r>
            <a:endParaRPr lang="LID4096" dirty="0"/>
          </a:p>
        </p:txBody>
      </p:sp>
      <p:graphicFrame>
        <p:nvGraphicFramePr>
          <p:cNvPr id="6" name="Table 6">
            <a:extLst>
              <a:ext uri="{FF2B5EF4-FFF2-40B4-BE49-F238E27FC236}">
                <a16:creationId xmlns:a16="http://schemas.microsoft.com/office/drawing/2014/main" id="{F19ABE81-3271-4876-85F5-9D23601CA54B}"/>
              </a:ext>
            </a:extLst>
          </p:cNvPr>
          <p:cNvGraphicFramePr>
            <a:graphicFrameLocks noGrp="1"/>
          </p:cNvGraphicFramePr>
          <p:nvPr>
            <p:ph idx="1"/>
            <p:extLst>
              <p:ext uri="{D42A27DB-BD31-4B8C-83A1-F6EECF244321}">
                <p14:modId xmlns:p14="http://schemas.microsoft.com/office/powerpoint/2010/main" val="1759920353"/>
              </p:ext>
            </p:extLst>
          </p:nvPr>
        </p:nvGraphicFramePr>
        <p:xfrm>
          <a:off x="609600" y="1230750"/>
          <a:ext cx="6774945" cy="5011304"/>
        </p:xfrm>
        <a:graphic>
          <a:graphicData uri="http://schemas.openxmlformats.org/drawingml/2006/table">
            <a:tbl>
              <a:tblPr firstRow="1" bandRow="1">
                <a:tableStyleId>{7E9639D4-E3E2-4D34-9284-5A2195B3D0D7}</a:tableStyleId>
              </a:tblPr>
              <a:tblGrid>
                <a:gridCol w="1354989">
                  <a:extLst>
                    <a:ext uri="{9D8B030D-6E8A-4147-A177-3AD203B41FA5}">
                      <a16:colId xmlns:a16="http://schemas.microsoft.com/office/drawing/2014/main" val="635324715"/>
                    </a:ext>
                  </a:extLst>
                </a:gridCol>
                <a:gridCol w="1363584">
                  <a:extLst>
                    <a:ext uri="{9D8B030D-6E8A-4147-A177-3AD203B41FA5}">
                      <a16:colId xmlns:a16="http://schemas.microsoft.com/office/drawing/2014/main" val="2734163605"/>
                    </a:ext>
                  </a:extLst>
                </a:gridCol>
                <a:gridCol w="1346394">
                  <a:extLst>
                    <a:ext uri="{9D8B030D-6E8A-4147-A177-3AD203B41FA5}">
                      <a16:colId xmlns:a16="http://schemas.microsoft.com/office/drawing/2014/main" val="1790176786"/>
                    </a:ext>
                  </a:extLst>
                </a:gridCol>
                <a:gridCol w="1354989">
                  <a:extLst>
                    <a:ext uri="{9D8B030D-6E8A-4147-A177-3AD203B41FA5}">
                      <a16:colId xmlns:a16="http://schemas.microsoft.com/office/drawing/2014/main" val="3628788438"/>
                    </a:ext>
                  </a:extLst>
                </a:gridCol>
                <a:gridCol w="1354989">
                  <a:extLst>
                    <a:ext uri="{9D8B030D-6E8A-4147-A177-3AD203B41FA5}">
                      <a16:colId xmlns:a16="http://schemas.microsoft.com/office/drawing/2014/main" val="2122417841"/>
                    </a:ext>
                  </a:extLst>
                </a:gridCol>
              </a:tblGrid>
              <a:tr h="960516">
                <a:tc>
                  <a:txBody>
                    <a:bodyPr/>
                    <a:lstStyle/>
                    <a:p>
                      <a:r>
                        <a:rPr lang="en-US" sz="2400" dirty="0"/>
                        <a:t>Node</a:t>
                      </a:r>
                      <a:endParaRPr lang="LID4096" sz="2400" dirty="0"/>
                    </a:p>
                  </a:txBody>
                  <a:tcPr/>
                </a:tc>
                <a:tc>
                  <a:txBody>
                    <a:bodyPr/>
                    <a:lstStyle/>
                    <a:p>
                      <a:r>
                        <a:rPr lang="en-US" sz="2400" dirty="0"/>
                        <a:t>output</a:t>
                      </a:r>
                    </a:p>
                    <a:p>
                      <a:r>
                        <a:rPr lang="en-US" sz="2400" dirty="0"/>
                        <a:t>#</a:t>
                      </a:r>
                      <a:r>
                        <a:rPr lang="en-US" sz="2400" dirty="0" err="1"/>
                        <a:t>tps</a:t>
                      </a:r>
                      <a:r>
                        <a:rPr lang="en-US" sz="2400" dirty="0"/>
                        <a:t>/</a:t>
                      </a:r>
                      <a:r>
                        <a:rPr lang="en-US" sz="2400" dirty="0" err="1"/>
                        <a:t>pg</a:t>
                      </a:r>
                      <a:endParaRPr lang="LID4096" sz="2400" dirty="0"/>
                    </a:p>
                  </a:txBody>
                  <a:tcPr/>
                </a:tc>
                <a:tc>
                  <a:txBody>
                    <a:bodyPr/>
                    <a:lstStyle/>
                    <a:p>
                      <a:r>
                        <a:rPr lang="en-US" sz="2400" dirty="0"/>
                        <a:t>output</a:t>
                      </a:r>
                    </a:p>
                    <a:p>
                      <a:r>
                        <a:rPr lang="en-US" sz="2400" dirty="0"/>
                        <a:t>#</a:t>
                      </a:r>
                      <a:r>
                        <a:rPr lang="en-US" sz="2400" dirty="0" err="1"/>
                        <a:t>tps</a:t>
                      </a:r>
                      <a:endParaRPr lang="LID4096" sz="2400" dirty="0"/>
                    </a:p>
                  </a:txBody>
                  <a:tcPr/>
                </a:tc>
                <a:tc>
                  <a:txBody>
                    <a:bodyPr/>
                    <a:lstStyle/>
                    <a:p>
                      <a:r>
                        <a:rPr lang="en-US" sz="2400" dirty="0"/>
                        <a:t>output</a:t>
                      </a:r>
                    </a:p>
                    <a:p>
                      <a:r>
                        <a:rPr lang="en-US" sz="2400" dirty="0"/>
                        <a:t>#</a:t>
                      </a:r>
                      <a:r>
                        <a:rPr lang="en-US" sz="2400" dirty="0" err="1"/>
                        <a:t>pgs</a:t>
                      </a:r>
                      <a:endParaRPr lang="LID4096" sz="2400" dirty="0"/>
                    </a:p>
                  </a:txBody>
                  <a:tcPr/>
                </a:tc>
                <a:tc>
                  <a:txBody>
                    <a:bodyPr/>
                    <a:lstStyle/>
                    <a:p>
                      <a:r>
                        <a:rPr lang="en-US" sz="2400" dirty="0"/>
                        <a:t>I/O </a:t>
                      </a:r>
                      <a:r>
                        <a:rPr lang="en-US" sz="2400" dirty="0" err="1"/>
                        <a:t>pgs</a:t>
                      </a:r>
                      <a:endParaRPr lang="LID4096" sz="2400" dirty="0"/>
                    </a:p>
                  </a:txBody>
                  <a:tcPr/>
                </a:tc>
                <a:extLst>
                  <a:ext uri="{0D108BD9-81ED-4DB2-BD59-A6C34878D82A}">
                    <a16:rowId xmlns:a16="http://schemas.microsoft.com/office/drawing/2014/main" val="1684820839"/>
                  </a:ext>
                </a:extLst>
              </a:tr>
              <a:tr h="526734">
                <a:tc>
                  <a:txBody>
                    <a:bodyPr/>
                    <a:lstStyle/>
                    <a:p>
                      <a:r>
                        <a:rPr lang="en-US" sz="2400" dirty="0"/>
                        <a:t>S</a:t>
                      </a:r>
                      <a:endParaRPr lang="LID4096" sz="2400" dirty="0"/>
                    </a:p>
                  </a:txBody>
                  <a:tcPr>
                    <a:lnR w="12700" cap="flat" cmpd="sng" algn="ctr">
                      <a:solidFill>
                        <a:schemeClr val="tx1"/>
                      </a:solidFill>
                      <a:prstDash val="solid"/>
                      <a:round/>
                      <a:headEnd type="none" w="med" len="med"/>
                      <a:tailEnd type="none" w="med" len="med"/>
                    </a:lnR>
                  </a:tcPr>
                </a:tc>
                <a:tc>
                  <a:txBody>
                    <a:bodyPr/>
                    <a:lstStyle/>
                    <a:p>
                      <a:r>
                        <a:rPr lang="en-US" sz="2400" dirty="0"/>
                        <a:t>50</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dirty="0"/>
                        <a:t>16000</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dirty="0"/>
                        <a:t>320</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dirty="0"/>
                        <a:t>320</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20416399"/>
                  </a:ext>
                </a:extLst>
              </a:tr>
              <a:tr h="634800">
                <a:tc>
                  <a:txBody>
                    <a:bodyPr/>
                    <a:lstStyle/>
                    <a:p>
                      <a:r>
                        <a:rPr lang="en-US" sz="2400" dirty="0"/>
                        <a:t>T</a:t>
                      </a:r>
                      <a:endParaRPr lang="LID4096" sz="2400" dirty="0"/>
                    </a:p>
                  </a:txBody>
                  <a:tcPr>
                    <a:lnR w="12700" cap="flat" cmpd="sng" algn="ctr">
                      <a:solidFill>
                        <a:schemeClr val="tx1"/>
                      </a:solidFill>
                      <a:prstDash val="solid"/>
                      <a:round/>
                      <a:headEnd type="none" w="med" len="med"/>
                      <a:tailEnd type="none" w="med" len="med"/>
                    </a:lnR>
                  </a:tcPr>
                </a:tc>
                <a:tc>
                  <a:txBody>
                    <a:bodyPr/>
                    <a:lstStyle/>
                    <a:p>
                      <a:r>
                        <a:rPr lang="en-US" sz="2400" dirty="0"/>
                        <a:t>50</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dirty="0"/>
                        <a:t>256000</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dirty="0"/>
                        <a:t>5120</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dirty="0"/>
                        <a:t>0</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58211824"/>
                  </a:ext>
                </a:extLst>
              </a:tr>
              <a:tr h="690284">
                <a:tc>
                  <a:txBody>
                    <a:bodyPr/>
                    <a:lstStyle/>
                    <a:p>
                      <a:r>
                        <a:rPr lang="en-US" sz="2400" dirty="0"/>
                        <a:t>S⋈T</a:t>
                      </a:r>
                      <a:endParaRPr lang="LID4096" sz="2400" dirty="0">
                        <a:latin typeface="Callibri "/>
                      </a:endParaRPr>
                    </a:p>
                  </a:txBody>
                  <a:tcPr>
                    <a:lnR w="12700" cap="flat" cmpd="sng" algn="ctr">
                      <a:solidFill>
                        <a:schemeClr val="tx1"/>
                      </a:solidFill>
                      <a:prstDash val="solid"/>
                      <a:round/>
                      <a:headEnd type="none" w="med" len="med"/>
                      <a:tailEnd type="none" w="med" len="med"/>
                    </a:lnR>
                  </a:tcPr>
                </a:tc>
                <a:tc>
                  <a:txBody>
                    <a:bodyPr/>
                    <a:lstStyle/>
                    <a:p>
                      <a:r>
                        <a:rPr lang="en-US" sz="2400" dirty="0"/>
                        <a:t>25</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dirty="0"/>
                        <a:t>256000</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dirty="0"/>
                        <a:t>10240</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dirty="0"/>
                        <a:t>163840</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6274918"/>
                  </a:ext>
                </a:extLst>
              </a:tr>
              <a:tr h="618768">
                <a:tc>
                  <a:txBody>
                    <a:bodyPr/>
                    <a:lstStyle/>
                    <a:p>
                      <a:r>
                        <a:rPr lang="el-GR" sz="2400" dirty="0"/>
                        <a:t>π(</a:t>
                      </a:r>
                      <a:r>
                        <a:rPr lang="en-US" sz="2400" dirty="0"/>
                        <a:t>ST</a:t>
                      </a:r>
                      <a:r>
                        <a:rPr lang="el-GR" sz="2400" dirty="0"/>
                        <a:t>)</a:t>
                      </a:r>
                      <a:endParaRPr lang="LID4096" sz="2400" dirty="0"/>
                    </a:p>
                  </a:txBody>
                  <a:tcPr>
                    <a:lnR w="12700" cap="flat" cmpd="sng" algn="ctr">
                      <a:solidFill>
                        <a:schemeClr val="tx1"/>
                      </a:solidFill>
                      <a:prstDash val="solid"/>
                      <a:round/>
                      <a:headEnd type="none" w="med" len="med"/>
                      <a:tailEnd type="none" w="med" len="med"/>
                    </a:lnR>
                  </a:tcPr>
                </a:tc>
                <a:tc>
                  <a:txBody>
                    <a:bodyPr/>
                    <a:lstStyle/>
                    <a:p>
                      <a:r>
                        <a:rPr lang="en-US" sz="2400" dirty="0"/>
                        <a:t>125</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dirty="0"/>
                        <a:t>256000</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dirty="0"/>
                        <a:t>2048</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dirty="0">
                          <a:solidFill>
                            <a:schemeClr val="tx1"/>
                          </a:solidFill>
                        </a:rPr>
                        <a:t>0</a:t>
                      </a:r>
                      <a:endParaRPr lang="LID4096"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83633786"/>
                  </a:ext>
                </a:extLst>
              </a:tr>
              <a:tr h="526734">
                <a:tc>
                  <a:txBody>
                    <a:bodyPr/>
                    <a:lstStyle/>
                    <a:p>
                      <a:r>
                        <a:rPr lang="en-US" sz="2400" dirty="0"/>
                        <a:t>C</a:t>
                      </a:r>
                      <a:endParaRPr lang="LID4096" sz="2400" dirty="0"/>
                    </a:p>
                  </a:txBody>
                  <a:tcPr>
                    <a:lnR w="12700" cap="flat" cmpd="sng" algn="ctr">
                      <a:solidFill>
                        <a:schemeClr val="tx1"/>
                      </a:solidFill>
                      <a:prstDash val="solid"/>
                      <a:round/>
                      <a:headEnd type="none" w="med" len="med"/>
                      <a:tailEnd type="none" w="med" len="med"/>
                    </a:lnR>
                  </a:tcPr>
                </a:tc>
                <a:tc>
                  <a:txBody>
                    <a:bodyPr/>
                    <a:lstStyle/>
                    <a:p>
                      <a:r>
                        <a:rPr lang="en-US" sz="2400" dirty="0"/>
                        <a:t>50</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dirty="0"/>
                        <a:t>1600</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dirty="0"/>
                        <a:t>32</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dirty="0"/>
                        <a:t>0</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72839959"/>
                  </a:ext>
                </a:extLst>
              </a:tr>
              <a:tr h="526734">
                <a:tc>
                  <a:txBody>
                    <a:bodyPr/>
                    <a:lstStyle/>
                    <a:p>
                      <a:r>
                        <a:rPr lang="en-US" sz="2400" dirty="0"/>
                        <a:t>ST ⋈ C </a:t>
                      </a:r>
                      <a:endParaRPr lang="LID4096" sz="2400" dirty="0"/>
                    </a:p>
                  </a:txBody>
                  <a:tcPr>
                    <a:lnR w="12700" cap="flat" cmpd="sng" algn="ctr">
                      <a:solidFill>
                        <a:schemeClr val="tx1"/>
                      </a:solidFill>
                      <a:prstDash val="solid"/>
                      <a:round/>
                      <a:headEnd type="none" w="med" len="med"/>
                      <a:tailEnd type="none" w="med" len="med"/>
                    </a:lnR>
                  </a:tcPr>
                </a:tc>
                <a:tc>
                  <a:txBody>
                    <a:bodyPr/>
                    <a:lstStyle/>
                    <a:p>
                      <a:r>
                        <a:rPr lang="en-US" sz="2400" dirty="0"/>
                        <a:t>36</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dirty="0"/>
                        <a:t>64000</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dirty="0"/>
                        <a:t>1778</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dirty="0"/>
                        <a:t>6560</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6114949"/>
                  </a:ext>
                </a:extLst>
              </a:tr>
              <a:tr h="5267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2400" dirty="0"/>
                        <a:t>π(</a:t>
                      </a:r>
                      <a:r>
                        <a:rPr lang="en-US" sz="2400" dirty="0"/>
                        <a:t>STC</a:t>
                      </a:r>
                      <a:r>
                        <a:rPr lang="el-GR" sz="2400" dirty="0"/>
                        <a:t>)</a:t>
                      </a:r>
                      <a:endParaRPr lang="LID4096" sz="2400"/>
                    </a:p>
                  </a:txBody>
                  <a:tcPr>
                    <a:lnR w="12700" cap="flat" cmpd="sng" algn="ctr">
                      <a:solidFill>
                        <a:schemeClr val="tx1"/>
                      </a:solidFill>
                      <a:prstDash val="solid"/>
                      <a:round/>
                      <a:headEnd type="none" w="med" len="med"/>
                      <a:tailEnd type="none" w="med" len="med"/>
                    </a:lnR>
                  </a:tcPr>
                </a:tc>
                <a:tc>
                  <a:txBody>
                    <a:bodyPr/>
                    <a:lstStyle/>
                    <a:p>
                      <a:r>
                        <a:rPr lang="en-US" sz="2400" dirty="0"/>
                        <a:t>250</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64000</a:t>
                      </a:r>
                      <a:endParaRPr lang="LID4096"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dirty="0"/>
                        <a:t>256</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dirty="0"/>
                        <a:t>0</a:t>
                      </a:r>
                      <a:endParaRPr lang="LID4096"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9620352"/>
                  </a:ext>
                </a:extLst>
              </a:tr>
            </a:tbl>
          </a:graphicData>
        </a:graphic>
      </p:graphicFrame>
      <p:sp>
        <p:nvSpPr>
          <p:cNvPr id="5" name="Slide Number Placeholder 4">
            <a:extLst>
              <a:ext uri="{FF2B5EF4-FFF2-40B4-BE49-F238E27FC236}">
                <a16:creationId xmlns:a16="http://schemas.microsoft.com/office/drawing/2014/main" id="{8D20D42D-0DDA-4CFE-B057-461C56D08DA7}"/>
              </a:ext>
            </a:extLst>
          </p:cNvPr>
          <p:cNvSpPr>
            <a:spLocks noGrp="1"/>
          </p:cNvSpPr>
          <p:nvPr>
            <p:ph type="sldNum" sz="quarter" idx="12"/>
          </p:nvPr>
        </p:nvSpPr>
        <p:spPr/>
        <p:txBody>
          <a:bodyPr/>
          <a:lstStyle/>
          <a:p>
            <a:fld id="{35B54189-C436-47D0-AC37-8484B13A8E13}" type="slidenum">
              <a:rPr lang="en-US" smtClean="0"/>
              <a:pPr/>
              <a:t>21</a:t>
            </a:fld>
            <a:endParaRPr lang="en-US"/>
          </a:p>
        </p:txBody>
      </p:sp>
      <p:pic>
        <p:nvPicPr>
          <p:cNvPr id="7" name="Picture 6">
            <a:extLst>
              <a:ext uri="{FF2B5EF4-FFF2-40B4-BE49-F238E27FC236}">
                <a16:creationId xmlns:a16="http://schemas.microsoft.com/office/drawing/2014/main" id="{609993CB-85A5-46F6-901F-C8D033626ACF}"/>
              </a:ext>
            </a:extLst>
          </p:cNvPr>
          <p:cNvPicPr>
            <a:picLocks noChangeAspect="1"/>
          </p:cNvPicPr>
          <p:nvPr/>
        </p:nvPicPr>
        <p:blipFill>
          <a:blip r:embed="rId3"/>
          <a:stretch/>
        </p:blipFill>
        <p:spPr bwMode="auto">
          <a:xfrm>
            <a:off x="8400748" y="1944712"/>
            <a:ext cx="3520440" cy="3627120"/>
          </a:xfrm>
          <a:prstGeom prst="rect">
            <a:avLst/>
          </a:prstGeom>
        </p:spPr>
      </p:pic>
    </p:spTree>
    <p:extLst>
      <p:ext uri="{BB962C8B-B14F-4D97-AF65-F5344CB8AC3E}">
        <p14:creationId xmlns:p14="http://schemas.microsoft.com/office/powerpoint/2010/main" val="310749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66E7AA4-088B-CCB4-3E25-9624077509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C5294-E181-D683-F8C9-58019696B291}"/>
              </a:ext>
            </a:extLst>
          </p:cNvPr>
          <p:cNvSpPr>
            <a:spLocks noGrp="1"/>
          </p:cNvSpPr>
          <p:nvPr>
            <p:ph type="title"/>
          </p:nvPr>
        </p:nvSpPr>
        <p:spPr/>
        <p:txBody>
          <a:bodyPr/>
          <a:lstStyle/>
          <a:p>
            <a:r>
              <a:rPr lang="en-US" dirty="0"/>
              <a:t>Example – educated approach (cont’d)</a:t>
            </a:r>
            <a:endParaRPr lang="LID4096" dirty="0"/>
          </a:p>
        </p:txBody>
      </p:sp>
      <p:sp>
        <p:nvSpPr>
          <p:cNvPr id="5" name="Slide Number Placeholder 4">
            <a:extLst>
              <a:ext uri="{FF2B5EF4-FFF2-40B4-BE49-F238E27FC236}">
                <a16:creationId xmlns:a16="http://schemas.microsoft.com/office/drawing/2014/main" id="{19A3C169-E1C3-F98F-13B8-5FC0DB3B7A27}"/>
              </a:ext>
            </a:extLst>
          </p:cNvPr>
          <p:cNvSpPr>
            <a:spLocks noGrp="1"/>
          </p:cNvSpPr>
          <p:nvPr>
            <p:ph type="sldNum" sz="quarter" idx="12"/>
          </p:nvPr>
        </p:nvSpPr>
        <p:spPr/>
        <p:txBody>
          <a:bodyPr/>
          <a:lstStyle/>
          <a:p>
            <a:fld id="{35B54189-C436-47D0-AC37-8484B13A8E13}" type="slidenum">
              <a:rPr lang="en-US" smtClean="0"/>
              <a:pPr/>
              <a:t>22</a:t>
            </a:fld>
            <a:endParaRPr lang="en-US"/>
          </a:p>
        </p:txBody>
      </p:sp>
      <p:pic>
        <p:nvPicPr>
          <p:cNvPr id="7" name="Picture 6">
            <a:extLst>
              <a:ext uri="{FF2B5EF4-FFF2-40B4-BE49-F238E27FC236}">
                <a16:creationId xmlns:a16="http://schemas.microsoft.com/office/drawing/2014/main" id="{32EC705C-73A6-D209-1F35-74E8D926F565}"/>
              </a:ext>
            </a:extLst>
          </p:cNvPr>
          <p:cNvPicPr>
            <a:picLocks noChangeAspect="1"/>
          </p:cNvPicPr>
          <p:nvPr/>
        </p:nvPicPr>
        <p:blipFill>
          <a:blip r:embed="rId3"/>
          <a:stretch/>
        </p:blipFill>
        <p:spPr bwMode="auto">
          <a:xfrm>
            <a:off x="8247813" y="1757238"/>
            <a:ext cx="3740987" cy="3854350"/>
          </a:xfrm>
          <a:prstGeom prst="rect">
            <a:avLst/>
          </a:prstGeom>
        </p:spPr>
      </p:pic>
      <p:sp>
        <p:nvSpPr>
          <p:cNvPr id="4" name="Text Placeholder 3">
            <a:extLst>
              <a:ext uri="{FF2B5EF4-FFF2-40B4-BE49-F238E27FC236}">
                <a16:creationId xmlns:a16="http://schemas.microsoft.com/office/drawing/2014/main" id="{7D01DEE1-3F36-65A5-5E27-2E8AE436BDF8}"/>
              </a:ext>
            </a:extLst>
          </p:cNvPr>
          <p:cNvSpPr>
            <a:spLocks noGrp="1"/>
          </p:cNvSpPr>
          <p:nvPr>
            <p:ph type="body" idx="1"/>
          </p:nvPr>
        </p:nvSpPr>
        <p:spPr>
          <a:xfrm>
            <a:off x="-121920" y="865013"/>
            <a:ext cx="8431033" cy="5638800"/>
          </a:xfrm>
        </p:spPr>
        <p:txBody>
          <a:bodyPr/>
          <a:lstStyle/>
          <a:p>
            <a:pPr>
              <a:buFont typeface="+mj-lt"/>
              <a:buAutoNum type="arabicPeriod"/>
            </a:pPr>
            <a:r>
              <a:rPr lang="en-GB" sz="2000" dirty="0"/>
              <a:t>Outer Loop Scan (Table S)</a:t>
            </a:r>
          </a:p>
          <a:p>
            <a:pPr marL="800100" lvl="1"/>
            <a:r>
              <a:rPr lang="en-GB" sz="2000" dirty="0"/>
              <a:t>I/O Cost: |S| = 320 pages</a:t>
            </a:r>
          </a:p>
          <a:p>
            <a:pPr>
              <a:buFont typeface="+mj-lt"/>
              <a:buAutoNum type="arabicPeriod"/>
            </a:pPr>
            <a:r>
              <a:rPr lang="en-GB" sz="2000" dirty="0"/>
              <a:t>First BNL Join (S ⋈ T)</a:t>
            </a:r>
          </a:p>
          <a:p>
            <a:pPr marL="800100" lvl="1"/>
            <a:r>
              <a:rPr lang="en-GB" sz="2000" dirty="0"/>
              <a:t>I/O Cost: |S|/10 * |T| = 163,840 pages (+ |S| counted already above)</a:t>
            </a:r>
          </a:p>
          <a:p>
            <a:pPr marL="800100" lvl="1"/>
            <a:r>
              <a:rPr lang="en-GB" sz="2000" dirty="0"/>
              <a:t>Output: Size of FK table T (256,000 tuples, 10 attributes, 10240 pages)</a:t>
            </a:r>
          </a:p>
          <a:p>
            <a:pPr>
              <a:buFont typeface="+mj-lt"/>
              <a:buAutoNum type="arabicPeriod"/>
            </a:pPr>
            <a:r>
              <a:rPr lang="en-GB" sz="2000" dirty="0"/>
              <a:t>Intermediate Projection</a:t>
            </a:r>
          </a:p>
          <a:p>
            <a:pPr marL="800100" lvl="1"/>
            <a:r>
              <a:rPr lang="en-GB" sz="2000" dirty="0"/>
              <a:t>Pipelined operation (no additional I/O)</a:t>
            </a:r>
          </a:p>
          <a:p>
            <a:pPr marL="800100" lvl="1"/>
            <a:r>
              <a:rPr lang="en-GB" sz="2000" dirty="0"/>
              <a:t>Reduces from 10 to 2 attributes. Output: 2,048 pages (125 tuples/page)</a:t>
            </a:r>
          </a:p>
          <a:p>
            <a:pPr>
              <a:buFont typeface="+mj-lt"/>
              <a:buAutoNum type="arabicPeriod"/>
            </a:pPr>
            <a:r>
              <a:rPr lang="en-GB" sz="2000" dirty="0"/>
              <a:t>Second BNL Join ((S ⋈ T) ⋈ C)</a:t>
            </a:r>
          </a:p>
          <a:p>
            <a:pPr marL="800100" lvl="1"/>
            <a:r>
              <a:rPr lang="en-GB" sz="2000" dirty="0"/>
              <a:t>Outer relation requires 205 iterations ceil(2,048/10)</a:t>
            </a:r>
          </a:p>
          <a:p>
            <a:pPr marL="800100" lvl="1"/>
            <a:r>
              <a:rPr lang="en-GB" sz="2000" dirty="0"/>
              <a:t>I/O Cost: 205 * |C| = 205 * 32 = 6,560 pages</a:t>
            </a:r>
          </a:p>
          <a:p>
            <a:pPr marL="800100" lvl="1"/>
            <a:r>
              <a:rPr lang="en-GB" sz="2000" dirty="0"/>
              <a:t>64000 tuples (assumption 25% of T⋈C is ‘CS101’), 7 attributes. Output </a:t>
            </a:r>
            <a:r>
              <a:rPr lang="en-US" sz="2000" dirty="0"/>
              <a:t>1778 pages (36 tuples/page)</a:t>
            </a:r>
            <a:endParaRPr lang="en-GB" sz="2000" dirty="0"/>
          </a:p>
          <a:p>
            <a:pPr>
              <a:buFont typeface="+mj-lt"/>
              <a:buAutoNum type="arabicPeriod"/>
            </a:pPr>
            <a:r>
              <a:rPr lang="en-GB" sz="2000" dirty="0"/>
              <a:t>Final Projection (pipelined again)</a:t>
            </a:r>
          </a:p>
          <a:p>
            <a:pPr marL="800100" lvl="1"/>
            <a:r>
              <a:rPr lang="en-GB" sz="2000" dirty="0"/>
              <a:t>Reduces from 7 to 1 attribute: 256 output pages (250 tuples/page)</a:t>
            </a:r>
          </a:p>
          <a:p>
            <a:pPr marL="114300" indent="0">
              <a:buNone/>
            </a:pPr>
            <a:r>
              <a:rPr lang="en-GB" sz="2000" dirty="0"/>
              <a:t>Total I/O Cost: 320 + 163,840 + 6,560 = 170,720 pages</a:t>
            </a:r>
          </a:p>
          <a:p>
            <a:pPr marL="114300" indent="0">
              <a:buNone/>
            </a:pPr>
            <a:endParaRPr lang="en-US" sz="2000" dirty="0"/>
          </a:p>
        </p:txBody>
      </p:sp>
    </p:spTree>
    <p:extLst>
      <p:ext uri="{BB962C8B-B14F-4D97-AF65-F5344CB8AC3E}">
        <p14:creationId xmlns:p14="http://schemas.microsoft.com/office/powerpoint/2010/main" val="2375690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Picture 5"/>
          <p:cNvPicPr>
            <a:picLocks noChangeAspect="1"/>
          </p:cNvPicPr>
          <p:nvPr/>
        </p:nvPicPr>
        <p:blipFill>
          <a:blip r:embed="rId3"/>
          <a:stretch/>
        </p:blipFill>
        <p:spPr bwMode="auto">
          <a:xfrm>
            <a:off x="5043284" y="2316913"/>
            <a:ext cx="2975124" cy="4170735"/>
          </a:xfrm>
          <a:prstGeom prst="rect">
            <a:avLst/>
          </a:prstGeom>
        </p:spPr>
      </p:pic>
      <p:sp>
        <p:nvSpPr>
          <p:cNvPr id="4" name="Title 1"/>
          <p:cNvSpPr>
            <a:spLocks noGrp="1"/>
          </p:cNvSpPr>
          <p:nvPr>
            <p:ph type="title"/>
          </p:nvPr>
        </p:nvSpPr>
        <p:spPr bwMode="auto"/>
        <p:txBody>
          <a:bodyPr/>
          <a:lstStyle/>
          <a:p>
            <a:r>
              <a:rPr lang="en-US" dirty="0"/>
              <a:t>Example – super optimized</a:t>
            </a:r>
          </a:p>
        </p:txBody>
      </p:sp>
      <p:sp>
        <p:nvSpPr>
          <p:cNvPr id="5" name="Content Placeholder 2"/>
          <p:cNvSpPr>
            <a:spLocks noGrp="1"/>
          </p:cNvSpPr>
          <p:nvPr>
            <p:ph idx="1"/>
          </p:nvPr>
        </p:nvSpPr>
        <p:spPr bwMode="auto"/>
        <p:txBody>
          <a:bodyPr/>
          <a:lstStyle/>
          <a:p>
            <a:pPr marL="0" indent="0">
              <a:buNone/>
            </a:pPr>
            <a:r>
              <a:rPr lang="en-US" dirty="0"/>
              <a:t>S: 16000 tuples = 320 pages</a:t>
            </a:r>
            <a:br>
              <a:rPr lang="en-US" dirty="0"/>
            </a:br>
            <a:r>
              <a:rPr lang="en-US" dirty="0"/>
              <a:t>T: 256000 tuples = 5120 pages</a:t>
            </a:r>
            <a:br>
              <a:rPr lang="en-US" dirty="0"/>
            </a:br>
            <a:r>
              <a:rPr lang="en-US" dirty="0"/>
              <a:t>C: 1600 tuples = 32 pages</a:t>
            </a:r>
          </a:p>
          <a:p>
            <a:pPr marL="0" indent="0">
              <a:buNone/>
            </a:pPr>
            <a:endParaRPr lang="en-US" dirty="0"/>
          </a:p>
          <a:p>
            <a:pPr marL="0" indent="0">
              <a:buNone/>
            </a:pPr>
            <a:r>
              <a:rPr lang="en-US" dirty="0"/>
              <a:t>Push down selection and </a:t>
            </a:r>
            <a:br>
              <a:rPr lang="en-US" dirty="0"/>
            </a:br>
            <a:r>
              <a:rPr lang="en-US" dirty="0"/>
              <a:t>reorder joins</a:t>
            </a:r>
            <a:br>
              <a:rPr lang="en-US" dirty="0"/>
            </a:br>
            <a:r>
              <a:rPr lang="en-US" dirty="0"/>
              <a:t>1 sec!</a:t>
            </a:r>
          </a:p>
        </p:txBody>
      </p:sp>
      <p:sp>
        <p:nvSpPr>
          <p:cNvPr id="6" name="Slide Number Placeholder 3"/>
          <p:cNvSpPr>
            <a:spLocks noGrp="1"/>
          </p:cNvSpPr>
          <p:nvPr>
            <p:ph type="sldNum" sz="quarter" idx="12"/>
          </p:nvPr>
        </p:nvSpPr>
        <p:spPr bwMode="auto"/>
        <p:txBody>
          <a:bodyPr/>
          <a:lstStyle/>
          <a:p>
            <a:fld id="{35B54189-C436-47D0-AC37-8484B13A8E13}" type="slidenum">
              <a:rPr lang="en-US"/>
              <a:pPr/>
              <a:t>23</a:t>
            </a:fld>
            <a:endParaRPr lang="en-US"/>
          </a:p>
        </p:txBody>
      </p:sp>
      <p:sp>
        <p:nvSpPr>
          <p:cNvPr id="13" name="TextBox 4">
            <a:extLst>
              <a:ext uri="{FF2B5EF4-FFF2-40B4-BE49-F238E27FC236}">
                <a16:creationId xmlns:a16="http://schemas.microsoft.com/office/drawing/2014/main" id="{74A6C4A4-65E4-3D4B-91C0-6E0711689AA1}"/>
              </a:ext>
            </a:extLst>
          </p:cNvPr>
          <p:cNvSpPr/>
          <p:nvPr/>
        </p:nvSpPr>
        <p:spPr bwMode="auto">
          <a:xfrm>
            <a:off x="8214424" y="1268760"/>
            <a:ext cx="3570208" cy="1631216"/>
          </a:xfrm>
          <a:prstGeom prst="rect">
            <a:avLst/>
          </a:prstGeom>
          <a:solidFill>
            <a:schemeClr val="bg1">
              <a:lumMod val="85000"/>
            </a:schemeClr>
          </a:solidFill>
        </p:spPr>
        <p:txBody>
          <a:bodyPr wrap="none" rtlCol="0">
            <a:spAutoFit/>
          </a:bodyPr>
          <a:lstStyle/>
          <a:p>
            <a:pPr>
              <a:defRPr/>
            </a:pPr>
            <a:r>
              <a:rPr lang="en-US" sz="2000" dirty="0">
                <a:solidFill>
                  <a:schemeClr val="accent1"/>
                </a:solidFill>
                <a:latin typeface="Courier New"/>
                <a:ea typeface="Courier New"/>
                <a:cs typeface="Courier New"/>
              </a:rPr>
              <a:t>SELECT</a:t>
            </a:r>
            <a:r>
              <a:rPr lang="en-US" sz="2000" dirty="0">
                <a:latin typeface="Courier New"/>
                <a:ea typeface="Courier New"/>
                <a:cs typeface="Courier New"/>
              </a:rPr>
              <a:t> </a:t>
            </a:r>
            <a:r>
              <a:rPr lang="en-US" sz="2000" dirty="0" err="1">
                <a:latin typeface="Courier New"/>
                <a:ea typeface="Courier New"/>
                <a:cs typeface="Courier New"/>
              </a:rPr>
              <a:t>S.sname</a:t>
            </a:r>
            <a:r>
              <a:rPr lang="en-US" sz="2000" dirty="0">
                <a:latin typeface="Courier New"/>
                <a:ea typeface="Courier New"/>
                <a:cs typeface="Courier New"/>
              </a:rPr>
              <a:t> </a:t>
            </a:r>
            <a:br>
              <a:rPr lang="en-US" sz="2000" dirty="0">
                <a:latin typeface="Courier New"/>
                <a:ea typeface="Courier New"/>
                <a:cs typeface="Courier New"/>
              </a:rPr>
            </a:br>
            <a:r>
              <a:rPr lang="en-US" sz="2000" dirty="0">
                <a:solidFill>
                  <a:schemeClr val="accent1"/>
                </a:solidFill>
                <a:latin typeface="Courier New"/>
                <a:ea typeface="Courier New"/>
                <a:cs typeface="Courier New"/>
              </a:rPr>
              <a:t>FROM</a:t>
            </a:r>
            <a:r>
              <a:rPr lang="en-US" sz="2000" dirty="0">
                <a:latin typeface="Courier New"/>
                <a:ea typeface="Courier New"/>
                <a:cs typeface="Courier New"/>
              </a:rPr>
              <a:t>   S, T, C </a:t>
            </a:r>
            <a:br>
              <a:rPr lang="en-US" sz="2000" dirty="0">
                <a:latin typeface="Courier New"/>
                <a:ea typeface="Courier New"/>
                <a:cs typeface="Courier New"/>
              </a:rPr>
            </a:br>
            <a:r>
              <a:rPr lang="en-US" sz="2000" dirty="0">
                <a:solidFill>
                  <a:schemeClr val="accent1"/>
                </a:solidFill>
                <a:latin typeface="Courier New"/>
                <a:ea typeface="Courier New"/>
                <a:cs typeface="Courier New"/>
              </a:rPr>
              <a:t>WHERE</a:t>
            </a:r>
            <a:r>
              <a:rPr lang="en-US" sz="2000" dirty="0">
                <a:latin typeface="Courier New"/>
                <a:ea typeface="Courier New"/>
                <a:cs typeface="Courier New"/>
              </a:rPr>
              <a:t>  </a:t>
            </a:r>
            <a:r>
              <a:rPr lang="en-US" sz="2000" dirty="0" err="1">
                <a:latin typeface="Courier New"/>
                <a:ea typeface="Courier New"/>
                <a:cs typeface="Courier New"/>
              </a:rPr>
              <a:t>S.sid</a:t>
            </a:r>
            <a:r>
              <a:rPr lang="en-US" sz="2000" dirty="0">
                <a:latin typeface="Courier New"/>
                <a:ea typeface="Courier New"/>
                <a:cs typeface="Courier New"/>
              </a:rPr>
              <a:t>=</a:t>
            </a:r>
            <a:r>
              <a:rPr lang="en-US" sz="2000" dirty="0" err="1">
                <a:latin typeface="Courier New"/>
                <a:ea typeface="Courier New"/>
                <a:cs typeface="Courier New"/>
              </a:rPr>
              <a:t>T.sid</a:t>
            </a:r>
            <a:br>
              <a:rPr lang="en-US" sz="2000" dirty="0">
                <a:latin typeface="Courier New"/>
                <a:ea typeface="Courier New"/>
                <a:cs typeface="Courier New"/>
              </a:rPr>
            </a:br>
            <a:r>
              <a:rPr lang="en-US" sz="2000" dirty="0">
                <a:latin typeface="Courier New"/>
                <a:ea typeface="Courier New"/>
                <a:cs typeface="Courier New"/>
              </a:rPr>
              <a:t>  </a:t>
            </a:r>
            <a:r>
              <a:rPr lang="en-US" sz="2000" dirty="0">
                <a:solidFill>
                  <a:schemeClr val="accent1"/>
                </a:solidFill>
                <a:latin typeface="Courier New"/>
                <a:ea typeface="Courier New"/>
                <a:cs typeface="Courier New"/>
              </a:rPr>
              <a:t>AND</a:t>
            </a:r>
            <a:r>
              <a:rPr lang="en-US" sz="2000" dirty="0">
                <a:latin typeface="Courier New"/>
                <a:ea typeface="Courier New"/>
                <a:cs typeface="Courier New"/>
              </a:rPr>
              <a:t>  </a:t>
            </a:r>
            <a:r>
              <a:rPr lang="en-US" sz="2000" dirty="0" err="1">
                <a:latin typeface="Courier New"/>
                <a:ea typeface="Courier New"/>
                <a:cs typeface="Courier New"/>
              </a:rPr>
              <a:t>T.cid</a:t>
            </a:r>
            <a:r>
              <a:rPr lang="en-US" sz="2000" dirty="0">
                <a:latin typeface="Courier New"/>
                <a:ea typeface="Courier New"/>
                <a:cs typeface="Courier New"/>
              </a:rPr>
              <a:t>=</a:t>
            </a:r>
            <a:r>
              <a:rPr lang="en-US" sz="2000" dirty="0" err="1">
                <a:latin typeface="Courier New"/>
                <a:ea typeface="Courier New"/>
                <a:cs typeface="Courier New"/>
              </a:rPr>
              <a:t>C.cid</a:t>
            </a:r>
            <a:r>
              <a:rPr lang="en-US" sz="2000" dirty="0">
                <a:latin typeface="Courier New"/>
                <a:ea typeface="Courier New"/>
                <a:cs typeface="Courier New"/>
              </a:rPr>
              <a:t> </a:t>
            </a:r>
            <a:br>
              <a:rPr lang="en-US" sz="2000" dirty="0">
                <a:latin typeface="Courier New"/>
                <a:ea typeface="Courier New"/>
                <a:cs typeface="Courier New"/>
              </a:rPr>
            </a:br>
            <a:r>
              <a:rPr lang="en-US" sz="2000" dirty="0">
                <a:latin typeface="Courier New"/>
                <a:ea typeface="Courier New"/>
                <a:cs typeface="Courier New"/>
              </a:rPr>
              <a:t>  </a:t>
            </a:r>
            <a:r>
              <a:rPr lang="en-US" sz="2000" dirty="0">
                <a:solidFill>
                  <a:schemeClr val="accent1"/>
                </a:solidFill>
                <a:latin typeface="Courier New"/>
                <a:ea typeface="Courier New"/>
                <a:cs typeface="Courier New"/>
              </a:rPr>
              <a:t>AND </a:t>
            </a:r>
            <a:r>
              <a:rPr lang="en-US" sz="2000" dirty="0">
                <a:latin typeface="Courier New"/>
                <a:ea typeface="Courier New"/>
                <a:cs typeface="Courier New"/>
              </a:rPr>
              <a:t> </a:t>
            </a:r>
            <a:r>
              <a:rPr lang="en-US" sz="2000" dirty="0" err="1">
                <a:latin typeface="Courier New"/>
                <a:ea typeface="Courier New"/>
                <a:cs typeface="Courier New"/>
              </a:rPr>
              <a:t>C.cname</a:t>
            </a:r>
            <a:r>
              <a:rPr lang="en-US" sz="2000" dirty="0">
                <a:latin typeface="Courier New"/>
                <a:ea typeface="Courier New"/>
                <a:cs typeface="Courier New"/>
              </a:rPr>
              <a:t>=’CS101’</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94CF-A6CE-47D3-B8A2-1EAD262FDE14}"/>
              </a:ext>
            </a:extLst>
          </p:cNvPr>
          <p:cNvSpPr>
            <a:spLocks noGrp="1"/>
          </p:cNvSpPr>
          <p:nvPr>
            <p:ph type="title"/>
          </p:nvPr>
        </p:nvSpPr>
        <p:spPr/>
        <p:txBody>
          <a:bodyPr/>
          <a:lstStyle/>
          <a:p>
            <a:r>
              <a:rPr lang="en-US" dirty="0"/>
              <a:t>An example – super optimized (cont’d)</a:t>
            </a:r>
            <a:endParaRPr lang="LID4096" dirty="0"/>
          </a:p>
        </p:txBody>
      </p:sp>
      <p:graphicFrame>
        <p:nvGraphicFramePr>
          <p:cNvPr id="6" name="Table 6">
            <a:extLst>
              <a:ext uri="{FF2B5EF4-FFF2-40B4-BE49-F238E27FC236}">
                <a16:creationId xmlns:a16="http://schemas.microsoft.com/office/drawing/2014/main" id="{F19ABE81-3271-4876-85F5-9D23601CA54B}"/>
              </a:ext>
            </a:extLst>
          </p:cNvPr>
          <p:cNvGraphicFramePr>
            <a:graphicFrameLocks noGrp="1"/>
          </p:cNvGraphicFramePr>
          <p:nvPr>
            <p:ph idx="1"/>
            <p:extLst>
              <p:ext uri="{D42A27DB-BD31-4B8C-83A1-F6EECF244321}">
                <p14:modId xmlns:p14="http://schemas.microsoft.com/office/powerpoint/2010/main" val="278390537"/>
              </p:ext>
            </p:extLst>
          </p:nvPr>
        </p:nvGraphicFramePr>
        <p:xfrm>
          <a:off x="609600" y="1274808"/>
          <a:ext cx="7488832" cy="5337086"/>
        </p:xfrm>
        <a:graphic>
          <a:graphicData uri="http://schemas.openxmlformats.org/drawingml/2006/table">
            <a:tbl>
              <a:tblPr firstRow="1" bandRow="1">
                <a:tableStyleId>{7E9639D4-E3E2-4D34-9284-5A2195B3D0D7}</a:tableStyleId>
              </a:tblPr>
              <a:tblGrid>
                <a:gridCol w="1550664">
                  <a:extLst>
                    <a:ext uri="{9D8B030D-6E8A-4147-A177-3AD203B41FA5}">
                      <a16:colId xmlns:a16="http://schemas.microsoft.com/office/drawing/2014/main" val="635324715"/>
                    </a:ext>
                  </a:extLst>
                </a:gridCol>
                <a:gridCol w="1398676">
                  <a:extLst>
                    <a:ext uri="{9D8B030D-6E8A-4147-A177-3AD203B41FA5}">
                      <a16:colId xmlns:a16="http://schemas.microsoft.com/office/drawing/2014/main" val="2734163605"/>
                    </a:ext>
                  </a:extLst>
                </a:gridCol>
                <a:gridCol w="1418174">
                  <a:extLst>
                    <a:ext uri="{9D8B030D-6E8A-4147-A177-3AD203B41FA5}">
                      <a16:colId xmlns:a16="http://schemas.microsoft.com/office/drawing/2014/main" val="1790176786"/>
                    </a:ext>
                  </a:extLst>
                </a:gridCol>
                <a:gridCol w="1258149">
                  <a:extLst>
                    <a:ext uri="{9D8B030D-6E8A-4147-A177-3AD203B41FA5}">
                      <a16:colId xmlns:a16="http://schemas.microsoft.com/office/drawing/2014/main" val="3628788438"/>
                    </a:ext>
                  </a:extLst>
                </a:gridCol>
                <a:gridCol w="1863169">
                  <a:extLst>
                    <a:ext uri="{9D8B030D-6E8A-4147-A177-3AD203B41FA5}">
                      <a16:colId xmlns:a16="http://schemas.microsoft.com/office/drawing/2014/main" val="2122417841"/>
                    </a:ext>
                  </a:extLst>
                </a:gridCol>
              </a:tblGrid>
              <a:tr h="992142">
                <a:tc>
                  <a:txBody>
                    <a:bodyPr/>
                    <a:lstStyle/>
                    <a:p>
                      <a:r>
                        <a:rPr lang="en-US" sz="2600" dirty="0"/>
                        <a:t>Node</a:t>
                      </a:r>
                      <a:endParaRPr lang="LID4096" sz="2600" dirty="0"/>
                    </a:p>
                  </a:txBody>
                  <a:tcPr/>
                </a:tc>
                <a:tc>
                  <a:txBody>
                    <a:bodyPr/>
                    <a:lstStyle/>
                    <a:p>
                      <a:r>
                        <a:rPr lang="en-US" sz="2600" dirty="0"/>
                        <a:t>output</a:t>
                      </a:r>
                    </a:p>
                    <a:p>
                      <a:r>
                        <a:rPr lang="en-US" sz="2600" dirty="0"/>
                        <a:t>#</a:t>
                      </a:r>
                      <a:r>
                        <a:rPr lang="en-US" sz="2600" dirty="0" err="1"/>
                        <a:t>tps</a:t>
                      </a:r>
                      <a:r>
                        <a:rPr lang="en-US" sz="2600" dirty="0"/>
                        <a:t>/</a:t>
                      </a:r>
                      <a:r>
                        <a:rPr lang="en-US" sz="2600" dirty="0" err="1"/>
                        <a:t>pg</a:t>
                      </a:r>
                      <a:endParaRPr lang="LID4096" sz="2600" dirty="0"/>
                    </a:p>
                  </a:txBody>
                  <a:tcPr/>
                </a:tc>
                <a:tc>
                  <a:txBody>
                    <a:bodyPr/>
                    <a:lstStyle/>
                    <a:p>
                      <a:r>
                        <a:rPr lang="en-US" sz="2600" dirty="0"/>
                        <a:t>output</a:t>
                      </a:r>
                    </a:p>
                    <a:p>
                      <a:r>
                        <a:rPr lang="en-US" sz="2600" dirty="0"/>
                        <a:t>#</a:t>
                      </a:r>
                      <a:r>
                        <a:rPr lang="en-US" sz="2600" dirty="0" err="1"/>
                        <a:t>tps</a:t>
                      </a:r>
                      <a:endParaRPr lang="LID4096" sz="2600" dirty="0"/>
                    </a:p>
                  </a:txBody>
                  <a:tcPr/>
                </a:tc>
                <a:tc>
                  <a:txBody>
                    <a:bodyPr/>
                    <a:lstStyle/>
                    <a:p>
                      <a:r>
                        <a:rPr lang="en-US" sz="2600" dirty="0"/>
                        <a:t>output</a:t>
                      </a:r>
                    </a:p>
                    <a:p>
                      <a:r>
                        <a:rPr lang="en-US" sz="2600" dirty="0"/>
                        <a:t>#</a:t>
                      </a:r>
                      <a:r>
                        <a:rPr lang="en-US" sz="2600" dirty="0" err="1"/>
                        <a:t>pgs</a:t>
                      </a:r>
                      <a:endParaRPr lang="LID4096" sz="2600" dirty="0"/>
                    </a:p>
                  </a:txBody>
                  <a:tcPr/>
                </a:tc>
                <a:tc>
                  <a:txBody>
                    <a:bodyPr/>
                    <a:lstStyle/>
                    <a:p>
                      <a:r>
                        <a:rPr lang="en-US" sz="2600" dirty="0"/>
                        <a:t>I/O </a:t>
                      </a:r>
                      <a:r>
                        <a:rPr lang="en-US" sz="2600" dirty="0" err="1"/>
                        <a:t>pgs</a:t>
                      </a:r>
                      <a:endParaRPr lang="LID4096" sz="2600" dirty="0"/>
                    </a:p>
                  </a:txBody>
                  <a:tcPr/>
                </a:tc>
                <a:extLst>
                  <a:ext uri="{0D108BD9-81ED-4DB2-BD59-A6C34878D82A}">
                    <a16:rowId xmlns:a16="http://schemas.microsoft.com/office/drawing/2014/main" val="1684820839"/>
                  </a:ext>
                </a:extLst>
              </a:tr>
              <a:tr h="543118">
                <a:tc>
                  <a:txBody>
                    <a:bodyPr/>
                    <a:lstStyle/>
                    <a:p>
                      <a:r>
                        <a:rPr lang="en-US" sz="2600" dirty="0"/>
                        <a:t>C</a:t>
                      </a:r>
                      <a:endParaRPr lang="LID4096" sz="2600" dirty="0"/>
                    </a:p>
                  </a:txBody>
                  <a:tcPr>
                    <a:lnR w="12700" cap="flat" cmpd="sng" algn="ctr">
                      <a:solidFill>
                        <a:schemeClr val="tx1"/>
                      </a:solidFill>
                      <a:prstDash val="solid"/>
                      <a:round/>
                      <a:headEnd type="none" w="med" len="med"/>
                      <a:tailEnd type="none" w="med" len="med"/>
                    </a:lnR>
                  </a:tcPr>
                </a:tc>
                <a:tc>
                  <a:txBody>
                    <a:bodyPr/>
                    <a:lstStyle/>
                    <a:p>
                      <a:r>
                        <a:rPr lang="en-US" sz="2600" dirty="0"/>
                        <a:t>50</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1600</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32</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32</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20416399"/>
                  </a:ext>
                </a:extLst>
              </a:tr>
              <a:tr h="543118">
                <a:tc>
                  <a:txBody>
                    <a:bodyPr/>
                    <a:lstStyle/>
                    <a:p>
                      <a:r>
                        <a:rPr lang="el-GR" sz="2600" dirty="0"/>
                        <a:t>π(σ(</a:t>
                      </a:r>
                      <a:r>
                        <a:rPr lang="en-US" sz="2600" dirty="0"/>
                        <a:t>C</a:t>
                      </a:r>
                      <a:r>
                        <a:rPr lang="el-GR" sz="2600" dirty="0"/>
                        <a:t>))</a:t>
                      </a:r>
                      <a:endParaRPr lang="LID4096" sz="2600" dirty="0"/>
                    </a:p>
                  </a:txBody>
                  <a:tcPr>
                    <a:lnR w="12700" cap="flat" cmpd="sng" algn="ctr">
                      <a:solidFill>
                        <a:schemeClr val="tx1"/>
                      </a:solidFill>
                      <a:prstDash val="solid"/>
                      <a:round/>
                      <a:headEnd type="none" w="med" len="med"/>
                      <a:tailEnd type="none" w="med" len="med"/>
                    </a:lnR>
                  </a:tcPr>
                </a:tc>
                <a:tc>
                  <a:txBody>
                    <a:bodyPr/>
                    <a:lstStyle/>
                    <a:p>
                      <a:r>
                        <a:rPr lang="en-US" sz="2600" dirty="0"/>
                        <a:t>250</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1</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1</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0</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58211824"/>
                  </a:ext>
                </a:extLst>
              </a:tr>
              <a:tr h="543118">
                <a:tc>
                  <a:txBody>
                    <a:bodyPr/>
                    <a:lstStyle/>
                    <a:p>
                      <a:r>
                        <a:rPr lang="en-US" sz="2600" dirty="0"/>
                        <a:t>T</a:t>
                      </a:r>
                      <a:endParaRPr lang="LID4096" sz="2600" dirty="0"/>
                    </a:p>
                  </a:txBody>
                  <a:tcPr>
                    <a:lnR w="12700" cap="flat" cmpd="sng" algn="ctr">
                      <a:solidFill>
                        <a:schemeClr val="tx1"/>
                      </a:solidFill>
                      <a:prstDash val="solid"/>
                      <a:round/>
                      <a:headEnd type="none" w="med" len="med"/>
                      <a:tailEnd type="none" w="med" len="med"/>
                    </a:lnR>
                  </a:tcPr>
                </a:tc>
                <a:tc>
                  <a:txBody>
                    <a:bodyPr/>
                    <a:lstStyle/>
                    <a:p>
                      <a:r>
                        <a:rPr lang="en-US" sz="2600" dirty="0"/>
                        <a:t>50</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256000</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5120</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0</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96265880"/>
                  </a:ext>
                </a:extLst>
              </a:tr>
              <a:tr h="543118">
                <a:tc>
                  <a:txBody>
                    <a:bodyPr/>
                    <a:lstStyle/>
                    <a:p>
                      <a:r>
                        <a:rPr lang="en-US" sz="2600" dirty="0"/>
                        <a:t>C⋈T</a:t>
                      </a:r>
                      <a:endParaRPr lang="LID4096" sz="2600" dirty="0">
                        <a:latin typeface="Callibri "/>
                      </a:endParaRPr>
                    </a:p>
                  </a:txBody>
                  <a:tcPr>
                    <a:lnR w="12700" cap="flat" cmpd="sng" algn="ctr">
                      <a:solidFill>
                        <a:schemeClr val="tx1"/>
                      </a:solidFill>
                      <a:prstDash val="solid"/>
                      <a:round/>
                      <a:headEnd type="none" w="med" len="med"/>
                      <a:tailEnd type="none" w="med" len="med"/>
                    </a:lnR>
                  </a:tcPr>
                </a:tc>
                <a:tc>
                  <a:txBody>
                    <a:bodyPr/>
                    <a:lstStyle/>
                    <a:p>
                      <a:r>
                        <a:rPr lang="en-US" sz="2600" dirty="0"/>
                        <a:t>42</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64000</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1524</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a:t>
                      </a:r>
                      <a:r>
                        <a:rPr lang="en-US" sz="2600" baseline="30000" dirty="0"/>
                        <a:t>1</a:t>
                      </a:r>
                      <a:r>
                        <a:rPr lang="en-US" sz="2600" dirty="0"/>
                        <a:t>/</a:t>
                      </a:r>
                      <a:r>
                        <a:rPr lang="en-US" sz="2600" baseline="-25000" dirty="0"/>
                        <a:t>10</a:t>
                      </a:r>
                      <a:r>
                        <a:rPr lang="en-US" sz="2600" dirty="0"/>
                        <a:t>⌉*5120</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6274918"/>
                  </a:ext>
                </a:extLst>
              </a:tr>
              <a:tr h="543118">
                <a:tc>
                  <a:txBody>
                    <a:bodyPr/>
                    <a:lstStyle/>
                    <a:p>
                      <a:r>
                        <a:rPr lang="el-GR" sz="2600" dirty="0"/>
                        <a:t>π(</a:t>
                      </a:r>
                      <a:r>
                        <a:rPr lang="en-US" sz="2600" dirty="0"/>
                        <a:t>CT</a:t>
                      </a:r>
                      <a:r>
                        <a:rPr lang="el-GR" sz="2600" dirty="0"/>
                        <a:t>)</a:t>
                      </a:r>
                      <a:endParaRPr lang="LID4096" sz="2600" dirty="0"/>
                    </a:p>
                  </a:txBody>
                  <a:tcPr>
                    <a:lnR w="12700" cap="flat" cmpd="sng" algn="ctr">
                      <a:solidFill>
                        <a:schemeClr val="tx1"/>
                      </a:solidFill>
                      <a:prstDash val="solid"/>
                      <a:round/>
                      <a:headEnd type="none" w="med" len="med"/>
                      <a:tailEnd type="none" w="med" len="med"/>
                    </a:lnR>
                  </a:tcPr>
                </a:tc>
                <a:tc>
                  <a:txBody>
                    <a:bodyPr/>
                    <a:lstStyle/>
                    <a:p>
                      <a:r>
                        <a:rPr lang="en-US" sz="2600" dirty="0"/>
                        <a:t>250</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64000</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256</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0</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83633786"/>
                  </a:ext>
                </a:extLst>
              </a:tr>
              <a:tr h="543118">
                <a:tc>
                  <a:txBody>
                    <a:bodyPr/>
                    <a:lstStyle/>
                    <a:p>
                      <a:r>
                        <a:rPr lang="en-US" sz="2600" dirty="0"/>
                        <a:t>S</a:t>
                      </a:r>
                      <a:endParaRPr lang="LID4096" sz="2600" dirty="0"/>
                    </a:p>
                  </a:txBody>
                  <a:tcPr>
                    <a:lnR w="12700" cap="flat" cmpd="sng" algn="ctr">
                      <a:solidFill>
                        <a:schemeClr val="tx1"/>
                      </a:solidFill>
                      <a:prstDash val="solid"/>
                      <a:round/>
                      <a:headEnd type="none" w="med" len="med"/>
                      <a:tailEnd type="none" w="med" len="med"/>
                    </a:lnR>
                  </a:tcPr>
                </a:tc>
                <a:tc>
                  <a:txBody>
                    <a:bodyPr/>
                    <a:lstStyle/>
                    <a:p>
                      <a:r>
                        <a:rPr lang="en-US" sz="2600" dirty="0"/>
                        <a:t>50</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16000</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320</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0</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72839959"/>
                  </a:ext>
                </a:extLst>
              </a:tr>
              <a:tr h="543118">
                <a:tc>
                  <a:txBody>
                    <a:bodyPr/>
                    <a:lstStyle/>
                    <a:p>
                      <a:r>
                        <a:rPr lang="en-US" sz="2600" dirty="0"/>
                        <a:t>CT ⋈ S</a:t>
                      </a:r>
                      <a:endParaRPr lang="LID4096" sz="2600" dirty="0"/>
                    </a:p>
                  </a:txBody>
                  <a:tcPr>
                    <a:lnR w="12700" cap="flat" cmpd="sng" algn="ctr">
                      <a:solidFill>
                        <a:schemeClr val="tx1"/>
                      </a:solidFill>
                      <a:prstDash val="solid"/>
                      <a:round/>
                      <a:headEnd type="none" w="med" len="med"/>
                      <a:tailEnd type="none" w="med" len="med"/>
                    </a:lnR>
                  </a:tcPr>
                </a:tc>
                <a:tc>
                  <a:txBody>
                    <a:bodyPr/>
                    <a:lstStyle/>
                    <a:p>
                      <a:r>
                        <a:rPr lang="en-US" sz="2600" dirty="0"/>
                        <a:t>42</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64000</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1524</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8320</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6114949"/>
                  </a:ext>
                </a:extLst>
              </a:tr>
              <a:tr h="543118">
                <a:tc>
                  <a:txBody>
                    <a:bodyPr/>
                    <a:lstStyle/>
                    <a:p>
                      <a:r>
                        <a:rPr lang="el-GR" sz="2600" dirty="0"/>
                        <a:t>π(</a:t>
                      </a:r>
                      <a:r>
                        <a:rPr lang="en-US" sz="2600" dirty="0"/>
                        <a:t>CTS)</a:t>
                      </a:r>
                      <a:endParaRPr lang="LID4096" sz="2600" dirty="0"/>
                    </a:p>
                  </a:txBody>
                  <a:tcPr>
                    <a:lnR w="12700" cap="flat" cmpd="sng" algn="ctr">
                      <a:solidFill>
                        <a:schemeClr val="tx1"/>
                      </a:solidFill>
                      <a:prstDash val="solid"/>
                      <a:round/>
                      <a:headEnd type="none" w="med" len="med"/>
                      <a:tailEnd type="none" w="med" len="med"/>
                    </a:lnR>
                  </a:tcPr>
                </a:tc>
                <a:tc>
                  <a:txBody>
                    <a:bodyPr/>
                    <a:lstStyle/>
                    <a:p>
                      <a:r>
                        <a:rPr lang="en-US" sz="2600" dirty="0"/>
                        <a:t>250</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64000</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256</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600" dirty="0"/>
                        <a:t>0</a:t>
                      </a:r>
                      <a:endParaRPr lang="LID4096"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99006836"/>
                  </a:ext>
                </a:extLst>
              </a:tr>
            </a:tbl>
          </a:graphicData>
        </a:graphic>
      </p:graphicFrame>
      <p:sp>
        <p:nvSpPr>
          <p:cNvPr id="5" name="Slide Number Placeholder 4">
            <a:extLst>
              <a:ext uri="{FF2B5EF4-FFF2-40B4-BE49-F238E27FC236}">
                <a16:creationId xmlns:a16="http://schemas.microsoft.com/office/drawing/2014/main" id="{8D20D42D-0DDA-4CFE-B057-461C56D08DA7}"/>
              </a:ext>
            </a:extLst>
          </p:cNvPr>
          <p:cNvSpPr>
            <a:spLocks noGrp="1"/>
          </p:cNvSpPr>
          <p:nvPr>
            <p:ph type="sldNum" sz="quarter" idx="12"/>
          </p:nvPr>
        </p:nvSpPr>
        <p:spPr/>
        <p:txBody>
          <a:bodyPr/>
          <a:lstStyle/>
          <a:p>
            <a:fld id="{35B54189-C436-47D0-AC37-8484B13A8E13}" type="slidenum">
              <a:rPr lang="en-US" smtClean="0"/>
              <a:pPr/>
              <a:t>24</a:t>
            </a:fld>
            <a:endParaRPr lang="en-US"/>
          </a:p>
        </p:txBody>
      </p:sp>
      <p:pic>
        <p:nvPicPr>
          <p:cNvPr id="7" name="Picture 5">
            <a:extLst>
              <a:ext uri="{FF2B5EF4-FFF2-40B4-BE49-F238E27FC236}">
                <a16:creationId xmlns:a16="http://schemas.microsoft.com/office/drawing/2014/main" id="{497B930D-C62F-40AA-A866-FDD005CADEA0}"/>
              </a:ext>
            </a:extLst>
          </p:cNvPr>
          <p:cNvPicPr>
            <a:picLocks noChangeAspect="1"/>
          </p:cNvPicPr>
          <p:nvPr/>
        </p:nvPicPr>
        <p:blipFill>
          <a:blip r:embed="rId3"/>
          <a:stretch/>
        </p:blipFill>
        <p:spPr bwMode="auto">
          <a:xfrm>
            <a:off x="9013676" y="1630313"/>
            <a:ext cx="2975124" cy="4170735"/>
          </a:xfrm>
          <a:prstGeom prst="rect">
            <a:avLst/>
          </a:prstGeom>
        </p:spPr>
      </p:pic>
    </p:spTree>
    <p:extLst>
      <p:ext uri="{BB962C8B-B14F-4D97-AF65-F5344CB8AC3E}">
        <p14:creationId xmlns:p14="http://schemas.microsoft.com/office/powerpoint/2010/main" val="1596046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5E6428B-F511-7070-5951-8060AC829F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FB0EFC-0C16-23F3-59D1-B5D01FF47ACB}"/>
              </a:ext>
            </a:extLst>
          </p:cNvPr>
          <p:cNvSpPr>
            <a:spLocks noGrp="1"/>
          </p:cNvSpPr>
          <p:nvPr>
            <p:ph type="title"/>
          </p:nvPr>
        </p:nvSpPr>
        <p:spPr/>
        <p:txBody>
          <a:bodyPr/>
          <a:lstStyle/>
          <a:p>
            <a:r>
              <a:rPr lang="en-US" dirty="0"/>
              <a:t>An example – super optimized (cont’d)</a:t>
            </a:r>
            <a:endParaRPr lang="LID4096" dirty="0"/>
          </a:p>
        </p:txBody>
      </p:sp>
      <p:sp>
        <p:nvSpPr>
          <p:cNvPr id="5" name="Slide Number Placeholder 4">
            <a:extLst>
              <a:ext uri="{FF2B5EF4-FFF2-40B4-BE49-F238E27FC236}">
                <a16:creationId xmlns:a16="http://schemas.microsoft.com/office/drawing/2014/main" id="{EB4064FE-6778-8D50-CC37-3C955BA9C8F5}"/>
              </a:ext>
            </a:extLst>
          </p:cNvPr>
          <p:cNvSpPr>
            <a:spLocks noGrp="1"/>
          </p:cNvSpPr>
          <p:nvPr>
            <p:ph type="sldNum" sz="quarter" idx="12"/>
          </p:nvPr>
        </p:nvSpPr>
        <p:spPr/>
        <p:txBody>
          <a:bodyPr/>
          <a:lstStyle/>
          <a:p>
            <a:fld id="{35B54189-C436-47D0-AC37-8484B13A8E13}" type="slidenum">
              <a:rPr lang="en-US" smtClean="0"/>
              <a:pPr/>
              <a:t>25</a:t>
            </a:fld>
            <a:endParaRPr lang="en-US"/>
          </a:p>
        </p:txBody>
      </p:sp>
      <p:pic>
        <p:nvPicPr>
          <p:cNvPr id="7" name="Picture 5">
            <a:extLst>
              <a:ext uri="{FF2B5EF4-FFF2-40B4-BE49-F238E27FC236}">
                <a16:creationId xmlns:a16="http://schemas.microsoft.com/office/drawing/2014/main" id="{5CD8B782-6365-7A27-E84D-32DC6B9334A1}"/>
              </a:ext>
            </a:extLst>
          </p:cNvPr>
          <p:cNvPicPr>
            <a:picLocks noChangeAspect="1"/>
          </p:cNvPicPr>
          <p:nvPr/>
        </p:nvPicPr>
        <p:blipFill>
          <a:blip r:embed="rId3"/>
          <a:stretch/>
        </p:blipFill>
        <p:spPr bwMode="auto">
          <a:xfrm>
            <a:off x="9013676" y="1630313"/>
            <a:ext cx="2975124" cy="4170735"/>
          </a:xfrm>
          <a:prstGeom prst="rect">
            <a:avLst/>
          </a:prstGeom>
        </p:spPr>
      </p:pic>
      <p:sp>
        <p:nvSpPr>
          <p:cNvPr id="4" name="Text Placeholder 3">
            <a:extLst>
              <a:ext uri="{FF2B5EF4-FFF2-40B4-BE49-F238E27FC236}">
                <a16:creationId xmlns:a16="http://schemas.microsoft.com/office/drawing/2014/main" id="{2C7950A3-09D7-4004-1DAA-AF3504220CB7}"/>
              </a:ext>
            </a:extLst>
          </p:cNvPr>
          <p:cNvSpPr>
            <a:spLocks noGrp="1"/>
          </p:cNvSpPr>
          <p:nvPr>
            <p:ph type="body" idx="1"/>
          </p:nvPr>
        </p:nvSpPr>
        <p:spPr>
          <a:xfrm>
            <a:off x="0" y="975519"/>
            <a:ext cx="10972800" cy="4906962"/>
          </a:xfrm>
        </p:spPr>
        <p:txBody>
          <a:bodyPr/>
          <a:lstStyle/>
          <a:p>
            <a:pPr>
              <a:buFont typeface="+mj-lt"/>
              <a:buAutoNum type="arabicPeriod"/>
            </a:pPr>
            <a:r>
              <a:rPr lang="en-GB" sz="2000" dirty="0"/>
              <a:t>Initial Scan (Table C). I/O Cost: |C| = 32 pages</a:t>
            </a:r>
          </a:p>
          <a:p>
            <a:pPr>
              <a:buFont typeface="+mj-lt"/>
              <a:buAutoNum type="arabicPeriod"/>
            </a:pPr>
            <a:r>
              <a:rPr lang="en-GB" sz="2000" dirty="0"/>
              <a:t>Filter and Projection on C. (pipelined, so no additional I/O)</a:t>
            </a:r>
          </a:p>
          <a:p>
            <a:pPr marL="800100" lvl="1"/>
            <a:r>
              <a:rPr lang="en-GB" sz="2000" dirty="0"/>
              <a:t>1 course: 1,600 tuples → 1 tuple. Project keeps 1 attribute. Output: 1 page</a:t>
            </a:r>
          </a:p>
          <a:p>
            <a:pPr>
              <a:buFont typeface="+mj-lt"/>
              <a:buAutoNum type="arabicPeriod"/>
            </a:pPr>
            <a:r>
              <a:rPr lang="en-GB" sz="2000" dirty="0"/>
              <a:t>First BNL Join (C ⋈ T)</a:t>
            </a:r>
          </a:p>
          <a:p>
            <a:pPr marL="800100" lvl="1"/>
            <a:r>
              <a:rPr lang="en-GB" sz="2000" dirty="0"/>
              <a:t>Outer relation requires 1 (ceil(1/10)) iteration </a:t>
            </a:r>
          </a:p>
          <a:p>
            <a:pPr marL="800100" lvl="1"/>
            <a:r>
              <a:rPr lang="en-GB" sz="2000" dirty="0"/>
              <a:t>I/O Cost: 1 * |T| = 1 * 5,120 = 5,120 pages</a:t>
            </a:r>
          </a:p>
          <a:p>
            <a:pPr marL="800100" lvl="1"/>
            <a:r>
              <a:rPr lang="en-GB" sz="2000" dirty="0"/>
              <a:t>Output: 64,000 tuples, six attributes (1 from C, 5 from T), 1524 pages</a:t>
            </a:r>
          </a:p>
          <a:p>
            <a:pPr>
              <a:buFont typeface="+mj-lt"/>
              <a:buAutoNum type="arabicPeriod"/>
            </a:pPr>
            <a:r>
              <a:rPr lang="en-GB" sz="2000" dirty="0"/>
              <a:t>Projection on (C ⋈ T). (pipelined again)</a:t>
            </a:r>
          </a:p>
          <a:p>
            <a:pPr marL="800100" lvl="1"/>
            <a:r>
              <a:rPr lang="en-GB" sz="2000" dirty="0"/>
              <a:t>Output: 64,000 tuples, one attribute, 256 pages</a:t>
            </a:r>
          </a:p>
          <a:p>
            <a:pPr>
              <a:buFont typeface="+mj-lt"/>
              <a:buAutoNum type="arabicPeriod"/>
            </a:pPr>
            <a:r>
              <a:rPr lang="en-GB" sz="2000" dirty="0"/>
              <a:t>Second BNL Join ((C ⋈ T) ⋈ S)</a:t>
            </a:r>
          </a:p>
          <a:p>
            <a:pPr lvl="1"/>
            <a:r>
              <a:rPr lang="en-GB" sz="2000" dirty="0"/>
              <a:t>Outer relation requires 26 (ceil(256/10)) iterations </a:t>
            </a:r>
          </a:p>
          <a:p>
            <a:pPr lvl="1"/>
            <a:r>
              <a:rPr lang="en-GB" sz="2000" dirty="0"/>
              <a:t>I/O Cost: 26 * |S| = 26 * 320 = 8,320 pages</a:t>
            </a:r>
          </a:p>
          <a:p>
            <a:pPr lvl="1"/>
            <a:r>
              <a:rPr lang="en-GB" sz="2000" dirty="0"/>
              <a:t>Output: 64000 tuples, 6 attributes (1 from (C⋈T), 5 from S)</a:t>
            </a:r>
          </a:p>
          <a:p>
            <a:pPr>
              <a:buFont typeface="+mj-lt"/>
              <a:buAutoNum type="arabicPeriod"/>
            </a:pPr>
            <a:r>
              <a:rPr lang="en-GB" sz="2000" dirty="0"/>
              <a:t>Final Projection (pipelined again)</a:t>
            </a:r>
          </a:p>
          <a:p>
            <a:pPr marL="800100" lvl="1"/>
            <a:r>
              <a:rPr lang="en-GB" sz="2000" dirty="0"/>
              <a:t>Reduces from 6 to 1 attribute: 256 output pages (250 tuples/page)</a:t>
            </a:r>
          </a:p>
          <a:p>
            <a:r>
              <a:rPr lang="en-GB" sz="2000" dirty="0"/>
              <a:t>Total I/O Cost: 32 + 5,120 + 8,320 = 13,472 pages</a:t>
            </a:r>
          </a:p>
          <a:p>
            <a:endParaRPr lang="en-US" sz="2000" dirty="0"/>
          </a:p>
        </p:txBody>
      </p:sp>
    </p:spTree>
    <p:extLst>
      <p:ext uri="{BB962C8B-B14F-4D97-AF65-F5344CB8AC3E}">
        <p14:creationId xmlns:p14="http://schemas.microsoft.com/office/powerpoint/2010/main" val="271812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r>
              <a:rPr lang="en-US"/>
              <a:t>Simple queries, straightforward plan</a:t>
            </a:r>
          </a:p>
        </p:txBody>
      </p:sp>
      <p:sp>
        <p:nvSpPr>
          <p:cNvPr id="5" name="Content Placeholder 2"/>
          <p:cNvSpPr>
            <a:spLocks noGrp="1"/>
          </p:cNvSpPr>
          <p:nvPr>
            <p:ph idx="1"/>
          </p:nvPr>
        </p:nvSpPr>
        <p:spPr bwMode="auto">
          <a:xfrm>
            <a:off x="609600" y="1503511"/>
            <a:ext cx="10972800" cy="4949825"/>
          </a:xfrm>
        </p:spPr>
        <p:txBody>
          <a:bodyPr/>
          <a:lstStyle/>
          <a:p>
            <a:pPr marL="0" indent="0">
              <a:buNone/>
            </a:pPr>
            <a:r>
              <a:rPr lang="en-US" dirty="0"/>
              <a:t>Query planning for OLTP</a:t>
            </a:r>
            <a:br>
              <a:rPr lang="en-US" dirty="0"/>
            </a:br>
            <a:r>
              <a:rPr lang="en-US" dirty="0"/>
              <a:t>queries is easy because </a:t>
            </a:r>
            <a:br>
              <a:rPr lang="en-US" dirty="0"/>
            </a:br>
            <a:r>
              <a:rPr lang="en-US" dirty="0"/>
              <a:t>they are </a:t>
            </a:r>
            <a:r>
              <a:rPr lang="en-US" b="1" dirty="0" err="1"/>
              <a:t>sargable</a:t>
            </a:r>
            <a:br>
              <a:rPr lang="en-US" dirty="0"/>
            </a:br>
            <a:r>
              <a:rPr lang="en-US" dirty="0"/>
              <a:t>→ It is usually just picking the best index</a:t>
            </a:r>
            <a:br>
              <a:rPr lang="en-US" dirty="0"/>
            </a:br>
            <a:r>
              <a:rPr lang="en-US" dirty="0"/>
              <a:t>→ Joins are almost always on foreign key</a:t>
            </a:r>
            <a:br>
              <a:rPr lang="en-US" dirty="0"/>
            </a:br>
            <a:r>
              <a:rPr lang="en-US" dirty="0"/>
              <a:t>        relationships with a small cardinality</a:t>
            </a:r>
            <a:br>
              <a:rPr lang="en-US" dirty="0"/>
            </a:br>
            <a:r>
              <a:rPr lang="en-US" dirty="0"/>
              <a:t>→ Can be implemented with simple heuristics </a:t>
            </a:r>
          </a:p>
          <a:p>
            <a:pPr marL="0" indent="0">
              <a:buNone/>
            </a:pPr>
            <a:endParaRPr lang="en-US" dirty="0"/>
          </a:p>
          <a:p>
            <a:pPr marL="0" indent="0">
              <a:buNone/>
            </a:pPr>
            <a:r>
              <a:rPr lang="en-US" dirty="0"/>
              <a:t>We focus on OLAP queries (more interesting) </a:t>
            </a:r>
          </a:p>
          <a:p>
            <a:pPr marL="0" indent="0">
              <a:buNone/>
            </a:pPr>
            <a:endParaRPr lang="en-US" dirty="0"/>
          </a:p>
        </p:txBody>
      </p:sp>
      <p:sp>
        <p:nvSpPr>
          <p:cNvPr id="6" name="Slide Number Placeholder 3"/>
          <p:cNvSpPr>
            <a:spLocks noGrp="1"/>
          </p:cNvSpPr>
          <p:nvPr>
            <p:ph type="sldNum" sz="quarter" idx="12"/>
          </p:nvPr>
        </p:nvSpPr>
        <p:spPr bwMode="auto"/>
        <p:txBody>
          <a:bodyPr/>
          <a:lstStyle/>
          <a:p>
            <a:fld id="{35B54189-C436-47D0-AC37-8484B13A8E13}" type="slidenum">
              <a:rPr lang="en-US" smtClean="0"/>
              <a:pPr/>
              <a:t>26</a:t>
            </a:fld>
            <a:endParaRPr lang="en-US"/>
          </a:p>
        </p:txBody>
      </p:sp>
      <p:sp>
        <p:nvSpPr>
          <p:cNvPr id="7" name="Line Callout 2 (Accent Bar) 5"/>
          <p:cNvSpPr/>
          <p:nvPr/>
        </p:nvSpPr>
        <p:spPr bwMode="auto">
          <a:xfrm>
            <a:off x="6456040" y="1547499"/>
            <a:ext cx="1954560" cy="1066056"/>
          </a:xfrm>
          <a:prstGeom prst="accentCallout2">
            <a:avLst>
              <a:gd name="adj1" fmla="val 88296"/>
              <a:gd name="adj2" fmla="val -7701"/>
              <a:gd name="adj3" fmla="val 88296"/>
              <a:gd name="adj4" fmla="val -29311"/>
              <a:gd name="adj5" fmla="val 125158"/>
              <a:gd name="adj6" fmla="val -14071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en-US" u="sng" dirty="0"/>
              <a:t>S</a:t>
            </a:r>
            <a:r>
              <a:rPr lang="en-US" dirty="0"/>
              <a:t>earch </a:t>
            </a:r>
            <a:r>
              <a:rPr lang="en-US" u="sng" dirty="0"/>
              <a:t>Ar</a:t>
            </a:r>
            <a:r>
              <a:rPr lang="en-US" dirty="0"/>
              <a:t>gument </a:t>
            </a:r>
            <a:r>
              <a:rPr lang="en-US" u="sng" dirty="0"/>
              <a:t>Able</a:t>
            </a:r>
            <a:endParaRPr dirty="0"/>
          </a:p>
        </p:txBody>
      </p:sp>
      <p:pic>
        <p:nvPicPr>
          <p:cNvPr id="10" name="Picture 4">
            <a:extLst>
              <a:ext uri="{FF2B5EF4-FFF2-40B4-BE49-F238E27FC236}">
                <a16:creationId xmlns:a16="http://schemas.microsoft.com/office/drawing/2014/main" id="{D77F19EB-B3F1-BA44-A5C7-592BDB9ABE29}"/>
              </a:ext>
            </a:extLst>
          </p:cNvPr>
          <p:cNvPicPr>
            <a:picLocks noChangeAspect="1"/>
          </p:cNvPicPr>
          <p:nvPr/>
        </p:nvPicPr>
        <p:blipFill>
          <a:blip r:embed="rId3"/>
          <a:stretch/>
        </p:blipFill>
        <p:spPr bwMode="auto">
          <a:xfrm>
            <a:off x="9960320" y="1288437"/>
            <a:ext cx="1550734" cy="2067645"/>
          </a:xfrm>
          <a:prstGeom prst="rect">
            <a:avLst/>
          </a:prstGeom>
        </p:spPr>
      </p:pic>
      <p:sp>
        <p:nvSpPr>
          <p:cNvPr id="11" name="TextBox 5">
            <a:extLst>
              <a:ext uri="{FF2B5EF4-FFF2-40B4-BE49-F238E27FC236}">
                <a16:creationId xmlns:a16="http://schemas.microsoft.com/office/drawing/2014/main" id="{D2834072-36BA-2142-820F-5DF6F0D527E8}"/>
              </a:ext>
            </a:extLst>
          </p:cNvPr>
          <p:cNvSpPr/>
          <p:nvPr/>
        </p:nvSpPr>
        <p:spPr bwMode="auto">
          <a:xfrm>
            <a:off x="9902767" y="3371508"/>
            <a:ext cx="1665841" cy="1569660"/>
          </a:xfrm>
          <a:prstGeom prst="rect">
            <a:avLst/>
          </a:prstGeom>
          <a:noFill/>
        </p:spPr>
        <p:txBody>
          <a:bodyPr wrap="none" rtlCol="0">
            <a:spAutoFit/>
          </a:bodyPr>
          <a:lstStyle/>
          <a:p>
            <a:pPr algn="ctr">
              <a:defRPr/>
            </a:pPr>
            <a:r>
              <a:rPr lang="en-US" dirty="0"/>
              <a:t>Pat Selinger</a:t>
            </a:r>
            <a:endParaRPr dirty="0"/>
          </a:p>
          <a:p>
            <a:pPr algn="ctr">
              <a:defRPr/>
            </a:pPr>
            <a:r>
              <a:rPr lang="en-US" dirty="0"/>
              <a:t>IBM Fellow,</a:t>
            </a:r>
            <a:endParaRPr dirty="0"/>
          </a:p>
          <a:p>
            <a:pPr algn="ctr">
              <a:defRPr/>
            </a:pPr>
            <a:r>
              <a:rPr lang="en-US" dirty="0" err="1"/>
              <a:t>Paradata</a:t>
            </a:r>
            <a:r>
              <a:rPr lang="en-US" dirty="0"/>
              <a:t>,</a:t>
            </a:r>
          </a:p>
          <a:p>
            <a:pPr algn="ctr">
              <a:defRPr/>
            </a:pPr>
            <a:r>
              <a:rPr lang="en-US" dirty="0"/>
              <a:t>Salesforce</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r>
              <a:rPr lang="en-US" dirty="0"/>
              <a:t>Outline</a:t>
            </a:r>
          </a:p>
        </p:txBody>
      </p:sp>
      <p:sp>
        <p:nvSpPr>
          <p:cNvPr id="5" name="Content Placeholder 2"/>
          <p:cNvSpPr>
            <a:spLocks noGrp="1"/>
          </p:cNvSpPr>
          <p:nvPr>
            <p:ph idx="1"/>
          </p:nvPr>
        </p:nvSpPr>
        <p:spPr bwMode="auto"/>
        <p:txBody>
          <a:bodyPr/>
          <a:lstStyle/>
          <a:p>
            <a:pPr marL="0" indent="0">
              <a:buNone/>
            </a:pPr>
            <a:r>
              <a:rPr lang="en-US" dirty="0"/>
              <a:t>Introduction to query optimization</a:t>
            </a:r>
          </a:p>
          <a:p>
            <a:pPr marL="0" indent="0">
              <a:buNone/>
            </a:pPr>
            <a:r>
              <a:rPr lang="en-US" dirty="0"/>
              <a:t>Relational algebra equivalences</a:t>
            </a:r>
          </a:p>
          <a:p>
            <a:pPr marL="0" indent="0">
              <a:buNone/>
            </a:pPr>
            <a:r>
              <a:rPr lang="en-US" b="1" dirty="0"/>
              <a:t>Optimizers based on heuristics – INGRES</a:t>
            </a:r>
          </a:p>
          <a:p>
            <a:pPr marL="0" indent="0">
              <a:buNone/>
            </a:pPr>
            <a:r>
              <a:rPr lang="en-US" dirty="0"/>
              <a:t>Optimizers based on heuristics &amp; cost - SYSTEM R</a:t>
            </a:r>
          </a:p>
          <a:p>
            <a:pPr marL="342891" lvl="1" indent="0">
              <a:buNone/>
            </a:pPr>
            <a:r>
              <a:rPr lang="en-US" dirty="0"/>
              <a:t>Cost &amp; selectivity estimation</a:t>
            </a:r>
          </a:p>
          <a:p>
            <a:pPr marL="342891" lvl="1" indent="0">
              <a:buNone/>
            </a:pPr>
            <a:r>
              <a:rPr lang="en-US" dirty="0"/>
              <a:t>Principle of optimality</a:t>
            </a:r>
          </a:p>
        </p:txBody>
      </p:sp>
      <p:sp>
        <p:nvSpPr>
          <p:cNvPr id="6" name="Slide Number Placeholder 3"/>
          <p:cNvSpPr>
            <a:spLocks noGrp="1"/>
          </p:cNvSpPr>
          <p:nvPr>
            <p:ph type="sldNum" sz="quarter" idx="12"/>
          </p:nvPr>
        </p:nvSpPr>
        <p:spPr bwMode="auto"/>
        <p:txBody>
          <a:bodyPr/>
          <a:lstStyle/>
          <a:p>
            <a:fld id="{35B54189-C436-47D0-AC37-8484B13A8E13}" type="slidenum">
              <a:rPr lang="en-US"/>
              <a:pPr/>
              <a:t>27</a:t>
            </a:fld>
            <a:endParaRPr lang="en-US"/>
          </a:p>
        </p:txBody>
      </p:sp>
    </p:spTree>
    <p:extLst>
      <p:ext uri="{BB962C8B-B14F-4D97-AF65-F5344CB8AC3E}">
        <p14:creationId xmlns:p14="http://schemas.microsoft.com/office/powerpoint/2010/main" val="4213524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r>
              <a:rPr lang="en-US"/>
              <a:t>Heuristic-based optimization</a:t>
            </a:r>
          </a:p>
        </p:txBody>
      </p:sp>
      <p:sp>
        <p:nvSpPr>
          <p:cNvPr id="5" name="Content Placeholder 2"/>
          <p:cNvSpPr>
            <a:spLocks noGrp="1"/>
          </p:cNvSpPr>
          <p:nvPr>
            <p:ph idx="1"/>
          </p:nvPr>
        </p:nvSpPr>
        <p:spPr bwMode="auto">
          <a:xfrm>
            <a:off x="609600" y="1196752"/>
            <a:ext cx="7934672" cy="4949825"/>
          </a:xfrm>
        </p:spPr>
        <p:txBody>
          <a:bodyPr/>
          <a:lstStyle/>
          <a:p>
            <a:pPr marL="0" indent="0">
              <a:buNone/>
            </a:pPr>
            <a:r>
              <a:rPr lang="en-US" dirty="0"/>
              <a:t>Define static rules that transform logical operators to a physical plan</a:t>
            </a:r>
            <a:br>
              <a:rPr lang="en-US" dirty="0"/>
            </a:br>
            <a:endParaRPr lang="en-US" dirty="0"/>
          </a:p>
          <a:p>
            <a:pPr marL="0" indent="0">
              <a:buNone/>
            </a:pPr>
            <a:r>
              <a:rPr lang="en-US" dirty="0"/>
              <a:t>→ Perform most restrictive selections early </a:t>
            </a:r>
            <a:br>
              <a:rPr lang="en-US" dirty="0"/>
            </a:br>
            <a:r>
              <a:rPr lang="en-US" dirty="0"/>
              <a:t>→ Perform all selections before joins</a:t>
            </a:r>
            <a:br>
              <a:rPr lang="en-US" dirty="0"/>
            </a:br>
            <a:r>
              <a:rPr lang="en-US" dirty="0"/>
              <a:t>→ Predicate/Limit/Projection pushdowns </a:t>
            </a:r>
            <a:br>
              <a:rPr lang="en-US" dirty="0"/>
            </a:br>
            <a:r>
              <a:rPr lang="en-US" dirty="0"/>
              <a:t>→ Join ordering based on cardinality </a:t>
            </a:r>
          </a:p>
          <a:p>
            <a:pPr marL="0" indent="0">
              <a:lnSpc>
                <a:spcPct val="150000"/>
              </a:lnSpc>
              <a:buNone/>
            </a:pPr>
            <a:r>
              <a:rPr lang="en-US" dirty="0"/>
              <a:t>Example: INGRES and Oracle (until mid 1990s) </a:t>
            </a:r>
          </a:p>
          <a:p>
            <a:pPr marL="0" indent="0">
              <a:lnSpc>
                <a:spcPct val="150000"/>
              </a:lnSpc>
              <a:buNone/>
            </a:pPr>
            <a:endParaRPr lang="en-US" dirty="0"/>
          </a:p>
        </p:txBody>
      </p:sp>
      <p:sp>
        <p:nvSpPr>
          <p:cNvPr id="6" name="Slide Number Placeholder 3"/>
          <p:cNvSpPr>
            <a:spLocks noGrp="1"/>
          </p:cNvSpPr>
          <p:nvPr>
            <p:ph type="sldNum" sz="quarter" idx="12"/>
          </p:nvPr>
        </p:nvSpPr>
        <p:spPr bwMode="auto"/>
        <p:txBody>
          <a:bodyPr/>
          <a:lstStyle/>
          <a:p>
            <a:fld id="{35B54189-C436-47D0-AC37-8484B13A8E13}" type="slidenum">
              <a:rPr lang="en-US"/>
              <a:pPr/>
              <a:t>28</a:t>
            </a:fld>
            <a:endParaRPr lang="en-US"/>
          </a:p>
        </p:txBody>
      </p:sp>
      <p:pic>
        <p:nvPicPr>
          <p:cNvPr id="7" name="Picture 4"/>
          <p:cNvPicPr>
            <a:picLocks noChangeAspect="1"/>
          </p:cNvPicPr>
          <p:nvPr/>
        </p:nvPicPr>
        <p:blipFill>
          <a:blip r:embed="rId3"/>
          <a:stretch/>
        </p:blipFill>
        <p:spPr bwMode="auto">
          <a:xfrm>
            <a:off x="9840416" y="1412775"/>
            <a:ext cx="1512126" cy="1813101"/>
          </a:xfrm>
          <a:prstGeom prst="rect">
            <a:avLst/>
          </a:prstGeom>
        </p:spPr>
      </p:pic>
      <p:sp>
        <p:nvSpPr>
          <p:cNvPr id="8" name="TextBox 5"/>
          <p:cNvSpPr/>
          <p:nvPr/>
        </p:nvSpPr>
        <p:spPr bwMode="auto">
          <a:xfrm>
            <a:off x="9163110" y="3246075"/>
            <a:ext cx="2866490" cy="830997"/>
          </a:xfrm>
          <a:prstGeom prst="rect">
            <a:avLst/>
          </a:prstGeom>
          <a:noFill/>
        </p:spPr>
        <p:txBody>
          <a:bodyPr wrap="none" rtlCol="0">
            <a:spAutoFit/>
          </a:bodyPr>
          <a:lstStyle/>
          <a:p>
            <a:pPr algn="ctr">
              <a:defRPr/>
            </a:pPr>
            <a:r>
              <a:rPr lang="en-US" dirty="0"/>
              <a:t>Michael </a:t>
            </a:r>
            <a:r>
              <a:rPr lang="en-US" dirty="0" err="1"/>
              <a:t>Stonebraker</a:t>
            </a:r>
            <a:r>
              <a:rPr lang="en-US" dirty="0"/>
              <a:t>,</a:t>
            </a:r>
            <a:endParaRPr dirty="0"/>
          </a:p>
          <a:p>
            <a:pPr algn="ctr">
              <a:defRPr/>
            </a:pPr>
            <a:r>
              <a:rPr lang="en-US" dirty="0"/>
              <a:t>Turing Award 2014</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r>
              <a:rPr lang="en-US"/>
              <a:t>Example - INGRES</a:t>
            </a:r>
          </a:p>
        </p:txBody>
      </p:sp>
      <p:sp>
        <p:nvSpPr>
          <p:cNvPr id="5" name="Slide Number Placeholder 3"/>
          <p:cNvSpPr>
            <a:spLocks noGrp="1"/>
          </p:cNvSpPr>
          <p:nvPr>
            <p:ph type="sldNum" sz="quarter" idx="12"/>
          </p:nvPr>
        </p:nvSpPr>
        <p:spPr bwMode="auto"/>
        <p:txBody>
          <a:bodyPr/>
          <a:lstStyle/>
          <a:p>
            <a:fld id="{35B54189-C436-47D0-AC37-8484B13A8E13}" type="slidenum">
              <a:rPr lang="en-US"/>
              <a:pPr/>
              <a:t>29</a:t>
            </a:fld>
            <a:endParaRPr lang="en-US"/>
          </a:p>
        </p:txBody>
      </p:sp>
      <p:sp>
        <p:nvSpPr>
          <p:cNvPr id="16" name="Content Placeholder 15">
            <a:extLst>
              <a:ext uri="{FF2B5EF4-FFF2-40B4-BE49-F238E27FC236}">
                <a16:creationId xmlns:a16="http://schemas.microsoft.com/office/drawing/2014/main" id="{0292A94F-0929-47CA-B59B-C10847CDA05F}"/>
              </a:ext>
            </a:extLst>
          </p:cNvPr>
          <p:cNvSpPr>
            <a:spLocks noGrp="1"/>
          </p:cNvSpPr>
          <p:nvPr>
            <p:ph idx="4294967295"/>
          </p:nvPr>
        </p:nvSpPr>
        <p:spPr>
          <a:xfrm>
            <a:off x="257906" y="1260231"/>
            <a:ext cx="10972800" cy="4827588"/>
          </a:xfrm>
        </p:spPr>
        <p:txBody>
          <a:bodyPr/>
          <a:lstStyle/>
          <a:p>
            <a:pPr marL="0" indent="0">
              <a:buNone/>
            </a:pPr>
            <a:r>
              <a:rPr lang="en-US" sz="3200" dirty="0"/>
              <a:t>Developed at UC Berkeley. This ultimately led to Ingres Corp., </a:t>
            </a:r>
            <a:br>
              <a:rPr lang="en-US" sz="3200" dirty="0"/>
            </a:br>
            <a:r>
              <a:rPr lang="en-US" sz="3200" dirty="0"/>
              <a:t>Sybase, MS SQL Server, Britton-Lee, Wang's PACE. </a:t>
            </a:r>
          </a:p>
          <a:p>
            <a:endParaRPr lang="en-US" dirty="0"/>
          </a:p>
        </p:txBody>
      </p:sp>
      <p:graphicFrame>
        <p:nvGraphicFramePr>
          <p:cNvPr id="6" name="Table 7"/>
          <p:cNvGraphicFramePr>
            <a:graphicFrameLocks noGrp="1"/>
          </p:cNvGraphicFramePr>
          <p:nvPr/>
        </p:nvGraphicFramePr>
        <p:xfrm>
          <a:off x="1179306" y="4772118"/>
          <a:ext cx="3528394" cy="1450552"/>
        </p:xfrm>
        <a:graphic>
          <a:graphicData uri="http://schemas.openxmlformats.org/drawingml/2006/table">
            <a:tbl>
              <a:tblPr firstRow="1" bandRow="1"/>
              <a:tblGrid>
                <a:gridCol w="1586162">
                  <a:extLst>
                    <a:ext uri="{9D8B030D-6E8A-4147-A177-3AD203B41FA5}">
                      <a16:colId xmlns:a16="http://schemas.microsoft.com/office/drawing/2014/main" val="20000"/>
                    </a:ext>
                  </a:extLst>
                </a:gridCol>
                <a:gridCol w="1942232">
                  <a:extLst>
                    <a:ext uri="{9D8B030D-6E8A-4147-A177-3AD203B41FA5}">
                      <a16:colId xmlns:a16="http://schemas.microsoft.com/office/drawing/2014/main" val="20001"/>
                    </a:ext>
                  </a:extLst>
                </a:gridCol>
              </a:tblGrid>
              <a:tr h="627592">
                <a:tc>
                  <a:txBody>
                    <a:bodyPr/>
                    <a:lstStyle/>
                    <a:p>
                      <a:pPr>
                        <a:defRPr/>
                      </a:pPr>
                      <a:r>
                        <a:rPr lang="en-US" sz="2400" dirty="0"/>
                        <a:t>ID</a:t>
                      </a:r>
                      <a:endParaRPr sz="2400" dirty="0"/>
                    </a:p>
                  </a:txBody>
                  <a:tcPr/>
                </a:tc>
                <a:tc>
                  <a:txBody>
                    <a:bodyPr/>
                    <a:lstStyle/>
                    <a:p>
                      <a:pPr>
                        <a:defRPr/>
                      </a:pPr>
                      <a:r>
                        <a:rPr lang="en-US" sz="2400"/>
                        <a:t>NAME</a:t>
                      </a:r>
                      <a:endParaRPr sz="2400"/>
                    </a:p>
                  </a:txBody>
                  <a:tcPr/>
                </a:tc>
                <a:extLst>
                  <a:ext uri="{0D108BD9-81ED-4DB2-BD59-A6C34878D82A}">
                    <a16:rowId xmlns:a16="http://schemas.microsoft.com/office/drawing/2014/main" val="10000"/>
                  </a:ext>
                </a:extLst>
              </a:tr>
              <a:tr h="627592">
                <a:tc>
                  <a:txBody>
                    <a:bodyPr/>
                    <a:lstStyle/>
                    <a:p>
                      <a:pPr>
                        <a:defRPr/>
                      </a:pPr>
                      <a:r>
                        <a:rPr lang="en-US" sz="2400"/>
                        <a:t>Integer, PK</a:t>
                      </a:r>
                      <a:endParaRPr sz="2400"/>
                    </a:p>
                  </a:txBody>
                  <a:tcPr/>
                </a:tc>
                <a:tc>
                  <a:txBody>
                    <a:bodyPr/>
                    <a:lstStyle/>
                    <a:p>
                      <a:pPr>
                        <a:defRPr/>
                      </a:pPr>
                      <a:r>
                        <a:rPr lang="en-US" sz="2400" dirty="0"/>
                        <a:t>VARCHAR(32)</a:t>
                      </a:r>
                      <a:endParaRPr sz="2400" dirty="0"/>
                    </a:p>
                  </a:txBody>
                  <a:tcPr/>
                </a:tc>
                <a:extLst>
                  <a:ext uri="{0D108BD9-81ED-4DB2-BD59-A6C34878D82A}">
                    <a16:rowId xmlns:a16="http://schemas.microsoft.com/office/drawing/2014/main" val="10001"/>
                  </a:ext>
                </a:extLst>
              </a:tr>
            </a:tbl>
          </a:graphicData>
        </a:graphic>
      </p:graphicFrame>
      <p:graphicFrame>
        <p:nvGraphicFramePr>
          <p:cNvPr id="7" name="Table 9"/>
          <p:cNvGraphicFramePr>
            <a:graphicFrameLocks noGrp="1"/>
          </p:cNvGraphicFramePr>
          <p:nvPr/>
        </p:nvGraphicFramePr>
        <p:xfrm>
          <a:off x="6280742" y="4772118"/>
          <a:ext cx="4351762" cy="1280160"/>
        </p:xfrm>
        <a:graphic>
          <a:graphicData uri="http://schemas.openxmlformats.org/drawingml/2006/table">
            <a:tbl>
              <a:tblPr firstRow="1" bandRow="1"/>
              <a:tblGrid>
                <a:gridCol w="1860801">
                  <a:extLst>
                    <a:ext uri="{9D8B030D-6E8A-4147-A177-3AD203B41FA5}">
                      <a16:colId xmlns:a16="http://schemas.microsoft.com/office/drawing/2014/main" val="20000"/>
                    </a:ext>
                  </a:extLst>
                </a:gridCol>
                <a:gridCol w="2490961">
                  <a:extLst>
                    <a:ext uri="{9D8B030D-6E8A-4147-A177-3AD203B41FA5}">
                      <a16:colId xmlns:a16="http://schemas.microsoft.com/office/drawing/2014/main" val="20001"/>
                    </a:ext>
                  </a:extLst>
                </a:gridCol>
              </a:tblGrid>
              <a:tr h="370840">
                <a:tc>
                  <a:txBody>
                    <a:bodyPr/>
                    <a:lstStyle/>
                    <a:p>
                      <a:pPr>
                        <a:defRPr/>
                      </a:pPr>
                      <a:r>
                        <a:rPr lang="en-US" sz="2400"/>
                        <a:t>ID</a:t>
                      </a:r>
                      <a:endParaRPr sz="2400"/>
                    </a:p>
                  </a:txBody>
                  <a:tcPr/>
                </a:tc>
                <a:tc>
                  <a:txBody>
                    <a:bodyPr/>
                    <a:lstStyle/>
                    <a:p>
                      <a:pPr>
                        <a:defRPr/>
                      </a:pPr>
                      <a:r>
                        <a:rPr lang="en-US" sz="2400"/>
                        <a:t>NAME</a:t>
                      </a:r>
                      <a:endParaRPr sz="2400"/>
                    </a:p>
                  </a:txBody>
                  <a:tcPr/>
                </a:tc>
                <a:extLst>
                  <a:ext uri="{0D108BD9-81ED-4DB2-BD59-A6C34878D82A}">
                    <a16:rowId xmlns:a16="http://schemas.microsoft.com/office/drawing/2014/main" val="10000"/>
                  </a:ext>
                </a:extLst>
              </a:tr>
              <a:tr h="370840">
                <a:tc>
                  <a:txBody>
                    <a:bodyPr/>
                    <a:lstStyle/>
                    <a:p>
                      <a:pPr>
                        <a:defRPr/>
                      </a:pPr>
                      <a:r>
                        <a:rPr lang="en-US" sz="2400"/>
                        <a:t>Integer, PK</a:t>
                      </a:r>
                      <a:endParaRPr sz="2400"/>
                    </a:p>
                  </a:txBody>
                  <a:tcPr/>
                </a:tc>
                <a:tc>
                  <a:txBody>
                    <a:bodyPr/>
                    <a:lstStyle/>
                    <a:p>
                      <a:pPr>
                        <a:defRPr/>
                      </a:pPr>
                      <a:r>
                        <a:rPr lang="en-US" sz="2400" dirty="0"/>
                        <a:t>VARCHAR(32) </a:t>
                      </a:r>
                      <a:br>
                        <a:rPr lang="en-US" sz="2400" dirty="0"/>
                      </a:br>
                      <a:r>
                        <a:rPr lang="en-US" sz="2400" dirty="0"/>
                        <a:t>UNIQUE</a:t>
                      </a:r>
                      <a:endParaRPr sz="2400" dirty="0"/>
                    </a:p>
                  </a:txBody>
                  <a:tcPr/>
                </a:tc>
                <a:extLst>
                  <a:ext uri="{0D108BD9-81ED-4DB2-BD59-A6C34878D82A}">
                    <a16:rowId xmlns:a16="http://schemas.microsoft.com/office/drawing/2014/main" val="10001"/>
                  </a:ext>
                </a:extLst>
              </a:tr>
            </a:tbl>
          </a:graphicData>
        </a:graphic>
      </p:graphicFrame>
      <p:sp>
        <p:nvSpPr>
          <p:cNvPr id="9" name="TextBox 11"/>
          <p:cNvSpPr/>
          <p:nvPr/>
        </p:nvSpPr>
        <p:spPr bwMode="auto">
          <a:xfrm>
            <a:off x="7664535" y="4221088"/>
            <a:ext cx="1119217" cy="461665"/>
          </a:xfrm>
          <a:prstGeom prst="rect">
            <a:avLst/>
          </a:prstGeom>
          <a:noFill/>
        </p:spPr>
        <p:txBody>
          <a:bodyPr wrap="none" rtlCol="0">
            <a:spAutoFit/>
          </a:bodyPr>
          <a:lstStyle/>
          <a:p>
            <a:pPr>
              <a:defRPr/>
            </a:pPr>
            <a:r>
              <a:rPr lang="en-US" dirty="0"/>
              <a:t>ALBUM</a:t>
            </a:r>
            <a:endParaRPr dirty="0"/>
          </a:p>
        </p:txBody>
      </p:sp>
      <p:sp>
        <p:nvSpPr>
          <p:cNvPr id="10" name="TextBox 12"/>
          <p:cNvSpPr/>
          <p:nvPr/>
        </p:nvSpPr>
        <p:spPr bwMode="auto">
          <a:xfrm>
            <a:off x="2279576" y="4221088"/>
            <a:ext cx="1044068" cy="461665"/>
          </a:xfrm>
          <a:prstGeom prst="rect">
            <a:avLst/>
          </a:prstGeom>
          <a:noFill/>
        </p:spPr>
        <p:txBody>
          <a:bodyPr wrap="none" rtlCol="0">
            <a:spAutoFit/>
          </a:bodyPr>
          <a:lstStyle/>
          <a:p>
            <a:pPr>
              <a:defRPr/>
            </a:pPr>
            <a:r>
              <a:rPr lang="en-US" dirty="0"/>
              <a:t>ARTIST</a:t>
            </a:r>
            <a:endParaRPr dirty="0"/>
          </a:p>
        </p:txBody>
      </p:sp>
      <p:sp>
        <p:nvSpPr>
          <p:cNvPr id="11" name="TextBox 13"/>
          <p:cNvSpPr/>
          <p:nvPr/>
        </p:nvSpPr>
        <p:spPr bwMode="auto">
          <a:xfrm>
            <a:off x="4786667" y="2379034"/>
            <a:ext cx="1309333" cy="461665"/>
          </a:xfrm>
          <a:prstGeom prst="rect">
            <a:avLst/>
          </a:prstGeom>
          <a:noFill/>
        </p:spPr>
        <p:txBody>
          <a:bodyPr wrap="none" rtlCol="0">
            <a:spAutoFit/>
          </a:bodyPr>
          <a:lstStyle/>
          <a:p>
            <a:pPr>
              <a:defRPr/>
            </a:pPr>
            <a:r>
              <a:rPr lang="en-US" dirty="0"/>
              <a:t>APPEARS</a:t>
            </a:r>
            <a:endParaRPr dirty="0"/>
          </a:p>
        </p:txBody>
      </p:sp>
      <p:cxnSp>
        <p:nvCxnSpPr>
          <p:cNvPr id="13" name="Curved Connector 20"/>
          <p:cNvCxnSpPr>
            <a:cxnSpLocks/>
          </p:cNvCxnSpPr>
          <p:nvPr/>
        </p:nvCxnSpPr>
        <p:spPr bwMode="auto">
          <a:xfrm rot="16200000" flipH="1">
            <a:off x="6027840" y="3959130"/>
            <a:ext cx="1041142" cy="535338"/>
          </a:xfrm>
          <a:prstGeom prst="curvedConnector3">
            <a:avLst>
              <a:gd name="adj1" fmla="val 50000"/>
            </a:avLst>
          </a:prstGeom>
          <a:ln w="31750">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0">
            <a:extLst>
              <a:ext uri="{FF2B5EF4-FFF2-40B4-BE49-F238E27FC236}">
                <a16:creationId xmlns:a16="http://schemas.microsoft.com/office/drawing/2014/main" id="{679ABF2E-11F8-41EC-B1B1-8E9B928E00C3}"/>
              </a:ext>
            </a:extLst>
          </p:cNvPr>
          <p:cNvCxnSpPr>
            <a:cxnSpLocks/>
          </p:cNvCxnSpPr>
          <p:nvPr/>
        </p:nvCxnSpPr>
        <p:spPr bwMode="auto">
          <a:xfrm rot="10800000" flipV="1">
            <a:off x="1895682" y="3755098"/>
            <a:ext cx="2167292" cy="1017019"/>
          </a:xfrm>
          <a:prstGeom prst="curvedConnector3">
            <a:avLst>
              <a:gd name="adj1" fmla="val 103102"/>
            </a:avLst>
          </a:prstGeom>
          <a:ln w="31750">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10"/>
          <p:cNvGraphicFramePr>
            <a:graphicFrameLocks noGrp="1"/>
          </p:cNvGraphicFramePr>
          <p:nvPr/>
        </p:nvGraphicFramePr>
        <p:xfrm>
          <a:off x="3668944" y="2840699"/>
          <a:ext cx="3528394" cy="914400"/>
        </p:xfrm>
        <a:graphic>
          <a:graphicData uri="http://schemas.openxmlformats.org/drawingml/2006/table">
            <a:tbl>
              <a:tblPr firstRow="1" bandRow="1"/>
              <a:tblGrid>
                <a:gridCol w="1764197">
                  <a:extLst>
                    <a:ext uri="{9D8B030D-6E8A-4147-A177-3AD203B41FA5}">
                      <a16:colId xmlns:a16="http://schemas.microsoft.com/office/drawing/2014/main" val="20000"/>
                    </a:ext>
                  </a:extLst>
                </a:gridCol>
                <a:gridCol w="1764197">
                  <a:extLst>
                    <a:ext uri="{9D8B030D-6E8A-4147-A177-3AD203B41FA5}">
                      <a16:colId xmlns:a16="http://schemas.microsoft.com/office/drawing/2014/main" val="20001"/>
                    </a:ext>
                  </a:extLst>
                </a:gridCol>
              </a:tblGrid>
              <a:tr h="370840">
                <a:tc>
                  <a:txBody>
                    <a:bodyPr/>
                    <a:lstStyle/>
                    <a:p>
                      <a:pPr>
                        <a:defRPr/>
                      </a:pPr>
                      <a:r>
                        <a:rPr lang="en-US" sz="2400"/>
                        <a:t>ARTIST_ID</a:t>
                      </a:r>
                      <a:endParaRPr sz="2400"/>
                    </a:p>
                  </a:txBody>
                  <a:tcPr/>
                </a:tc>
                <a:tc>
                  <a:txBody>
                    <a:bodyPr/>
                    <a:lstStyle/>
                    <a:p>
                      <a:pPr>
                        <a:defRPr/>
                      </a:pPr>
                      <a:r>
                        <a:rPr lang="en-US" sz="2400"/>
                        <a:t>ALBUM_ID</a:t>
                      </a:r>
                      <a:endParaRPr sz="2400"/>
                    </a:p>
                  </a:txBody>
                  <a:tcPr/>
                </a:tc>
                <a:extLst>
                  <a:ext uri="{0D108BD9-81ED-4DB2-BD59-A6C34878D82A}">
                    <a16:rowId xmlns:a16="http://schemas.microsoft.com/office/drawing/2014/main" val="10000"/>
                  </a:ext>
                </a:extLst>
              </a:tr>
              <a:tr h="370840">
                <a:tc>
                  <a:txBody>
                    <a:bodyPr/>
                    <a:lstStyle/>
                    <a:p>
                      <a:pPr>
                        <a:defRPr/>
                      </a:pPr>
                      <a:r>
                        <a:rPr lang="en-US" sz="2400"/>
                        <a:t>FK</a:t>
                      </a:r>
                      <a:endParaRPr sz="2400"/>
                    </a:p>
                  </a:txBody>
                  <a:tcPr/>
                </a:tc>
                <a:tc>
                  <a:txBody>
                    <a:bodyPr/>
                    <a:lstStyle/>
                    <a:p>
                      <a:pPr>
                        <a:defRPr/>
                      </a:pPr>
                      <a:r>
                        <a:rPr lang="en-US" sz="2400" dirty="0"/>
                        <a:t>FK</a:t>
                      </a:r>
                      <a:endParaRPr sz="2400"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Today’s overview</a:t>
            </a:r>
          </a:p>
        </p:txBody>
      </p:sp>
      <p:sp>
        <p:nvSpPr>
          <p:cNvPr id="5" name="Content Placeholder 2"/>
          <p:cNvSpPr>
            <a:spLocks noGrp="1"/>
          </p:cNvSpPr>
          <p:nvPr>
            <p:ph idx="1"/>
          </p:nvPr>
        </p:nvSpPr>
        <p:spPr bwMode="auto"/>
        <p:txBody>
          <a:bodyPr anchor="ctr"/>
          <a:lstStyle/>
          <a:p>
            <a:pPr marL="0" indent="0" algn="ctr">
              <a:buNone/>
              <a:defRPr/>
            </a:pPr>
            <a:r>
              <a:rPr lang="en-US" b="1" u="sng" dirty="0"/>
              <a:t>Query Optimization</a:t>
            </a:r>
            <a:br>
              <a:rPr lang="en-US" dirty="0"/>
            </a:br>
            <a:r>
              <a:rPr lang="en-US" dirty="0"/>
              <a:t>How to improve performance </a:t>
            </a:r>
            <a:br>
              <a:rPr lang="en-US" dirty="0"/>
            </a:br>
            <a:r>
              <a:rPr lang="en-US" dirty="0"/>
              <a:t>by </a:t>
            </a:r>
            <a:r>
              <a:rPr lang="en-US" i="1" dirty="0"/>
              <a:t>wisely</a:t>
            </a:r>
            <a:r>
              <a:rPr lang="en-US" dirty="0"/>
              <a:t> choosing the order and implementation of the operators?</a:t>
            </a:r>
          </a:p>
          <a:p>
            <a:pPr marL="0" indent="0" algn="ctr">
              <a:buNone/>
              <a:defRPr/>
            </a:pPr>
            <a:endParaRPr lang="en-US" dirty="0"/>
          </a:p>
          <a:p>
            <a:pPr marL="0" indent="0" algn="ctr">
              <a:buNone/>
              <a:defRPr/>
            </a:pPr>
            <a:endParaRPr lang="en-US" dirty="0"/>
          </a:p>
          <a:p>
            <a:pPr marL="0" indent="0" algn="ctr">
              <a:buNone/>
              <a:defRPr/>
            </a:pPr>
            <a:endParaRPr lang="en-US" dirty="0"/>
          </a:p>
          <a:p>
            <a:pPr marL="0" indent="0" algn="ctr">
              <a:buNone/>
              <a:defRPr/>
            </a:pPr>
            <a:endParaRPr lang="en-US" dirty="0"/>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smtClean="0"/>
              <a:t>3</a:t>
            </a:fld>
            <a:endParaRPr lang="en-US"/>
          </a:p>
        </p:txBody>
      </p:sp>
      <p:sp>
        <p:nvSpPr>
          <p:cNvPr id="14" name="Text Placeholder 13">
            <a:extLst>
              <a:ext uri="{FF2B5EF4-FFF2-40B4-BE49-F238E27FC236}">
                <a16:creationId xmlns:a16="http://schemas.microsoft.com/office/drawing/2014/main" id="{2D9DCAC5-AC33-4D15-9E08-4762CA9BDCC6}"/>
              </a:ext>
            </a:extLst>
          </p:cNvPr>
          <p:cNvSpPr>
            <a:spLocks noGrp="1"/>
          </p:cNvSpPr>
          <p:nvPr>
            <p:ph type="body" sz="quarter" idx="13"/>
          </p:nvPr>
        </p:nvSpPr>
        <p:spPr/>
        <p:txBody>
          <a:bodyPr/>
          <a:lstStyle/>
          <a:p>
            <a:endParaRPr lang="en-US"/>
          </a:p>
        </p:txBody>
      </p:sp>
      <p:pic>
        <p:nvPicPr>
          <p:cNvPr id="7" name="Picture 5"/>
          <p:cNvPicPr>
            <a:picLocks noChangeAspect="1"/>
          </p:cNvPicPr>
          <p:nvPr/>
        </p:nvPicPr>
        <p:blipFill>
          <a:blip r:embed="rId2"/>
          <a:stretch/>
        </p:blipFill>
        <p:spPr bwMode="auto">
          <a:xfrm>
            <a:off x="3287687" y="3616859"/>
            <a:ext cx="6553200" cy="319651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r>
              <a:rPr lang="en-US" dirty="0"/>
              <a:t>INGRES optimizer</a:t>
            </a:r>
          </a:p>
        </p:txBody>
      </p:sp>
      <p:sp>
        <p:nvSpPr>
          <p:cNvPr id="6" name="Slide Number Placeholder 3"/>
          <p:cNvSpPr>
            <a:spLocks noGrp="1"/>
          </p:cNvSpPr>
          <p:nvPr>
            <p:ph type="sldNum" sz="quarter" idx="12"/>
          </p:nvPr>
        </p:nvSpPr>
        <p:spPr bwMode="auto"/>
        <p:txBody>
          <a:bodyPr/>
          <a:lstStyle/>
          <a:p>
            <a:fld id="{35B54189-C436-47D0-AC37-8484B13A8E13}" type="slidenum">
              <a:rPr lang="en-US"/>
              <a:pPr/>
              <a:t>30</a:t>
            </a:fld>
            <a:endParaRPr lang="en-US"/>
          </a:p>
        </p:txBody>
      </p:sp>
      <p:sp>
        <p:nvSpPr>
          <p:cNvPr id="5" name="Content Placeholder 2"/>
          <p:cNvSpPr>
            <a:spLocks noGrp="1"/>
          </p:cNvSpPr>
          <p:nvPr>
            <p:ph idx="4294967295"/>
          </p:nvPr>
        </p:nvSpPr>
        <p:spPr bwMode="auto">
          <a:xfrm>
            <a:off x="667816" y="987425"/>
            <a:ext cx="10972800" cy="1938992"/>
          </a:xfrm>
        </p:spPr>
        <p:txBody>
          <a:bodyPr/>
          <a:lstStyle/>
          <a:p>
            <a:pPr marL="0" indent="0">
              <a:buNone/>
            </a:pPr>
            <a:r>
              <a:rPr lang="en-US" b="1" i="1" dirty="0"/>
              <a:t>Retrieve the names of artists that appear on Joy's mixtape </a:t>
            </a:r>
          </a:p>
        </p:txBody>
      </p:sp>
      <p:sp>
        <p:nvSpPr>
          <p:cNvPr id="7" name="TextBox 4"/>
          <p:cNvSpPr/>
          <p:nvPr/>
        </p:nvSpPr>
        <p:spPr bwMode="auto">
          <a:xfrm>
            <a:off x="2370356" y="1634942"/>
            <a:ext cx="6801862" cy="1938992"/>
          </a:xfrm>
          <a:prstGeom prst="rect">
            <a:avLst/>
          </a:prstGeom>
          <a:solidFill>
            <a:schemeClr val="bg1">
              <a:lumMod val="95000"/>
            </a:schemeClr>
          </a:solidFill>
        </p:spPr>
        <p:txBody>
          <a:bodyPr wrap="none" rtlCol="0">
            <a:spAutoFit/>
          </a:bodyPr>
          <a:lstStyle/>
          <a:p>
            <a:pPr>
              <a:defRPr/>
            </a:pPr>
            <a:r>
              <a:rPr lang="en-US" sz="2400" b="1" dirty="0">
                <a:solidFill>
                  <a:schemeClr val="accent1"/>
                </a:solidFill>
              </a:rPr>
              <a:t>SELECT</a:t>
            </a:r>
            <a:r>
              <a:rPr lang="en-US" sz="2400" b="1" dirty="0"/>
              <a:t> </a:t>
            </a:r>
            <a:r>
              <a:rPr lang="en-US" sz="2400" dirty="0"/>
              <a:t>ARTIST.NAME</a:t>
            </a:r>
            <a:br>
              <a:rPr lang="en-US" sz="2400" dirty="0"/>
            </a:br>
            <a:r>
              <a:rPr lang="en-US" sz="2400" b="1" dirty="0">
                <a:solidFill>
                  <a:schemeClr val="accent1"/>
                </a:solidFill>
              </a:rPr>
              <a:t>FROM</a:t>
            </a:r>
            <a:r>
              <a:rPr lang="en-US" sz="2400" b="1" dirty="0"/>
              <a:t> </a:t>
            </a:r>
            <a:r>
              <a:rPr lang="en-US" sz="2400" dirty="0"/>
              <a:t>ARTIST, APPEARS, ALBUM </a:t>
            </a:r>
            <a:endParaRPr sz="2400" dirty="0"/>
          </a:p>
          <a:p>
            <a:pPr>
              <a:defRPr/>
            </a:pPr>
            <a:r>
              <a:rPr lang="en-US" sz="2400" b="1" dirty="0">
                <a:solidFill>
                  <a:schemeClr val="accent1"/>
                </a:solidFill>
              </a:rPr>
              <a:t>WHERE</a:t>
            </a:r>
            <a:r>
              <a:rPr lang="en-US" sz="2400" b="1" dirty="0"/>
              <a:t> </a:t>
            </a:r>
            <a:r>
              <a:rPr lang="en-US" sz="2400" dirty="0"/>
              <a:t>ARTIST.ID=APPEARS.ARTIST_ID </a:t>
            </a:r>
            <a:br>
              <a:rPr lang="en-US" sz="2400" dirty="0"/>
            </a:br>
            <a:r>
              <a:rPr lang="en-US" sz="2400" dirty="0"/>
              <a:t>	</a:t>
            </a:r>
            <a:r>
              <a:rPr lang="en-US" sz="2400" b="1" dirty="0">
                <a:solidFill>
                  <a:schemeClr val="accent1"/>
                </a:solidFill>
              </a:rPr>
              <a:t>AND</a:t>
            </a:r>
            <a:r>
              <a:rPr lang="en-US" sz="2400" b="1" dirty="0"/>
              <a:t> </a:t>
            </a:r>
            <a:r>
              <a:rPr lang="en-US" sz="2400" dirty="0"/>
              <a:t>APPEARS.ALBUM_ID=ALBUM.ID</a:t>
            </a:r>
            <a:br>
              <a:rPr lang="en-US" sz="2400" dirty="0"/>
            </a:br>
            <a:r>
              <a:rPr lang="en-US" sz="2400" dirty="0"/>
              <a:t>	</a:t>
            </a:r>
            <a:r>
              <a:rPr lang="en-US" sz="2400" b="1" dirty="0">
                <a:solidFill>
                  <a:schemeClr val="accent1"/>
                </a:solidFill>
              </a:rPr>
              <a:t>AND</a:t>
            </a:r>
            <a:r>
              <a:rPr lang="en-US" sz="2400" b="1" dirty="0"/>
              <a:t> </a:t>
            </a:r>
            <a:r>
              <a:rPr lang="en-US" sz="2400" dirty="0"/>
              <a:t>ALBUM.NAME=“</a:t>
            </a:r>
            <a:r>
              <a:rPr lang="en-US" sz="2400" b="1" i="1" dirty="0"/>
              <a:t>Joy's Slag Remix</a:t>
            </a:r>
            <a:r>
              <a:rPr lang="en-US" sz="2400" dirty="0"/>
              <a:t>”</a:t>
            </a:r>
            <a:endParaRPr sz="2400" dirty="0"/>
          </a:p>
        </p:txBody>
      </p:sp>
      <p:graphicFrame>
        <p:nvGraphicFramePr>
          <p:cNvPr id="8" name="Table 5"/>
          <p:cNvGraphicFramePr>
            <a:graphicFrameLocks noGrp="1"/>
          </p:cNvGraphicFramePr>
          <p:nvPr>
            <p:extLst>
              <p:ext uri="{D42A27DB-BD31-4B8C-83A1-F6EECF244321}">
                <p14:modId xmlns:p14="http://schemas.microsoft.com/office/powerpoint/2010/main" val="2942253809"/>
              </p:ext>
            </p:extLst>
          </p:nvPr>
        </p:nvGraphicFramePr>
        <p:xfrm>
          <a:off x="2901661" y="4725144"/>
          <a:ext cx="4976643" cy="914400"/>
        </p:xfrm>
        <a:graphic>
          <a:graphicData uri="http://schemas.openxmlformats.org/drawingml/2006/table">
            <a:tbl>
              <a:tblPr firstRow="1" bandRow="1"/>
              <a:tblGrid>
                <a:gridCol w="1939970">
                  <a:extLst>
                    <a:ext uri="{9D8B030D-6E8A-4147-A177-3AD203B41FA5}">
                      <a16:colId xmlns:a16="http://schemas.microsoft.com/office/drawing/2014/main" val="20000"/>
                    </a:ext>
                  </a:extLst>
                </a:gridCol>
                <a:gridCol w="3036673">
                  <a:extLst>
                    <a:ext uri="{9D8B030D-6E8A-4147-A177-3AD203B41FA5}">
                      <a16:colId xmlns:a16="http://schemas.microsoft.com/office/drawing/2014/main" val="20001"/>
                    </a:ext>
                  </a:extLst>
                </a:gridCol>
              </a:tblGrid>
              <a:tr h="370840">
                <a:tc>
                  <a:txBody>
                    <a:bodyPr/>
                    <a:lstStyle/>
                    <a:p>
                      <a:pPr>
                        <a:defRPr/>
                      </a:pPr>
                      <a:r>
                        <a:rPr lang="en-US" sz="2400"/>
                        <a:t>ID</a:t>
                      </a:r>
                      <a:endParaRPr sz="2400"/>
                    </a:p>
                  </a:txBody>
                  <a:tcPr/>
                </a:tc>
                <a:tc>
                  <a:txBody>
                    <a:bodyPr/>
                    <a:lstStyle/>
                    <a:p>
                      <a:pPr>
                        <a:defRPr/>
                      </a:pPr>
                      <a:r>
                        <a:rPr lang="en-US" sz="2400" dirty="0"/>
                        <a:t>NAME</a:t>
                      </a:r>
                      <a:endParaRPr sz="2400" dirty="0"/>
                    </a:p>
                  </a:txBody>
                  <a:tcPr/>
                </a:tc>
                <a:extLst>
                  <a:ext uri="{0D108BD9-81ED-4DB2-BD59-A6C34878D82A}">
                    <a16:rowId xmlns:a16="http://schemas.microsoft.com/office/drawing/2014/main" val="10000"/>
                  </a:ext>
                </a:extLst>
              </a:tr>
              <a:tr h="370840">
                <a:tc>
                  <a:txBody>
                    <a:bodyPr/>
                    <a:lstStyle/>
                    <a:p>
                      <a:pPr>
                        <a:defRPr/>
                      </a:pPr>
                      <a:r>
                        <a:rPr lang="en-US" sz="2400"/>
                        <a:t>Integer, PK</a:t>
                      </a:r>
                      <a:endParaRPr sz="2400"/>
                    </a:p>
                  </a:txBody>
                  <a:tcPr/>
                </a:tc>
                <a:tc>
                  <a:txBody>
                    <a:bodyPr/>
                    <a:lstStyle/>
                    <a:p>
                      <a:pPr>
                        <a:defRPr/>
                      </a:pPr>
                      <a:r>
                        <a:rPr lang="en-US" sz="2400" dirty="0"/>
                        <a:t>VARCHAR(32)</a:t>
                      </a:r>
                      <a:endParaRPr sz="2400" dirty="0"/>
                    </a:p>
                  </a:txBody>
                  <a:tcPr/>
                </a:tc>
                <a:extLst>
                  <a:ext uri="{0D108BD9-81ED-4DB2-BD59-A6C34878D82A}">
                    <a16:rowId xmlns:a16="http://schemas.microsoft.com/office/drawing/2014/main" val="10001"/>
                  </a:ext>
                </a:extLst>
              </a:tr>
            </a:tbl>
          </a:graphicData>
        </a:graphic>
      </p:graphicFrame>
      <p:graphicFrame>
        <p:nvGraphicFramePr>
          <p:cNvPr id="9" name="Table 7"/>
          <p:cNvGraphicFramePr>
            <a:graphicFrameLocks noGrp="1"/>
          </p:cNvGraphicFramePr>
          <p:nvPr>
            <p:extLst>
              <p:ext uri="{D42A27DB-BD31-4B8C-83A1-F6EECF244321}">
                <p14:modId xmlns:p14="http://schemas.microsoft.com/office/powerpoint/2010/main" val="1522362438"/>
              </p:ext>
            </p:extLst>
          </p:nvPr>
        </p:nvGraphicFramePr>
        <p:xfrm>
          <a:off x="2901661" y="3712458"/>
          <a:ext cx="4994538" cy="914400"/>
        </p:xfrm>
        <a:graphic>
          <a:graphicData uri="http://schemas.openxmlformats.org/drawingml/2006/table">
            <a:tbl>
              <a:tblPr firstRow="1" bandRow="1"/>
              <a:tblGrid>
                <a:gridCol w="1951693">
                  <a:extLst>
                    <a:ext uri="{9D8B030D-6E8A-4147-A177-3AD203B41FA5}">
                      <a16:colId xmlns:a16="http://schemas.microsoft.com/office/drawing/2014/main" val="20000"/>
                    </a:ext>
                  </a:extLst>
                </a:gridCol>
                <a:gridCol w="3042845">
                  <a:extLst>
                    <a:ext uri="{9D8B030D-6E8A-4147-A177-3AD203B41FA5}">
                      <a16:colId xmlns:a16="http://schemas.microsoft.com/office/drawing/2014/main" val="20001"/>
                    </a:ext>
                  </a:extLst>
                </a:gridCol>
              </a:tblGrid>
              <a:tr h="370840">
                <a:tc>
                  <a:txBody>
                    <a:bodyPr/>
                    <a:lstStyle/>
                    <a:p>
                      <a:pPr>
                        <a:defRPr/>
                      </a:pPr>
                      <a:r>
                        <a:rPr lang="en-US" sz="2400"/>
                        <a:t>ARTIST_ID</a:t>
                      </a:r>
                      <a:endParaRPr sz="2400"/>
                    </a:p>
                  </a:txBody>
                  <a:tcPr/>
                </a:tc>
                <a:tc>
                  <a:txBody>
                    <a:bodyPr/>
                    <a:lstStyle/>
                    <a:p>
                      <a:pPr>
                        <a:defRPr/>
                      </a:pPr>
                      <a:r>
                        <a:rPr lang="en-US" sz="2400" dirty="0"/>
                        <a:t>ALBUM_ID</a:t>
                      </a:r>
                      <a:endParaRPr sz="2400" dirty="0"/>
                    </a:p>
                  </a:txBody>
                  <a:tcPr/>
                </a:tc>
                <a:extLst>
                  <a:ext uri="{0D108BD9-81ED-4DB2-BD59-A6C34878D82A}">
                    <a16:rowId xmlns:a16="http://schemas.microsoft.com/office/drawing/2014/main" val="10000"/>
                  </a:ext>
                </a:extLst>
              </a:tr>
              <a:tr h="370840">
                <a:tc>
                  <a:txBody>
                    <a:bodyPr/>
                    <a:lstStyle/>
                    <a:p>
                      <a:pPr>
                        <a:defRPr/>
                      </a:pPr>
                      <a:r>
                        <a:rPr lang="en-US" sz="2400"/>
                        <a:t>FK</a:t>
                      </a:r>
                      <a:endParaRPr sz="2400"/>
                    </a:p>
                  </a:txBody>
                  <a:tcPr/>
                </a:tc>
                <a:tc>
                  <a:txBody>
                    <a:bodyPr/>
                    <a:lstStyle/>
                    <a:p>
                      <a:pPr>
                        <a:defRPr/>
                      </a:pPr>
                      <a:r>
                        <a:rPr lang="en-US" sz="2400" dirty="0"/>
                        <a:t>FK</a:t>
                      </a:r>
                      <a:endParaRPr sz="2400" dirty="0"/>
                    </a:p>
                  </a:txBody>
                  <a:tcPr/>
                </a:tc>
                <a:extLst>
                  <a:ext uri="{0D108BD9-81ED-4DB2-BD59-A6C34878D82A}">
                    <a16:rowId xmlns:a16="http://schemas.microsoft.com/office/drawing/2014/main" val="10001"/>
                  </a:ext>
                </a:extLst>
              </a:tr>
            </a:tbl>
          </a:graphicData>
        </a:graphic>
      </p:graphicFrame>
      <p:sp>
        <p:nvSpPr>
          <p:cNvPr id="10" name="TextBox 8"/>
          <p:cNvSpPr/>
          <p:nvPr/>
        </p:nvSpPr>
        <p:spPr bwMode="auto">
          <a:xfrm>
            <a:off x="1411172" y="5809103"/>
            <a:ext cx="1245854" cy="461665"/>
          </a:xfrm>
          <a:prstGeom prst="rect">
            <a:avLst/>
          </a:prstGeom>
          <a:noFill/>
        </p:spPr>
        <p:txBody>
          <a:bodyPr wrap="none" rtlCol="0">
            <a:spAutoFit/>
          </a:bodyPr>
          <a:lstStyle/>
          <a:p>
            <a:pPr>
              <a:defRPr/>
            </a:pPr>
            <a:r>
              <a:rPr lang="en-US" sz="2400" dirty="0"/>
              <a:t>ALBUM</a:t>
            </a:r>
            <a:endParaRPr sz="4400" dirty="0"/>
          </a:p>
        </p:txBody>
      </p:sp>
      <p:sp>
        <p:nvSpPr>
          <p:cNvPr id="11" name="TextBox 9"/>
          <p:cNvSpPr/>
          <p:nvPr/>
        </p:nvSpPr>
        <p:spPr bwMode="auto">
          <a:xfrm>
            <a:off x="1304968" y="4760212"/>
            <a:ext cx="1277914" cy="461665"/>
          </a:xfrm>
          <a:prstGeom prst="rect">
            <a:avLst/>
          </a:prstGeom>
          <a:noFill/>
        </p:spPr>
        <p:txBody>
          <a:bodyPr wrap="none" rtlCol="0">
            <a:spAutoFit/>
          </a:bodyPr>
          <a:lstStyle/>
          <a:p>
            <a:pPr>
              <a:defRPr/>
            </a:pPr>
            <a:r>
              <a:rPr lang="en-US" sz="2400" dirty="0"/>
              <a:t>ARTIST</a:t>
            </a:r>
            <a:endParaRPr sz="4400" dirty="0"/>
          </a:p>
        </p:txBody>
      </p:sp>
      <p:sp>
        <p:nvSpPr>
          <p:cNvPr id="12" name="TextBox 10"/>
          <p:cNvSpPr/>
          <p:nvPr/>
        </p:nvSpPr>
        <p:spPr bwMode="auto">
          <a:xfrm>
            <a:off x="1018436" y="3842792"/>
            <a:ext cx="1638590" cy="461665"/>
          </a:xfrm>
          <a:prstGeom prst="rect">
            <a:avLst/>
          </a:prstGeom>
          <a:noFill/>
        </p:spPr>
        <p:txBody>
          <a:bodyPr wrap="none" rtlCol="0">
            <a:spAutoFit/>
          </a:bodyPr>
          <a:lstStyle/>
          <a:p>
            <a:pPr>
              <a:defRPr/>
            </a:pPr>
            <a:r>
              <a:rPr lang="en-US" sz="2400" dirty="0"/>
              <a:t>APPEARS</a:t>
            </a:r>
            <a:endParaRPr sz="4400" dirty="0"/>
          </a:p>
        </p:txBody>
      </p:sp>
      <p:graphicFrame>
        <p:nvGraphicFramePr>
          <p:cNvPr id="13" name="Table 11"/>
          <p:cNvGraphicFramePr>
            <a:graphicFrameLocks noGrp="1"/>
          </p:cNvGraphicFramePr>
          <p:nvPr>
            <p:extLst>
              <p:ext uri="{D42A27DB-BD31-4B8C-83A1-F6EECF244321}">
                <p14:modId xmlns:p14="http://schemas.microsoft.com/office/powerpoint/2010/main" val="3918917193"/>
              </p:ext>
            </p:extLst>
          </p:nvPr>
        </p:nvGraphicFramePr>
        <p:xfrm>
          <a:off x="2901661" y="5788025"/>
          <a:ext cx="5835939" cy="914400"/>
        </p:xfrm>
        <a:graphic>
          <a:graphicData uri="http://schemas.openxmlformats.org/drawingml/2006/table">
            <a:tbl>
              <a:tblPr firstRow="1" bandRow="1"/>
              <a:tblGrid>
                <a:gridCol w="1963416">
                  <a:extLst>
                    <a:ext uri="{9D8B030D-6E8A-4147-A177-3AD203B41FA5}">
                      <a16:colId xmlns:a16="http://schemas.microsoft.com/office/drawing/2014/main" val="20000"/>
                    </a:ext>
                  </a:extLst>
                </a:gridCol>
                <a:gridCol w="3872523">
                  <a:extLst>
                    <a:ext uri="{9D8B030D-6E8A-4147-A177-3AD203B41FA5}">
                      <a16:colId xmlns:a16="http://schemas.microsoft.com/office/drawing/2014/main" val="20001"/>
                    </a:ext>
                  </a:extLst>
                </a:gridCol>
              </a:tblGrid>
              <a:tr h="296024">
                <a:tc>
                  <a:txBody>
                    <a:bodyPr/>
                    <a:lstStyle/>
                    <a:p>
                      <a:pPr>
                        <a:defRPr/>
                      </a:pPr>
                      <a:r>
                        <a:rPr lang="en-US" sz="2400"/>
                        <a:t>ID</a:t>
                      </a:r>
                      <a:endParaRPr sz="2400"/>
                    </a:p>
                  </a:txBody>
                  <a:tcPr/>
                </a:tc>
                <a:tc>
                  <a:txBody>
                    <a:bodyPr/>
                    <a:lstStyle/>
                    <a:p>
                      <a:pPr>
                        <a:defRPr/>
                      </a:pPr>
                      <a:r>
                        <a:rPr lang="en-US" sz="2400" dirty="0"/>
                        <a:t>NAME</a:t>
                      </a:r>
                      <a:endParaRPr sz="2400" dirty="0"/>
                    </a:p>
                  </a:txBody>
                  <a:tcPr/>
                </a:tc>
                <a:extLst>
                  <a:ext uri="{0D108BD9-81ED-4DB2-BD59-A6C34878D82A}">
                    <a16:rowId xmlns:a16="http://schemas.microsoft.com/office/drawing/2014/main" val="10000"/>
                  </a:ext>
                </a:extLst>
              </a:tr>
              <a:tr h="370840">
                <a:tc>
                  <a:txBody>
                    <a:bodyPr/>
                    <a:lstStyle/>
                    <a:p>
                      <a:pPr>
                        <a:defRPr/>
                      </a:pPr>
                      <a:r>
                        <a:rPr lang="en-US" sz="2400"/>
                        <a:t>Integer, PK</a:t>
                      </a:r>
                      <a:endParaRPr sz="2400"/>
                    </a:p>
                  </a:txBody>
                  <a:tcPr/>
                </a:tc>
                <a:tc>
                  <a:txBody>
                    <a:bodyPr/>
                    <a:lstStyle/>
                    <a:p>
                      <a:pPr>
                        <a:defRPr/>
                      </a:pPr>
                      <a:r>
                        <a:rPr lang="en-US" sz="2400" dirty="0"/>
                        <a:t>VARCHAR(32) UNIQUE</a:t>
                      </a:r>
                      <a:endParaRPr sz="2400"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30" name="Table 11"/>
          <p:cNvGraphicFramePr>
            <a:graphicFrameLocks noGrp="1"/>
          </p:cNvGraphicFramePr>
          <p:nvPr/>
        </p:nvGraphicFramePr>
        <p:xfrm>
          <a:off x="1509204" y="5871941"/>
          <a:ext cx="6650722" cy="792480"/>
        </p:xfrm>
        <a:graphic>
          <a:graphicData uri="http://schemas.openxmlformats.org/drawingml/2006/table">
            <a:tbl>
              <a:tblPr firstRow="1" bandRow="1"/>
              <a:tblGrid>
                <a:gridCol w="2901093">
                  <a:extLst>
                    <a:ext uri="{9D8B030D-6E8A-4147-A177-3AD203B41FA5}">
                      <a16:colId xmlns:a16="http://schemas.microsoft.com/office/drawing/2014/main" val="20000"/>
                    </a:ext>
                  </a:extLst>
                </a:gridCol>
                <a:gridCol w="3749629">
                  <a:extLst>
                    <a:ext uri="{9D8B030D-6E8A-4147-A177-3AD203B41FA5}">
                      <a16:colId xmlns:a16="http://schemas.microsoft.com/office/drawing/2014/main" val="20001"/>
                    </a:ext>
                  </a:extLst>
                </a:gridCol>
              </a:tblGrid>
              <a:tr h="296024">
                <a:tc>
                  <a:txBody>
                    <a:bodyPr/>
                    <a:lstStyle/>
                    <a:p>
                      <a:pPr>
                        <a:defRPr/>
                      </a:pPr>
                      <a:r>
                        <a:rPr lang="en-US" sz="2000"/>
                        <a:t>ID</a:t>
                      </a:r>
                      <a:endParaRPr sz="2000"/>
                    </a:p>
                  </a:txBody>
                  <a:tcPr/>
                </a:tc>
                <a:tc>
                  <a:txBody>
                    <a:bodyPr/>
                    <a:lstStyle/>
                    <a:p>
                      <a:pPr>
                        <a:defRPr/>
                      </a:pPr>
                      <a:r>
                        <a:rPr lang="en-US" sz="2000"/>
                        <a:t>NAME</a:t>
                      </a:r>
                      <a:endParaRPr sz="2000"/>
                    </a:p>
                  </a:txBody>
                  <a:tcPr/>
                </a:tc>
                <a:extLst>
                  <a:ext uri="{0D108BD9-81ED-4DB2-BD59-A6C34878D82A}">
                    <a16:rowId xmlns:a16="http://schemas.microsoft.com/office/drawing/2014/main" val="10000"/>
                  </a:ext>
                </a:extLst>
              </a:tr>
              <a:tr h="370840">
                <a:tc>
                  <a:txBody>
                    <a:bodyPr/>
                    <a:lstStyle/>
                    <a:p>
                      <a:pPr>
                        <a:defRPr/>
                      </a:pPr>
                      <a:r>
                        <a:rPr lang="en-US" sz="2000"/>
                        <a:t>Integer, PK</a:t>
                      </a:r>
                      <a:endParaRPr sz="2000"/>
                    </a:p>
                  </a:txBody>
                  <a:tcPr/>
                </a:tc>
                <a:tc>
                  <a:txBody>
                    <a:bodyPr/>
                    <a:lstStyle/>
                    <a:p>
                      <a:pPr>
                        <a:defRPr/>
                      </a:pPr>
                      <a:r>
                        <a:rPr lang="en-US" sz="2000"/>
                        <a:t>VARCHAR(32) UNIQUE</a:t>
                      </a:r>
                      <a:endParaRPr sz="2000"/>
                    </a:p>
                  </a:txBody>
                  <a:tcPr/>
                </a:tc>
                <a:extLst>
                  <a:ext uri="{0D108BD9-81ED-4DB2-BD59-A6C34878D82A}">
                    <a16:rowId xmlns:a16="http://schemas.microsoft.com/office/drawing/2014/main" val="10001"/>
                  </a:ext>
                </a:extLst>
              </a:tr>
            </a:tbl>
          </a:graphicData>
        </a:graphic>
      </p:graphicFrame>
      <p:sp>
        <p:nvSpPr>
          <p:cNvPr id="4" name="Title 1"/>
          <p:cNvSpPr>
            <a:spLocks noGrp="1"/>
          </p:cNvSpPr>
          <p:nvPr>
            <p:ph type="title"/>
          </p:nvPr>
        </p:nvSpPr>
        <p:spPr bwMode="auto"/>
        <p:txBody>
          <a:bodyPr/>
          <a:lstStyle/>
          <a:p>
            <a:pPr>
              <a:defRPr/>
            </a:pPr>
            <a:r>
              <a:rPr lang="en-US"/>
              <a:t>INGRES optimizer</a:t>
            </a:r>
            <a:endParaRPr/>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a:t>31</a:t>
            </a:fld>
            <a:endParaRPr lang="en-US"/>
          </a:p>
        </p:txBody>
      </p:sp>
      <p:sp>
        <p:nvSpPr>
          <p:cNvPr id="13" name="Rectangle 6"/>
          <p:cNvSpPr/>
          <p:nvPr/>
        </p:nvSpPr>
        <p:spPr bwMode="auto">
          <a:xfrm>
            <a:off x="-10769" y="3545001"/>
            <a:ext cx="6315940" cy="461665"/>
          </a:xfrm>
          <a:prstGeom prst="rect">
            <a:avLst/>
          </a:prstGeom>
        </p:spPr>
        <p:txBody>
          <a:bodyPr wrap="square">
            <a:spAutoFit/>
          </a:bodyPr>
          <a:lstStyle/>
          <a:p>
            <a:pPr>
              <a:defRPr/>
            </a:pPr>
            <a:r>
              <a:rPr lang="en-US" sz="2400" b="1" i="1">
                <a:solidFill>
                  <a:srgbClr val="6F2529"/>
                </a:solidFill>
                <a:latin typeface="GentiumBookBasic"/>
              </a:rPr>
              <a:t>Step #1: Decompose into single-variable queries </a:t>
            </a:r>
            <a:endParaRPr lang="en-US" sz="2400" b="1">
              <a:solidFill>
                <a:srgbClr val="6F2529"/>
              </a:solidFill>
            </a:endParaRPr>
          </a:p>
        </p:txBody>
      </p:sp>
      <p:sp>
        <p:nvSpPr>
          <p:cNvPr id="15" name="TextBox 20"/>
          <p:cNvSpPr/>
          <p:nvPr/>
        </p:nvSpPr>
        <p:spPr bwMode="auto">
          <a:xfrm>
            <a:off x="7227510" y="1844824"/>
            <a:ext cx="4778635" cy="861774"/>
          </a:xfrm>
          <a:prstGeom prst="rect">
            <a:avLst/>
          </a:prstGeom>
          <a:solidFill>
            <a:schemeClr val="bg1">
              <a:lumMod val="95000"/>
            </a:schemeClr>
          </a:solidFill>
        </p:spPr>
        <p:txBody>
          <a:bodyPr wrap="square" rtlCol="0">
            <a:spAutoFit/>
          </a:bodyPr>
          <a:lstStyle/>
          <a:p>
            <a:pPr>
              <a:defRPr/>
            </a:pPr>
            <a:r>
              <a:rPr lang="en-US" sz="1600" b="1">
                <a:solidFill>
                  <a:schemeClr val="accent1"/>
                </a:solidFill>
              </a:rPr>
              <a:t>SELECT</a:t>
            </a:r>
            <a:r>
              <a:rPr lang="en-US" sz="1600" b="1"/>
              <a:t> </a:t>
            </a:r>
            <a:r>
              <a:rPr lang="en-US" sz="1600"/>
              <a:t>ALBUM.ID AS ALBUM_ID </a:t>
            </a:r>
            <a:r>
              <a:rPr lang="en-US" sz="1600" b="1">
                <a:solidFill>
                  <a:srgbClr val="6F2529"/>
                </a:solidFill>
              </a:rPr>
              <a:t>INTO</a:t>
            </a:r>
            <a:r>
              <a:rPr lang="en-US" sz="1600">
                <a:solidFill>
                  <a:srgbClr val="6F2529"/>
                </a:solidFill>
              </a:rPr>
              <a:t> TEMP1</a:t>
            </a:r>
            <a:br>
              <a:rPr lang="en-US" sz="1600"/>
            </a:br>
            <a:r>
              <a:rPr lang="en-US" sz="1600" b="1">
                <a:solidFill>
                  <a:schemeClr val="accent1"/>
                </a:solidFill>
              </a:rPr>
              <a:t>FROM</a:t>
            </a:r>
            <a:r>
              <a:rPr lang="en-US" sz="1600" b="1"/>
              <a:t> </a:t>
            </a:r>
            <a:r>
              <a:rPr lang="en-US" sz="1600"/>
              <a:t>ALBUM </a:t>
            </a:r>
            <a:endParaRPr sz="1200"/>
          </a:p>
          <a:p>
            <a:pPr>
              <a:defRPr/>
            </a:pPr>
            <a:r>
              <a:rPr lang="en-US" sz="1600" b="1">
                <a:solidFill>
                  <a:schemeClr val="accent1"/>
                </a:solidFill>
              </a:rPr>
              <a:t>WHERE</a:t>
            </a:r>
            <a:r>
              <a:rPr lang="en-US" sz="1600" b="1"/>
              <a:t> </a:t>
            </a:r>
            <a:r>
              <a:rPr lang="en-US" sz="1600"/>
              <a:t>ALBUM.NAME=“</a:t>
            </a:r>
            <a:r>
              <a:rPr lang="en-US" sz="1600" b="1" i="1"/>
              <a:t>Joy's Slag Remix</a:t>
            </a:r>
            <a:r>
              <a:rPr lang="en-US" sz="1600"/>
              <a:t>”</a:t>
            </a:r>
            <a:endParaRPr sz="1200"/>
          </a:p>
        </p:txBody>
      </p:sp>
      <p:sp>
        <p:nvSpPr>
          <p:cNvPr id="16" name="TextBox 21"/>
          <p:cNvSpPr/>
          <p:nvPr/>
        </p:nvSpPr>
        <p:spPr bwMode="auto">
          <a:xfrm>
            <a:off x="7025373" y="3517608"/>
            <a:ext cx="4962377" cy="1077218"/>
          </a:xfrm>
          <a:prstGeom prst="rect">
            <a:avLst/>
          </a:prstGeom>
          <a:solidFill>
            <a:schemeClr val="bg1">
              <a:lumMod val="95000"/>
            </a:schemeClr>
          </a:solidFill>
        </p:spPr>
        <p:txBody>
          <a:bodyPr wrap="square" rtlCol="0">
            <a:spAutoFit/>
          </a:bodyPr>
          <a:lstStyle/>
          <a:p>
            <a:pPr>
              <a:defRPr/>
            </a:pPr>
            <a:r>
              <a:rPr lang="en-US" sz="1600" b="1">
                <a:solidFill>
                  <a:schemeClr val="accent1"/>
                </a:solidFill>
              </a:rPr>
              <a:t>SELECT</a:t>
            </a:r>
            <a:r>
              <a:rPr lang="en-US" sz="1600" b="1"/>
              <a:t> </a:t>
            </a:r>
            <a:r>
              <a:rPr lang="en-US" sz="1600"/>
              <a:t>ARTIST.NAME</a:t>
            </a:r>
            <a:br>
              <a:rPr lang="en-US" sz="1600"/>
            </a:br>
            <a:r>
              <a:rPr lang="en-US" sz="1600" b="1">
                <a:solidFill>
                  <a:schemeClr val="accent1"/>
                </a:solidFill>
              </a:rPr>
              <a:t>FROM  </a:t>
            </a:r>
            <a:r>
              <a:rPr lang="en-US" sz="1600" b="1"/>
              <a:t> </a:t>
            </a:r>
            <a:r>
              <a:rPr lang="en-US" sz="1600"/>
              <a:t>ARTIST, APPEARS, TEMP1 </a:t>
            </a:r>
            <a:endParaRPr sz="1200"/>
          </a:p>
          <a:p>
            <a:pPr>
              <a:defRPr/>
            </a:pPr>
            <a:r>
              <a:rPr lang="en-US" sz="1600" b="1">
                <a:solidFill>
                  <a:schemeClr val="accent1"/>
                </a:solidFill>
              </a:rPr>
              <a:t>WHERE</a:t>
            </a:r>
            <a:r>
              <a:rPr lang="en-US" sz="1600" b="1"/>
              <a:t> </a:t>
            </a:r>
            <a:r>
              <a:rPr lang="en-US" sz="1600"/>
              <a:t>ARTIST.ID=APPEARS.ARTIST_ID</a:t>
            </a:r>
            <a:br>
              <a:rPr lang="en-US" sz="1600"/>
            </a:br>
            <a:r>
              <a:rPr lang="en-US" sz="1600"/>
              <a:t>     </a:t>
            </a:r>
            <a:r>
              <a:rPr lang="en-US" sz="1600" b="1">
                <a:solidFill>
                  <a:schemeClr val="accent1"/>
                </a:solidFill>
              </a:rPr>
              <a:t>AND </a:t>
            </a:r>
            <a:r>
              <a:rPr lang="en-US" sz="1600"/>
              <a:t>APPEARS.ALBUM_ID=TEMP1.ALBUM_ID </a:t>
            </a:r>
            <a:endParaRPr sz="1200"/>
          </a:p>
        </p:txBody>
      </p:sp>
      <p:sp>
        <p:nvSpPr>
          <p:cNvPr id="17" name="TextBox 22"/>
          <p:cNvSpPr/>
          <p:nvPr/>
        </p:nvSpPr>
        <p:spPr bwMode="auto">
          <a:xfrm>
            <a:off x="6528163" y="1982677"/>
            <a:ext cx="492443" cy="369332"/>
          </a:xfrm>
          <a:prstGeom prst="rect">
            <a:avLst/>
          </a:prstGeom>
          <a:noFill/>
        </p:spPr>
        <p:txBody>
          <a:bodyPr wrap="none" rtlCol="0">
            <a:spAutoFit/>
          </a:bodyPr>
          <a:lstStyle/>
          <a:p>
            <a:pPr>
              <a:defRPr/>
            </a:pPr>
            <a:r>
              <a:rPr lang="en-US" sz="1800"/>
              <a:t>Q1</a:t>
            </a:r>
            <a:endParaRPr sz="1800"/>
          </a:p>
        </p:txBody>
      </p:sp>
      <p:sp>
        <p:nvSpPr>
          <p:cNvPr id="18" name="TextBox 23"/>
          <p:cNvSpPr/>
          <p:nvPr/>
        </p:nvSpPr>
        <p:spPr bwMode="auto">
          <a:xfrm>
            <a:off x="6528164" y="3450508"/>
            <a:ext cx="492443" cy="369332"/>
          </a:xfrm>
          <a:prstGeom prst="rect">
            <a:avLst/>
          </a:prstGeom>
          <a:noFill/>
        </p:spPr>
        <p:txBody>
          <a:bodyPr wrap="none" rtlCol="0">
            <a:spAutoFit/>
          </a:bodyPr>
          <a:lstStyle/>
          <a:p>
            <a:pPr>
              <a:defRPr/>
            </a:pPr>
            <a:r>
              <a:rPr lang="en-US" sz="1800"/>
              <a:t>Q2</a:t>
            </a:r>
            <a:endParaRPr sz="1800"/>
          </a:p>
        </p:txBody>
      </p:sp>
      <p:sp>
        <p:nvSpPr>
          <p:cNvPr id="24" name="TextBox 4"/>
          <p:cNvSpPr/>
          <p:nvPr/>
        </p:nvSpPr>
        <p:spPr bwMode="auto">
          <a:xfrm>
            <a:off x="54586" y="1539147"/>
            <a:ext cx="5851282" cy="1631216"/>
          </a:xfrm>
          <a:prstGeom prst="rect">
            <a:avLst/>
          </a:prstGeom>
          <a:solidFill>
            <a:schemeClr val="bg1">
              <a:lumMod val="95000"/>
            </a:schemeClr>
          </a:solidFill>
        </p:spPr>
        <p:txBody>
          <a:bodyPr wrap="none" rtlCol="0">
            <a:spAutoFit/>
          </a:bodyPr>
          <a:lstStyle/>
          <a:p>
            <a:pPr>
              <a:defRPr/>
            </a:pPr>
            <a:r>
              <a:rPr lang="en-US" sz="2000" b="1">
                <a:solidFill>
                  <a:schemeClr val="accent1"/>
                </a:solidFill>
              </a:rPr>
              <a:t>SELECT</a:t>
            </a:r>
            <a:r>
              <a:rPr lang="en-US" sz="2000" b="1"/>
              <a:t> </a:t>
            </a:r>
            <a:r>
              <a:rPr lang="en-US" sz="2000"/>
              <a:t>ARTIST.NAME</a:t>
            </a:r>
            <a:br>
              <a:rPr lang="en-US" sz="2000"/>
            </a:br>
            <a:r>
              <a:rPr lang="en-US" sz="2000" b="1">
                <a:solidFill>
                  <a:schemeClr val="accent1"/>
                </a:solidFill>
              </a:rPr>
              <a:t>FROM</a:t>
            </a:r>
            <a:r>
              <a:rPr lang="en-US" sz="2000" b="1"/>
              <a:t> </a:t>
            </a:r>
            <a:r>
              <a:rPr lang="en-US" sz="2000"/>
              <a:t>ARTIST, APPEARS, ALBUM </a:t>
            </a:r>
            <a:endParaRPr sz="2000"/>
          </a:p>
          <a:p>
            <a:pPr>
              <a:defRPr/>
            </a:pPr>
            <a:r>
              <a:rPr lang="en-US" sz="2000" b="1">
                <a:solidFill>
                  <a:schemeClr val="accent1"/>
                </a:solidFill>
              </a:rPr>
              <a:t>WHERE</a:t>
            </a:r>
            <a:r>
              <a:rPr lang="en-US" sz="2000" b="1"/>
              <a:t> </a:t>
            </a:r>
            <a:r>
              <a:rPr lang="en-US" sz="2000"/>
              <a:t>ARTIST.ID=APPEARS.ARTIST_ID </a:t>
            </a:r>
            <a:br>
              <a:rPr lang="en-US" sz="2000"/>
            </a:br>
            <a:r>
              <a:rPr lang="en-US" sz="2000"/>
              <a:t>	</a:t>
            </a:r>
            <a:r>
              <a:rPr lang="en-US" sz="2000" b="1">
                <a:solidFill>
                  <a:schemeClr val="accent1"/>
                </a:solidFill>
              </a:rPr>
              <a:t>AND</a:t>
            </a:r>
            <a:r>
              <a:rPr lang="en-US" sz="2000" b="1"/>
              <a:t> </a:t>
            </a:r>
            <a:r>
              <a:rPr lang="en-US" sz="2000"/>
              <a:t>APPEARS.ALBUM_ID=ALBUM.ID</a:t>
            </a:r>
            <a:br>
              <a:rPr lang="en-US" sz="2000"/>
            </a:br>
            <a:r>
              <a:rPr lang="en-US" sz="2000"/>
              <a:t>	</a:t>
            </a:r>
            <a:r>
              <a:rPr lang="en-US" sz="2000" b="1">
                <a:solidFill>
                  <a:schemeClr val="accent1"/>
                </a:solidFill>
              </a:rPr>
              <a:t>AND</a:t>
            </a:r>
            <a:r>
              <a:rPr lang="en-US" sz="2000" b="1"/>
              <a:t> </a:t>
            </a:r>
            <a:r>
              <a:rPr lang="en-US" sz="2000"/>
              <a:t>ALBUM.NAME=“</a:t>
            </a:r>
            <a:r>
              <a:rPr lang="en-US" sz="2000" b="1" i="1"/>
              <a:t>Joy's Slag Remix</a:t>
            </a:r>
            <a:r>
              <a:rPr lang="en-US" sz="2000"/>
              <a:t>”</a:t>
            </a:r>
            <a:endParaRPr sz="2000"/>
          </a:p>
        </p:txBody>
      </p:sp>
      <p:graphicFrame>
        <p:nvGraphicFramePr>
          <p:cNvPr id="25" name="Table 5"/>
          <p:cNvGraphicFramePr>
            <a:graphicFrameLocks noGrp="1"/>
          </p:cNvGraphicFramePr>
          <p:nvPr/>
        </p:nvGraphicFramePr>
        <p:xfrm>
          <a:off x="1509204" y="4931297"/>
          <a:ext cx="4976643" cy="792480"/>
        </p:xfrm>
        <a:graphic>
          <a:graphicData uri="http://schemas.openxmlformats.org/drawingml/2006/table">
            <a:tbl>
              <a:tblPr firstRow="1" bandRow="1"/>
              <a:tblGrid>
                <a:gridCol w="2237211">
                  <a:extLst>
                    <a:ext uri="{9D8B030D-6E8A-4147-A177-3AD203B41FA5}">
                      <a16:colId xmlns:a16="http://schemas.microsoft.com/office/drawing/2014/main" val="20000"/>
                    </a:ext>
                  </a:extLst>
                </a:gridCol>
                <a:gridCol w="2739432">
                  <a:extLst>
                    <a:ext uri="{9D8B030D-6E8A-4147-A177-3AD203B41FA5}">
                      <a16:colId xmlns:a16="http://schemas.microsoft.com/office/drawing/2014/main" val="20001"/>
                    </a:ext>
                  </a:extLst>
                </a:gridCol>
              </a:tblGrid>
              <a:tr h="370840">
                <a:tc>
                  <a:txBody>
                    <a:bodyPr/>
                    <a:lstStyle/>
                    <a:p>
                      <a:pPr>
                        <a:defRPr/>
                      </a:pPr>
                      <a:r>
                        <a:rPr lang="en-US" sz="2000"/>
                        <a:t>ID</a:t>
                      </a:r>
                      <a:endParaRPr sz="2000"/>
                    </a:p>
                  </a:txBody>
                  <a:tcPr/>
                </a:tc>
                <a:tc>
                  <a:txBody>
                    <a:bodyPr/>
                    <a:lstStyle/>
                    <a:p>
                      <a:pPr>
                        <a:defRPr/>
                      </a:pPr>
                      <a:r>
                        <a:rPr lang="en-US" sz="2000"/>
                        <a:t>NAME</a:t>
                      </a:r>
                      <a:endParaRPr sz="2000"/>
                    </a:p>
                  </a:txBody>
                  <a:tcPr/>
                </a:tc>
                <a:extLst>
                  <a:ext uri="{0D108BD9-81ED-4DB2-BD59-A6C34878D82A}">
                    <a16:rowId xmlns:a16="http://schemas.microsoft.com/office/drawing/2014/main" val="10000"/>
                  </a:ext>
                </a:extLst>
              </a:tr>
              <a:tr h="370840">
                <a:tc>
                  <a:txBody>
                    <a:bodyPr/>
                    <a:lstStyle/>
                    <a:p>
                      <a:pPr>
                        <a:defRPr/>
                      </a:pPr>
                      <a:r>
                        <a:rPr lang="en-US" sz="2000"/>
                        <a:t>Integer, PK</a:t>
                      </a:r>
                      <a:endParaRPr sz="2000"/>
                    </a:p>
                  </a:txBody>
                  <a:tcPr/>
                </a:tc>
                <a:tc>
                  <a:txBody>
                    <a:bodyPr/>
                    <a:lstStyle/>
                    <a:p>
                      <a:pPr>
                        <a:defRPr/>
                      </a:pPr>
                      <a:r>
                        <a:rPr lang="en-US" sz="2000"/>
                        <a:t>VARCHAR(32)</a:t>
                      </a:r>
                      <a:endParaRPr sz="2000"/>
                    </a:p>
                  </a:txBody>
                  <a:tcPr/>
                </a:tc>
                <a:extLst>
                  <a:ext uri="{0D108BD9-81ED-4DB2-BD59-A6C34878D82A}">
                    <a16:rowId xmlns:a16="http://schemas.microsoft.com/office/drawing/2014/main" val="10001"/>
                  </a:ext>
                </a:extLst>
              </a:tr>
            </a:tbl>
          </a:graphicData>
        </a:graphic>
      </p:graphicFrame>
      <p:graphicFrame>
        <p:nvGraphicFramePr>
          <p:cNvPr id="26" name="Table 7"/>
          <p:cNvGraphicFramePr>
            <a:graphicFrameLocks noGrp="1"/>
          </p:cNvGraphicFramePr>
          <p:nvPr/>
        </p:nvGraphicFramePr>
        <p:xfrm>
          <a:off x="1509205" y="3995193"/>
          <a:ext cx="4994538" cy="792480"/>
        </p:xfrm>
        <a:graphic>
          <a:graphicData uri="http://schemas.openxmlformats.org/drawingml/2006/table">
            <a:tbl>
              <a:tblPr firstRow="1" bandRow="1"/>
              <a:tblGrid>
                <a:gridCol w="2497269">
                  <a:extLst>
                    <a:ext uri="{9D8B030D-6E8A-4147-A177-3AD203B41FA5}">
                      <a16:colId xmlns:a16="http://schemas.microsoft.com/office/drawing/2014/main" val="20000"/>
                    </a:ext>
                  </a:extLst>
                </a:gridCol>
                <a:gridCol w="2497269">
                  <a:extLst>
                    <a:ext uri="{9D8B030D-6E8A-4147-A177-3AD203B41FA5}">
                      <a16:colId xmlns:a16="http://schemas.microsoft.com/office/drawing/2014/main" val="20001"/>
                    </a:ext>
                  </a:extLst>
                </a:gridCol>
              </a:tblGrid>
              <a:tr h="370840">
                <a:tc>
                  <a:txBody>
                    <a:bodyPr/>
                    <a:lstStyle/>
                    <a:p>
                      <a:pPr>
                        <a:defRPr/>
                      </a:pPr>
                      <a:r>
                        <a:rPr lang="en-US" sz="2000"/>
                        <a:t>ARTIST_ID</a:t>
                      </a:r>
                      <a:endParaRPr sz="2000"/>
                    </a:p>
                  </a:txBody>
                  <a:tcPr/>
                </a:tc>
                <a:tc>
                  <a:txBody>
                    <a:bodyPr/>
                    <a:lstStyle/>
                    <a:p>
                      <a:pPr>
                        <a:defRPr/>
                      </a:pPr>
                      <a:r>
                        <a:rPr lang="en-US" sz="2000"/>
                        <a:t>ALBUM_ID</a:t>
                      </a:r>
                      <a:endParaRPr sz="2000"/>
                    </a:p>
                  </a:txBody>
                  <a:tcPr/>
                </a:tc>
                <a:extLst>
                  <a:ext uri="{0D108BD9-81ED-4DB2-BD59-A6C34878D82A}">
                    <a16:rowId xmlns:a16="http://schemas.microsoft.com/office/drawing/2014/main" val="10000"/>
                  </a:ext>
                </a:extLst>
              </a:tr>
              <a:tr h="370840">
                <a:tc>
                  <a:txBody>
                    <a:bodyPr/>
                    <a:lstStyle/>
                    <a:p>
                      <a:pPr>
                        <a:defRPr/>
                      </a:pPr>
                      <a:r>
                        <a:rPr lang="en-US" sz="2000"/>
                        <a:t>FK</a:t>
                      </a:r>
                      <a:endParaRPr sz="2000"/>
                    </a:p>
                  </a:txBody>
                  <a:tcPr/>
                </a:tc>
                <a:tc>
                  <a:txBody>
                    <a:bodyPr/>
                    <a:lstStyle/>
                    <a:p>
                      <a:pPr>
                        <a:defRPr/>
                      </a:pPr>
                      <a:r>
                        <a:rPr lang="en-US" sz="2000"/>
                        <a:t>FK</a:t>
                      </a:r>
                      <a:endParaRPr sz="2000"/>
                    </a:p>
                  </a:txBody>
                  <a:tcPr/>
                </a:tc>
                <a:extLst>
                  <a:ext uri="{0D108BD9-81ED-4DB2-BD59-A6C34878D82A}">
                    <a16:rowId xmlns:a16="http://schemas.microsoft.com/office/drawing/2014/main" val="10001"/>
                  </a:ext>
                </a:extLst>
              </a:tr>
            </a:tbl>
          </a:graphicData>
        </a:graphic>
      </p:graphicFrame>
      <p:sp>
        <p:nvSpPr>
          <p:cNvPr id="27" name="TextBox 8"/>
          <p:cNvSpPr/>
          <p:nvPr/>
        </p:nvSpPr>
        <p:spPr bwMode="auto">
          <a:xfrm>
            <a:off x="195425" y="5885935"/>
            <a:ext cx="979755" cy="369332"/>
          </a:xfrm>
          <a:prstGeom prst="rect">
            <a:avLst/>
          </a:prstGeom>
          <a:noFill/>
        </p:spPr>
        <p:txBody>
          <a:bodyPr wrap="none" rtlCol="0">
            <a:spAutoFit/>
          </a:bodyPr>
          <a:lstStyle/>
          <a:p>
            <a:pPr>
              <a:defRPr/>
            </a:pPr>
            <a:r>
              <a:rPr lang="en-US" sz="1800"/>
              <a:t>ALBUM</a:t>
            </a:r>
            <a:endParaRPr sz="3600"/>
          </a:p>
        </p:txBody>
      </p:sp>
      <p:sp>
        <p:nvSpPr>
          <p:cNvPr id="28" name="TextBox 9"/>
          <p:cNvSpPr/>
          <p:nvPr/>
        </p:nvSpPr>
        <p:spPr bwMode="auto">
          <a:xfrm>
            <a:off x="265957" y="5086986"/>
            <a:ext cx="1005403" cy="369332"/>
          </a:xfrm>
          <a:prstGeom prst="rect">
            <a:avLst/>
          </a:prstGeom>
          <a:noFill/>
        </p:spPr>
        <p:txBody>
          <a:bodyPr wrap="none" rtlCol="0">
            <a:spAutoFit/>
          </a:bodyPr>
          <a:lstStyle/>
          <a:p>
            <a:pPr>
              <a:defRPr/>
            </a:pPr>
            <a:r>
              <a:rPr lang="en-US" sz="1800"/>
              <a:t>ARTIST</a:t>
            </a:r>
            <a:endParaRPr sz="3600"/>
          </a:p>
        </p:txBody>
      </p:sp>
      <p:sp>
        <p:nvSpPr>
          <p:cNvPr id="29" name="TextBox 10"/>
          <p:cNvSpPr/>
          <p:nvPr/>
        </p:nvSpPr>
        <p:spPr bwMode="auto">
          <a:xfrm>
            <a:off x="427" y="4288037"/>
            <a:ext cx="1274708" cy="369332"/>
          </a:xfrm>
          <a:prstGeom prst="rect">
            <a:avLst/>
          </a:prstGeom>
          <a:noFill/>
        </p:spPr>
        <p:txBody>
          <a:bodyPr wrap="none" rtlCol="0">
            <a:spAutoFit/>
          </a:bodyPr>
          <a:lstStyle/>
          <a:p>
            <a:pPr>
              <a:defRPr/>
            </a:pPr>
            <a:r>
              <a:rPr lang="en-US" sz="1800"/>
              <a:t>APPEARS</a:t>
            </a:r>
            <a:endParaRPr sz="3600"/>
          </a:p>
        </p:txBody>
      </p:sp>
      <p:sp>
        <p:nvSpPr>
          <p:cNvPr id="2" name="Content Placeholder 2">
            <a:extLst>
              <a:ext uri="{FF2B5EF4-FFF2-40B4-BE49-F238E27FC236}">
                <a16:creationId xmlns:a16="http://schemas.microsoft.com/office/drawing/2014/main" id="{C5D5881A-1757-8019-22EE-758A2CED5DCF}"/>
              </a:ext>
            </a:extLst>
          </p:cNvPr>
          <p:cNvSpPr txBox="1">
            <a:spLocks/>
          </p:cNvSpPr>
          <p:nvPr/>
        </p:nvSpPr>
        <p:spPr bwMode="auto">
          <a:xfrm>
            <a:off x="667816" y="987425"/>
            <a:ext cx="10972800" cy="193899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pPr marL="0" indent="0">
              <a:buFont typeface="Calibri"/>
              <a:buNone/>
            </a:pPr>
            <a:r>
              <a:rPr lang="en-US" b="1" i="1"/>
              <a:t>Retrieve the names of artists that appear on Joy's mixtape </a:t>
            </a:r>
            <a:endParaRPr lang="en-US" b="1"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INGRES optimizer</a:t>
            </a:r>
            <a:endParaRPr/>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a:t>32</a:t>
            </a:fld>
            <a:endParaRPr lang="en-US"/>
          </a:p>
        </p:txBody>
      </p:sp>
      <p:sp>
        <p:nvSpPr>
          <p:cNvPr id="13" name="Rectangle 6"/>
          <p:cNvSpPr/>
          <p:nvPr/>
        </p:nvSpPr>
        <p:spPr bwMode="auto">
          <a:xfrm>
            <a:off x="54541" y="3511824"/>
            <a:ext cx="6261355" cy="461665"/>
          </a:xfrm>
          <a:prstGeom prst="rect">
            <a:avLst/>
          </a:prstGeom>
        </p:spPr>
        <p:txBody>
          <a:bodyPr wrap="square">
            <a:spAutoFit/>
          </a:bodyPr>
          <a:lstStyle/>
          <a:p>
            <a:pPr>
              <a:defRPr/>
            </a:pPr>
            <a:r>
              <a:rPr lang="en-US" sz="2400" b="1" i="1">
                <a:solidFill>
                  <a:srgbClr val="6F2529"/>
                </a:solidFill>
                <a:latin typeface="GentiumBookBasic"/>
              </a:rPr>
              <a:t>Step #1: Decompose into single-variable queries </a:t>
            </a:r>
            <a:endParaRPr lang="en-US" sz="2400" b="1">
              <a:solidFill>
                <a:srgbClr val="6F2529"/>
              </a:solidFill>
            </a:endParaRPr>
          </a:p>
        </p:txBody>
      </p:sp>
      <p:sp>
        <p:nvSpPr>
          <p:cNvPr id="15" name="TextBox 20"/>
          <p:cNvSpPr/>
          <p:nvPr/>
        </p:nvSpPr>
        <p:spPr bwMode="auto">
          <a:xfrm>
            <a:off x="7165495" y="1865257"/>
            <a:ext cx="4810932" cy="861774"/>
          </a:xfrm>
          <a:prstGeom prst="rect">
            <a:avLst/>
          </a:prstGeom>
          <a:solidFill>
            <a:schemeClr val="bg1">
              <a:lumMod val="95000"/>
            </a:schemeClr>
          </a:solidFill>
        </p:spPr>
        <p:txBody>
          <a:bodyPr wrap="none" rtlCol="0">
            <a:spAutoFit/>
          </a:bodyPr>
          <a:lstStyle/>
          <a:p>
            <a:pPr>
              <a:defRPr/>
            </a:pPr>
            <a:r>
              <a:rPr lang="en-US" sz="1600" b="1">
                <a:solidFill>
                  <a:schemeClr val="accent1"/>
                </a:solidFill>
              </a:rPr>
              <a:t>SELECT</a:t>
            </a:r>
            <a:r>
              <a:rPr lang="en-US" sz="1600" b="1"/>
              <a:t> </a:t>
            </a:r>
            <a:r>
              <a:rPr lang="en-US" sz="1600"/>
              <a:t>ALBUM.ID AS ALBUM_ID </a:t>
            </a:r>
            <a:r>
              <a:rPr lang="en-US" sz="1600" b="1">
                <a:solidFill>
                  <a:srgbClr val="6F2529"/>
                </a:solidFill>
              </a:rPr>
              <a:t>INTO</a:t>
            </a:r>
            <a:r>
              <a:rPr lang="en-US" sz="1600">
                <a:solidFill>
                  <a:srgbClr val="6F2529"/>
                </a:solidFill>
              </a:rPr>
              <a:t> TEMP1</a:t>
            </a:r>
            <a:br>
              <a:rPr lang="en-US" sz="1600"/>
            </a:br>
            <a:r>
              <a:rPr lang="en-US" sz="1600" b="1">
                <a:solidFill>
                  <a:schemeClr val="accent1"/>
                </a:solidFill>
              </a:rPr>
              <a:t>FROM</a:t>
            </a:r>
            <a:r>
              <a:rPr lang="en-US" sz="1600" b="1"/>
              <a:t> </a:t>
            </a:r>
            <a:r>
              <a:rPr lang="en-US" sz="1600"/>
              <a:t>ALBUM </a:t>
            </a:r>
            <a:endParaRPr sz="1200"/>
          </a:p>
          <a:p>
            <a:pPr>
              <a:defRPr/>
            </a:pPr>
            <a:r>
              <a:rPr lang="en-US" sz="1600" b="1">
                <a:solidFill>
                  <a:schemeClr val="accent1"/>
                </a:solidFill>
              </a:rPr>
              <a:t>WHERE</a:t>
            </a:r>
            <a:r>
              <a:rPr lang="en-US" sz="1600" b="1"/>
              <a:t> </a:t>
            </a:r>
            <a:r>
              <a:rPr lang="en-US" sz="1600"/>
              <a:t>ALBUM.NAME=“</a:t>
            </a:r>
            <a:r>
              <a:rPr lang="en-US" sz="1600" b="1" i="1"/>
              <a:t>Joy's Slag Remix</a:t>
            </a:r>
            <a:r>
              <a:rPr lang="en-US" sz="1600"/>
              <a:t>”</a:t>
            </a:r>
            <a:endParaRPr sz="1200"/>
          </a:p>
        </p:txBody>
      </p:sp>
      <p:sp>
        <p:nvSpPr>
          <p:cNvPr id="16" name="TextBox 21"/>
          <p:cNvSpPr/>
          <p:nvPr/>
        </p:nvSpPr>
        <p:spPr bwMode="auto">
          <a:xfrm>
            <a:off x="7163542" y="3458338"/>
            <a:ext cx="4993675" cy="830997"/>
          </a:xfrm>
          <a:prstGeom prst="rect">
            <a:avLst/>
          </a:prstGeom>
          <a:solidFill>
            <a:schemeClr val="bg1">
              <a:lumMod val="95000"/>
            </a:schemeClr>
          </a:solidFill>
        </p:spPr>
        <p:txBody>
          <a:bodyPr wrap="none" rtlCol="0">
            <a:spAutoFit/>
          </a:bodyPr>
          <a:lstStyle/>
          <a:p>
            <a:pPr>
              <a:defRPr/>
            </a:pPr>
            <a:r>
              <a:rPr lang="en-US" sz="1600" b="1">
                <a:solidFill>
                  <a:schemeClr val="accent1"/>
                </a:solidFill>
              </a:rPr>
              <a:t>SELECT</a:t>
            </a:r>
            <a:r>
              <a:rPr lang="en-US" sz="1600" b="1"/>
              <a:t> </a:t>
            </a:r>
            <a:r>
              <a:rPr lang="en-US" sz="1600"/>
              <a:t>APPEARS.ARTIST_ID </a:t>
            </a:r>
            <a:r>
              <a:rPr lang="en-US" sz="1600" b="1">
                <a:solidFill>
                  <a:srgbClr val="6F2529"/>
                </a:solidFill>
              </a:rPr>
              <a:t>INTO </a:t>
            </a:r>
            <a:r>
              <a:rPr lang="en-US" sz="1600">
                <a:solidFill>
                  <a:srgbClr val="6F2529"/>
                </a:solidFill>
              </a:rPr>
              <a:t>TEMP2 </a:t>
            </a:r>
            <a:br>
              <a:rPr lang="en-US" sz="1600"/>
            </a:br>
            <a:r>
              <a:rPr lang="en-US" sz="1600" b="1">
                <a:solidFill>
                  <a:schemeClr val="accent1"/>
                </a:solidFill>
              </a:rPr>
              <a:t>FROM</a:t>
            </a:r>
            <a:r>
              <a:rPr lang="en-US" sz="1600" b="1"/>
              <a:t> </a:t>
            </a:r>
            <a:r>
              <a:rPr lang="en-US" sz="1600"/>
              <a:t>APPEARS, TEMP1 </a:t>
            </a:r>
            <a:endParaRPr sz="1200"/>
          </a:p>
          <a:p>
            <a:pPr>
              <a:defRPr/>
            </a:pPr>
            <a:r>
              <a:rPr lang="en-US" sz="1600" b="1">
                <a:solidFill>
                  <a:schemeClr val="accent1"/>
                </a:solidFill>
              </a:rPr>
              <a:t>WHERE</a:t>
            </a:r>
            <a:r>
              <a:rPr lang="en-US" sz="1600" b="1"/>
              <a:t> </a:t>
            </a:r>
            <a:r>
              <a:rPr lang="en-US" sz="1600"/>
              <a:t>APPEARS.ALBUM_ID=TEMP1.ALBUM_ID </a:t>
            </a:r>
            <a:endParaRPr sz="1200"/>
          </a:p>
        </p:txBody>
      </p:sp>
      <p:sp>
        <p:nvSpPr>
          <p:cNvPr id="17" name="TextBox 22"/>
          <p:cNvSpPr/>
          <p:nvPr/>
        </p:nvSpPr>
        <p:spPr bwMode="auto">
          <a:xfrm>
            <a:off x="6616597" y="1865257"/>
            <a:ext cx="526106" cy="400110"/>
          </a:xfrm>
          <a:prstGeom prst="rect">
            <a:avLst/>
          </a:prstGeom>
          <a:noFill/>
        </p:spPr>
        <p:txBody>
          <a:bodyPr wrap="none" rtlCol="0">
            <a:spAutoFit/>
          </a:bodyPr>
          <a:lstStyle/>
          <a:p>
            <a:pPr>
              <a:defRPr/>
            </a:pPr>
            <a:r>
              <a:rPr lang="en-US" sz="2000"/>
              <a:t>Q1</a:t>
            </a:r>
            <a:endParaRPr sz="2000"/>
          </a:p>
        </p:txBody>
      </p:sp>
      <p:sp>
        <p:nvSpPr>
          <p:cNvPr id="18" name="TextBox 23"/>
          <p:cNvSpPr/>
          <p:nvPr/>
        </p:nvSpPr>
        <p:spPr bwMode="auto">
          <a:xfrm>
            <a:off x="6616597" y="4870118"/>
            <a:ext cx="526106" cy="400110"/>
          </a:xfrm>
          <a:prstGeom prst="rect">
            <a:avLst/>
          </a:prstGeom>
          <a:noFill/>
        </p:spPr>
        <p:txBody>
          <a:bodyPr wrap="none" rtlCol="0">
            <a:spAutoFit/>
          </a:bodyPr>
          <a:lstStyle/>
          <a:p>
            <a:pPr>
              <a:defRPr/>
            </a:pPr>
            <a:r>
              <a:rPr lang="en-US" sz="2000"/>
              <a:t>Q4</a:t>
            </a:r>
            <a:endParaRPr sz="2000"/>
          </a:p>
        </p:txBody>
      </p:sp>
      <p:sp>
        <p:nvSpPr>
          <p:cNvPr id="19" name="TextBox 19"/>
          <p:cNvSpPr/>
          <p:nvPr/>
        </p:nvSpPr>
        <p:spPr bwMode="auto">
          <a:xfrm>
            <a:off x="7163542" y="4870118"/>
            <a:ext cx="4801314" cy="830997"/>
          </a:xfrm>
          <a:prstGeom prst="rect">
            <a:avLst/>
          </a:prstGeom>
          <a:solidFill>
            <a:schemeClr val="bg1">
              <a:lumMod val="95000"/>
            </a:schemeClr>
          </a:solidFill>
        </p:spPr>
        <p:txBody>
          <a:bodyPr wrap="none" rtlCol="0">
            <a:spAutoFit/>
          </a:bodyPr>
          <a:lstStyle/>
          <a:p>
            <a:pPr>
              <a:defRPr/>
            </a:pPr>
            <a:r>
              <a:rPr lang="en-US" sz="1600" b="1">
                <a:solidFill>
                  <a:schemeClr val="accent1"/>
                </a:solidFill>
              </a:rPr>
              <a:t>SELECT</a:t>
            </a:r>
            <a:r>
              <a:rPr lang="en-US" sz="1600" b="1"/>
              <a:t> </a:t>
            </a:r>
            <a:r>
              <a:rPr lang="en-US" sz="1600"/>
              <a:t>ARTIST.NAME </a:t>
            </a:r>
            <a:br>
              <a:rPr lang="en-US" sz="1600"/>
            </a:br>
            <a:r>
              <a:rPr lang="en-US" sz="1600" b="1">
                <a:solidFill>
                  <a:schemeClr val="accent1"/>
                </a:solidFill>
              </a:rPr>
              <a:t>FROM</a:t>
            </a:r>
            <a:r>
              <a:rPr lang="en-US" sz="1600" b="1"/>
              <a:t> </a:t>
            </a:r>
            <a:r>
              <a:rPr lang="en-US" sz="1600"/>
              <a:t>ARTIST, TEMP2 </a:t>
            </a:r>
            <a:endParaRPr sz="1200"/>
          </a:p>
          <a:p>
            <a:pPr>
              <a:defRPr/>
            </a:pPr>
            <a:r>
              <a:rPr lang="en-US" sz="1600" b="1">
                <a:solidFill>
                  <a:schemeClr val="accent1"/>
                </a:solidFill>
              </a:rPr>
              <a:t>WHERE</a:t>
            </a:r>
            <a:r>
              <a:rPr lang="en-US" sz="1600" b="1"/>
              <a:t> </a:t>
            </a:r>
            <a:r>
              <a:rPr lang="en-US" sz="1600"/>
              <a:t>ARTIST.ARTIST_ID=TEMP2.ARTIST_ID </a:t>
            </a:r>
            <a:endParaRPr sz="1200"/>
          </a:p>
        </p:txBody>
      </p:sp>
      <p:sp>
        <p:nvSpPr>
          <p:cNvPr id="24" name="TextBox 4"/>
          <p:cNvSpPr/>
          <p:nvPr/>
        </p:nvSpPr>
        <p:spPr bwMode="auto">
          <a:xfrm>
            <a:off x="54586" y="1539147"/>
            <a:ext cx="5851282" cy="1631216"/>
          </a:xfrm>
          <a:prstGeom prst="rect">
            <a:avLst/>
          </a:prstGeom>
          <a:solidFill>
            <a:schemeClr val="bg1">
              <a:lumMod val="95000"/>
            </a:schemeClr>
          </a:solidFill>
        </p:spPr>
        <p:txBody>
          <a:bodyPr wrap="none" rtlCol="0">
            <a:spAutoFit/>
          </a:bodyPr>
          <a:lstStyle/>
          <a:p>
            <a:pPr>
              <a:defRPr/>
            </a:pPr>
            <a:r>
              <a:rPr lang="en-US" sz="2000" b="1">
                <a:solidFill>
                  <a:schemeClr val="accent1"/>
                </a:solidFill>
              </a:rPr>
              <a:t>SELECT</a:t>
            </a:r>
            <a:r>
              <a:rPr lang="en-US" sz="2000" b="1"/>
              <a:t> </a:t>
            </a:r>
            <a:r>
              <a:rPr lang="en-US" sz="2000"/>
              <a:t>ARTIST.NAME</a:t>
            </a:r>
            <a:br>
              <a:rPr lang="en-US" sz="2000"/>
            </a:br>
            <a:r>
              <a:rPr lang="en-US" sz="2000" b="1">
                <a:solidFill>
                  <a:schemeClr val="accent1"/>
                </a:solidFill>
              </a:rPr>
              <a:t>FROM</a:t>
            </a:r>
            <a:r>
              <a:rPr lang="en-US" sz="2000" b="1"/>
              <a:t> </a:t>
            </a:r>
            <a:r>
              <a:rPr lang="en-US" sz="2000"/>
              <a:t>ARTIST, APPEARS, ALBUM </a:t>
            </a:r>
            <a:endParaRPr sz="2000"/>
          </a:p>
          <a:p>
            <a:pPr>
              <a:defRPr/>
            </a:pPr>
            <a:r>
              <a:rPr lang="en-US" sz="2000" b="1">
                <a:solidFill>
                  <a:schemeClr val="accent1"/>
                </a:solidFill>
              </a:rPr>
              <a:t>WHERE</a:t>
            </a:r>
            <a:r>
              <a:rPr lang="en-US" sz="2000" b="1"/>
              <a:t> </a:t>
            </a:r>
            <a:r>
              <a:rPr lang="en-US" sz="2000"/>
              <a:t>ARTIST.ID=APPEARS.ARTIST_ID </a:t>
            </a:r>
            <a:br>
              <a:rPr lang="en-US" sz="2000"/>
            </a:br>
            <a:r>
              <a:rPr lang="en-US" sz="2000"/>
              <a:t>	</a:t>
            </a:r>
            <a:r>
              <a:rPr lang="en-US" sz="2000" b="1">
                <a:solidFill>
                  <a:schemeClr val="accent1"/>
                </a:solidFill>
              </a:rPr>
              <a:t>AND</a:t>
            </a:r>
            <a:r>
              <a:rPr lang="en-US" sz="2000" b="1"/>
              <a:t> </a:t>
            </a:r>
            <a:r>
              <a:rPr lang="en-US" sz="2000"/>
              <a:t>APPEARS.ALBUM_ID=ALBUM.ID</a:t>
            </a:r>
            <a:br>
              <a:rPr lang="en-US" sz="2000"/>
            </a:br>
            <a:r>
              <a:rPr lang="en-US" sz="2000"/>
              <a:t>	</a:t>
            </a:r>
            <a:r>
              <a:rPr lang="en-US" sz="2000" b="1">
                <a:solidFill>
                  <a:schemeClr val="accent1"/>
                </a:solidFill>
              </a:rPr>
              <a:t>AND</a:t>
            </a:r>
            <a:r>
              <a:rPr lang="en-US" sz="2000" b="1"/>
              <a:t> </a:t>
            </a:r>
            <a:r>
              <a:rPr lang="en-US" sz="2000"/>
              <a:t>ALBUM.NAME=“</a:t>
            </a:r>
            <a:r>
              <a:rPr lang="en-US" sz="2000" b="1" i="1"/>
              <a:t>Joy's Slag Remix</a:t>
            </a:r>
            <a:r>
              <a:rPr lang="en-US" sz="2000"/>
              <a:t>”</a:t>
            </a:r>
            <a:endParaRPr sz="2000"/>
          </a:p>
        </p:txBody>
      </p:sp>
      <p:graphicFrame>
        <p:nvGraphicFramePr>
          <p:cNvPr id="25" name="Table 5"/>
          <p:cNvGraphicFramePr>
            <a:graphicFrameLocks noGrp="1"/>
          </p:cNvGraphicFramePr>
          <p:nvPr/>
        </p:nvGraphicFramePr>
        <p:xfrm>
          <a:off x="1509204" y="4931297"/>
          <a:ext cx="4976643" cy="792480"/>
        </p:xfrm>
        <a:graphic>
          <a:graphicData uri="http://schemas.openxmlformats.org/drawingml/2006/table">
            <a:tbl>
              <a:tblPr firstRow="1" bandRow="1"/>
              <a:tblGrid>
                <a:gridCol w="2237211">
                  <a:extLst>
                    <a:ext uri="{9D8B030D-6E8A-4147-A177-3AD203B41FA5}">
                      <a16:colId xmlns:a16="http://schemas.microsoft.com/office/drawing/2014/main" val="20000"/>
                    </a:ext>
                  </a:extLst>
                </a:gridCol>
                <a:gridCol w="2739432">
                  <a:extLst>
                    <a:ext uri="{9D8B030D-6E8A-4147-A177-3AD203B41FA5}">
                      <a16:colId xmlns:a16="http://schemas.microsoft.com/office/drawing/2014/main" val="20001"/>
                    </a:ext>
                  </a:extLst>
                </a:gridCol>
              </a:tblGrid>
              <a:tr h="370840">
                <a:tc>
                  <a:txBody>
                    <a:bodyPr/>
                    <a:lstStyle/>
                    <a:p>
                      <a:pPr>
                        <a:defRPr/>
                      </a:pPr>
                      <a:r>
                        <a:rPr lang="en-US" sz="2000"/>
                        <a:t>ID</a:t>
                      </a:r>
                      <a:endParaRPr sz="2000"/>
                    </a:p>
                  </a:txBody>
                  <a:tcPr/>
                </a:tc>
                <a:tc>
                  <a:txBody>
                    <a:bodyPr/>
                    <a:lstStyle/>
                    <a:p>
                      <a:pPr>
                        <a:defRPr/>
                      </a:pPr>
                      <a:r>
                        <a:rPr lang="en-US" sz="2000"/>
                        <a:t>NAME</a:t>
                      </a:r>
                      <a:endParaRPr sz="2000"/>
                    </a:p>
                  </a:txBody>
                  <a:tcPr/>
                </a:tc>
                <a:extLst>
                  <a:ext uri="{0D108BD9-81ED-4DB2-BD59-A6C34878D82A}">
                    <a16:rowId xmlns:a16="http://schemas.microsoft.com/office/drawing/2014/main" val="10000"/>
                  </a:ext>
                </a:extLst>
              </a:tr>
              <a:tr h="370840">
                <a:tc>
                  <a:txBody>
                    <a:bodyPr/>
                    <a:lstStyle/>
                    <a:p>
                      <a:pPr>
                        <a:defRPr/>
                      </a:pPr>
                      <a:r>
                        <a:rPr lang="en-US" sz="2000"/>
                        <a:t>Integer, PK</a:t>
                      </a:r>
                      <a:endParaRPr sz="2000"/>
                    </a:p>
                  </a:txBody>
                  <a:tcPr/>
                </a:tc>
                <a:tc>
                  <a:txBody>
                    <a:bodyPr/>
                    <a:lstStyle/>
                    <a:p>
                      <a:pPr>
                        <a:defRPr/>
                      </a:pPr>
                      <a:r>
                        <a:rPr lang="en-US" sz="2000"/>
                        <a:t>VARCHAR(32)</a:t>
                      </a:r>
                      <a:endParaRPr sz="2000"/>
                    </a:p>
                  </a:txBody>
                  <a:tcPr/>
                </a:tc>
                <a:extLst>
                  <a:ext uri="{0D108BD9-81ED-4DB2-BD59-A6C34878D82A}">
                    <a16:rowId xmlns:a16="http://schemas.microsoft.com/office/drawing/2014/main" val="10001"/>
                  </a:ext>
                </a:extLst>
              </a:tr>
            </a:tbl>
          </a:graphicData>
        </a:graphic>
      </p:graphicFrame>
      <p:graphicFrame>
        <p:nvGraphicFramePr>
          <p:cNvPr id="26" name="Table 7"/>
          <p:cNvGraphicFramePr>
            <a:graphicFrameLocks noGrp="1"/>
          </p:cNvGraphicFramePr>
          <p:nvPr/>
        </p:nvGraphicFramePr>
        <p:xfrm>
          <a:off x="1509205" y="3995193"/>
          <a:ext cx="4994538" cy="792480"/>
        </p:xfrm>
        <a:graphic>
          <a:graphicData uri="http://schemas.openxmlformats.org/drawingml/2006/table">
            <a:tbl>
              <a:tblPr firstRow="1" bandRow="1"/>
              <a:tblGrid>
                <a:gridCol w="2497269">
                  <a:extLst>
                    <a:ext uri="{9D8B030D-6E8A-4147-A177-3AD203B41FA5}">
                      <a16:colId xmlns:a16="http://schemas.microsoft.com/office/drawing/2014/main" val="20000"/>
                    </a:ext>
                  </a:extLst>
                </a:gridCol>
                <a:gridCol w="2497269">
                  <a:extLst>
                    <a:ext uri="{9D8B030D-6E8A-4147-A177-3AD203B41FA5}">
                      <a16:colId xmlns:a16="http://schemas.microsoft.com/office/drawing/2014/main" val="20001"/>
                    </a:ext>
                  </a:extLst>
                </a:gridCol>
              </a:tblGrid>
              <a:tr h="370840">
                <a:tc>
                  <a:txBody>
                    <a:bodyPr/>
                    <a:lstStyle/>
                    <a:p>
                      <a:pPr>
                        <a:defRPr/>
                      </a:pPr>
                      <a:r>
                        <a:rPr lang="en-US" sz="2000"/>
                        <a:t>ARTIST_ID</a:t>
                      </a:r>
                      <a:endParaRPr sz="2000"/>
                    </a:p>
                  </a:txBody>
                  <a:tcPr/>
                </a:tc>
                <a:tc>
                  <a:txBody>
                    <a:bodyPr/>
                    <a:lstStyle/>
                    <a:p>
                      <a:pPr>
                        <a:defRPr/>
                      </a:pPr>
                      <a:r>
                        <a:rPr lang="en-US" sz="2000"/>
                        <a:t>ALBUM_ID</a:t>
                      </a:r>
                      <a:endParaRPr sz="2000"/>
                    </a:p>
                  </a:txBody>
                  <a:tcPr/>
                </a:tc>
                <a:extLst>
                  <a:ext uri="{0D108BD9-81ED-4DB2-BD59-A6C34878D82A}">
                    <a16:rowId xmlns:a16="http://schemas.microsoft.com/office/drawing/2014/main" val="10000"/>
                  </a:ext>
                </a:extLst>
              </a:tr>
              <a:tr h="370840">
                <a:tc>
                  <a:txBody>
                    <a:bodyPr/>
                    <a:lstStyle/>
                    <a:p>
                      <a:pPr>
                        <a:defRPr/>
                      </a:pPr>
                      <a:r>
                        <a:rPr lang="en-US" sz="2000"/>
                        <a:t>FK</a:t>
                      </a:r>
                      <a:endParaRPr sz="2000"/>
                    </a:p>
                  </a:txBody>
                  <a:tcPr/>
                </a:tc>
                <a:tc>
                  <a:txBody>
                    <a:bodyPr/>
                    <a:lstStyle/>
                    <a:p>
                      <a:pPr>
                        <a:defRPr/>
                      </a:pPr>
                      <a:r>
                        <a:rPr lang="en-US" sz="2000"/>
                        <a:t>FK</a:t>
                      </a:r>
                      <a:endParaRPr sz="2000"/>
                    </a:p>
                  </a:txBody>
                  <a:tcPr/>
                </a:tc>
                <a:extLst>
                  <a:ext uri="{0D108BD9-81ED-4DB2-BD59-A6C34878D82A}">
                    <a16:rowId xmlns:a16="http://schemas.microsoft.com/office/drawing/2014/main" val="10001"/>
                  </a:ext>
                </a:extLst>
              </a:tr>
            </a:tbl>
          </a:graphicData>
        </a:graphic>
      </p:graphicFrame>
      <p:sp>
        <p:nvSpPr>
          <p:cNvPr id="27" name="TextBox 8"/>
          <p:cNvSpPr/>
          <p:nvPr/>
        </p:nvSpPr>
        <p:spPr bwMode="auto">
          <a:xfrm>
            <a:off x="195425" y="5885935"/>
            <a:ext cx="1119217" cy="461665"/>
          </a:xfrm>
          <a:prstGeom prst="rect">
            <a:avLst/>
          </a:prstGeom>
          <a:noFill/>
        </p:spPr>
        <p:txBody>
          <a:bodyPr wrap="none" rtlCol="0">
            <a:spAutoFit/>
          </a:bodyPr>
          <a:lstStyle/>
          <a:p>
            <a:pPr>
              <a:defRPr/>
            </a:pPr>
            <a:r>
              <a:rPr lang="en-US"/>
              <a:t>ALBUM</a:t>
            </a:r>
            <a:endParaRPr sz="2800"/>
          </a:p>
        </p:txBody>
      </p:sp>
      <p:sp>
        <p:nvSpPr>
          <p:cNvPr id="28" name="TextBox 9"/>
          <p:cNvSpPr/>
          <p:nvPr/>
        </p:nvSpPr>
        <p:spPr bwMode="auto">
          <a:xfrm>
            <a:off x="265957" y="5086986"/>
            <a:ext cx="1048685" cy="461665"/>
          </a:xfrm>
          <a:prstGeom prst="rect">
            <a:avLst/>
          </a:prstGeom>
          <a:noFill/>
        </p:spPr>
        <p:txBody>
          <a:bodyPr wrap="none" rtlCol="0">
            <a:spAutoFit/>
          </a:bodyPr>
          <a:lstStyle/>
          <a:p>
            <a:pPr>
              <a:defRPr/>
            </a:pPr>
            <a:r>
              <a:rPr lang="en-US"/>
              <a:t>ARTIST</a:t>
            </a:r>
            <a:endParaRPr sz="2800"/>
          </a:p>
        </p:txBody>
      </p:sp>
      <p:sp>
        <p:nvSpPr>
          <p:cNvPr id="29" name="TextBox 10"/>
          <p:cNvSpPr/>
          <p:nvPr/>
        </p:nvSpPr>
        <p:spPr bwMode="auto">
          <a:xfrm>
            <a:off x="427" y="4288037"/>
            <a:ext cx="1316386" cy="461665"/>
          </a:xfrm>
          <a:prstGeom prst="rect">
            <a:avLst/>
          </a:prstGeom>
          <a:noFill/>
        </p:spPr>
        <p:txBody>
          <a:bodyPr wrap="none" rtlCol="0">
            <a:spAutoFit/>
          </a:bodyPr>
          <a:lstStyle/>
          <a:p>
            <a:pPr>
              <a:defRPr/>
            </a:pPr>
            <a:r>
              <a:rPr lang="en-US"/>
              <a:t>APPEARS</a:t>
            </a:r>
            <a:endParaRPr sz="2800"/>
          </a:p>
        </p:txBody>
      </p:sp>
      <p:graphicFrame>
        <p:nvGraphicFramePr>
          <p:cNvPr id="30" name="Table 11"/>
          <p:cNvGraphicFramePr>
            <a:graphicFrameLocks noGrp="1"/>
          </p:cNvGraphicFramePr>
          <p:nvPr/>
        </p:nvGraphicFramePr>
        <p:xfrm>
          <a:off x="1509204" y="5871941"/>
          <a:ext cx="6650722" cy="792480"/>
        </p:xfrm>
        <a:graphic>
          <a:graphicData uri="http://schemas.openxmlformats.org/drawingml/2006/table">
            <a:tbl>
              <a:tblPr firstRow="1" bandRow="1"/>
              <a:tblGrid>
                <a:gridCol w="2901093">
                  <a:extLst>
                    <a:ext uri="{9D8B030D-6E8A-4147-A177-3AD203B41FA5}">
                      <a16:colId xmlns:a16="http://schemas.microsoft.com/office/drawing/2014/main" val="20000"/>
                    </a:ext>
                  </a:extLst>
                </a:gridCol>
                <a:gridCol w="3749629">
                  <a:extLst>
                    <a:ext uri="{9D8B030D-6E8A-4147-A177-3AD203B41FA5}">
                      <a16:colId xmlns:a16="http://schemas.microsoft.com/office/drawing/2014/main" val="20001"/>
                    </a:ext>
                  </a:extLst>
                </a:gridCol>
              </a:tblGrid>
              <a:tr h="296024">
                <a:tc>
                  <a:txBody>
                    <a:bodyPr/>
                    <a:lstStyle/>
                    <a:p>
                      <a:pPr>
                        <a:defRPr/>
                      </a:pPr>
                      <a:r>
                        <a:rPr lang="en-US" sz="2000"/>
                        <a:t>ID</a:t>
                      </a:r>
                      <a:endParaRPr sz="2000"/>
                    </a:p>
                  </a:txBody>
                  <a:tcPr/>
                </a:tc>
                <a:tc>
                  <a:txBody>
                    <a:bodyPr/>
                    <a:lstStyle/>
                    <a:p>
                      <a:pPr>
                        <a:defRPr/>
                      </a:pPr>
                      <a:r>
                        <a:rPr lang="en-US" sz="2000"/>
                        <a:t>NAME</a:t>
                      </a:r>
                      <a:endParaRPr sz="2000"/>
                    </a:p>
                  </a:txBody>
                  <a:tcPr/>
                </a:tc>
                <a:extLst>
                  <a:ext uri="{0D108BD9-81ED-4DB2-BD59-A6C34878D82A}">
                    <a16:rowId xmlns:a16="http://schemas.microsoft.com/office/drawing/2014/main" val="10000"/>
                  </a:ext>
                </a:extLst>
              </a:tr>
              <a:tr h="370840">
                <a:tc>
                  <a:txBody>
                    <a:bodyPr/>
                    <a:lstStyle/>
                    <a:p>
                      <a:pPr>
                        <a:defRPr/>
                      </a:pPr>
                      <a:r>
                        <a:rPr lang="en-US" sz="2000"/>
                        <a:t>Integer, PK</a:t>
                      </a:r>
                      <a:endParaRPr sz="2000"/>
                    </a:p>
                  </a:txBody>
                  <a:tcPr/>
                </a:tc>
                <a:tc>
                  <a:txBody>
                    <a:bodyPr/>
                    <a:lstStyle/>
                    <a:p>
                      <a:pPr>
                        <a:defRPr/>
                      </a:pPr>
                      <a:r>
                        <a:rPr lang="en-US" sz="2000"/>
                        <a:t>VARCHAR(32) UNIQUE</a:t>
                      </a:r>
                      <a:endParaRPr sz="2000"/>
                    </a:p>
                  </a:txBody>
                  <a:tcPr/>
                </a:tc>
                <a:extLst>
                  <a:ext uri="{0D108BD9-81ED-4DB2-BD59-A6C34878D82A}">
                    <a16:rowId xmlns:a16="http://schemas.microsoft.com/office/drawing/2014/main" val="10001"/>
                  </a:ext>
                </a:extLst>
              </a:tr>
            </a:tbl>
          </a:graphicData>
        </a:graphic>
      </p:graphicFrame>
      <p:sp>
        <p:nvSpPr>
          <p:cNvPr id="31" name="TextBox 22"/>
          <p:cNvSpPr/>
          <p:nvPr/>
        </p:nvSpPr>
        <p:spPr bwMode="auto">
          <a:xfrm>
            <a:off x="6616597" y="3455832"/>
            <a:ext cx="526106" cy="400110"/>
          </a:xfrm>
          <a:prstGeom prst="rect">
            <a:avLst/>
          </a:prstGeom>
          <a:noFill/>
        </p:spPr>
        <p:txBody>
          <a:bodyPr wrap="none" rtlCol="0">
            <a:spAutoFit/>
          </a:bodyPr>
          <a:lstStyle/>
          <a:p>
            <a:pPr>
              <a:defRPr/>
            </a:pPr>
            <a:r>
              <a:rPr lang="en-US" sz="2000"/>
              <a:t>Q3</a:t>
            </a:r>
            <a:endParaRPr sz="2000"/>
          </a:p>
        </p:txBody>
      </p:sp>
      <p:sp>
        <p:nvSpPr>
          <p:cNvPr id="2" name="Content Placeholder 2">
            <a:extLst>
              <a:ext uri="{FF2B5EF4-FFF2-40B4-BE49-F238E27FC236}">
                <a16:creationId xmlns:a16="http://schemas.microsoft.com/office/drawing/2014/main" id="{66C565F8-AE6D-D8ED-C505-AE60DE5AF7C6}"/>
              </a:ext>
            </a:extLst>
          </p:cNvPr>
          <p:cNvSpPr txBox="1">
            <a:spLocks/>
          </p:cNvSpPr>
          <p:nvPr/>
        </p:nvSpPr>
        <p:spPr bwMode="auto">
          <a:xfrm>
            <a:off x="667816" y="987425"/>
            <a:ext cx="10972800" cy="193899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pPr marL="0" indent="0">
              <a:buFont typeface="Calibri"/>
              <a:buNone/>
            </a:pPr>
            <a:r>
              <a:rPr lang="en-US" b="1" i="1"/>
              <a:t>Retrieve the names of artists that appear on Joy's mixtape </a:t>
            </a:r>
            <a:endParaRPr lang="en-US" b="1" i="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 name="TextBox 19"/>
          <p:cNvSpPr/>
          <p:nvPr/>
        </p:nvSpPr>
        <p:spPr bwMode="auto">
          <a:xfrm>
            <a:off x="7392144" y="4870118"/>
            <a:ext cx="4801314" cy="830997"/>
          </a:xfrm>
          <a:prstGeom prst="rect">
            <a:avLst/>
          </a:prstGeom>
          <a:solidFill>
            <a:schemeClr val="bg1">
              <a:lumMod val="95000"/>
            </a:schemeClr>
          </a:solidFill>
        </p:spPr>
        <p:txBody>
          <a:bodyPr wrap="none" rtlCol="0">
            <a:spAutoFit/>
          </a:bodyPr>
          <a:lstStyle/>
          <a:p>
            <a:pPr>
              <a:defRPr/>
            </a:pPr>
            <a:r>
              <a:rPr lang="en-US" sz="1600" b="1">
                <a:solidFill>
                  <a:schemeClr val="accent1"/>
                </a:solidFill>
              </a:rPr>
              <a:t>SELECT</a:t>
            </a:r>
            <a:r>
              <a:rPr lang="en-US" sz="1600" b="1"/>
              <a:t> </a:t>
            </a:r>
            <a:r>
              <a:rPr lang="en-US" sz="1600"/>
              <a:t>ARTIST.NAME </a:t>
            </a:r>
            <a:br>
              <a:rPr lang="en-US" sz="1600"/>
            </a:br>
            <a:r>
              <a:rPr lang="en-US" sz="1600" b="1">
                <a:solidFill>
                  <a:schemeClr val="accent1"/>
                </a:solidFill>
              </a:rPr>
              <a:t>FROM</a:t>
            </a:r>
            <a:r>
              <a:rPr lang="en-US" sz="1600" b="1"/>
              <a:t> </a:t>
            </a:r>
            <a:r>
              <a:rPr lang="en-US" sz="1600"/>
              <a:t>ARTIST, TEMP2 </a:t>
            </a:r>
            <a:endParaRPr sz="1200"/>
          </a:p>
          <a:p>
            <a:pPr>
              <a:defRPr/>
            </a:pPr>
            <a:r>
              <a:rPr lang="en-US" sz="1600" b="1">
                <a:solidFill>
                  <a:schemeClr val="accent1"/>
                </a:solidFill>
              </a:rPr>
              <a:t>WHERE</a:t>
            </a:r>
            <a:r>
              <a:rPr lang="en-US" sz="1600" b="1"/>
              <a:t> </a:t>
            </a:r>
            <a:r>
              <a:rPr lang="en-US" sz="1600"/>
              <a:t>ARTIST.ARTIST_ID=TEMP2.ARTIST_ID </a:t>
            </a:r>
            <a:endParaRPr sz="1200"/>
          </a:p>
        </p:txBody>
      </p:sp>
      <p:sp>
        <p:nvSpPr>
          <p:cNvPr id="4" name="Title 1"/>
          <p:cNvSpPr>
            <a:spLocks noGrp="1"/>
          </p:cNvSpPr>
          <p:nvPr>
            <p:ph type="title"/>
          </p:nvPr>
        </p:nvSpPr>
        <p:spPr bwMode="auto"/>
        <p:txBody>
          <a:bodyPr/>
          <a:lstStyle/>
          <a:p>
            <a:pPr>
              <a:defRPr/>
            </a:pPr>
            <a:r>
              <a:rPr lang="en-US"/>
              <a:t>INGRES optimizer</a:t>
            </a:r>
            <a:endParaRPr/>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a:t>33</a:t>
            </a:fld>
            <a:endParaRPr lang="en-US"/>
          </a:p>
        </p:txBody>
      </p:sp>
      <p:graphicFrame>
        <p:nvGraphicFramePr>
          <p:cNvPr id="14" name="Table 16"/>
          <p:cNvGraphicFramePr>
            <a:graphicFrameLocks noGrp="1"/>
          </p:cNvGraphicFramePr>
          <p:nvPr/>
        </p:nvGraphicFramePr>
        <p:xfrm>
          <a:off x="8760296" y="3351211"/>
          <a:ext cx="1683296" cy="1188720"/>
        </p:xfrm>
        <a:graphic>
          <a:graphicData uri="http://schemas.openxmlformats.org/drawingml/2006/table">
            <a:tbl>
              <a:tblPr firstRow="1" bandRow="1"/>
              <a:tblGrid>
                <a:gridCol w="1683296">
                  <a:extLst>
                    <a:ext uri="{9D8B030D-6E8A-4147-A177-3AD203B41FA5}">
                      <a16:colId xmlns:a16="http://schemas.microsoft.com/office/drawing/2014/main" val="20000"/>
                    </a:ext>
                  </a:extLst>
                </a:gridCol>
              </a:tblGrid>
              <a:tr h="264811">
                <a:tc>
                  <a:txBody>
                    <a:bodyPr/>
                    <a:lstStyle/>
                    <a:p>
                      <a:pPr algn="ctr">
                        <a:defRPr/>
                      </a:pPr>
                      <a:r>
                        <a:rPr lang="en-US" sz="2000"/>
                        <a:t>ARTIST_ID</a:t>
                      </a:r>
                      <a:endParaRPr sz="2000"/>
                    </a:p>
                  </a:txBody>
                  <a:tcPr/>
                </a:tc>
                <a:extLst>
                  <a:ext uri="{0D108BD9-81ED-4DB2-BD59-A6C34878D82A}">
                    <a16:rowId xmlns:a16="http://schemas.microsoft.com/office/drawing/2014/main" val="10000"/>
                  </a:ext>
                </a:extLst>
              </a:tr>
              <a:tr h="370840">
                <a:tc>
                  <a:txBody>
                    <a:bodyPr/>
                    <a:lstStyle/>
                    <a:p>
                      <a:pPr algn="ctr">
                        <a:defRPr/>
                      </a:pPr>
                      <a:r>
                        <a:rPr lang="en-US" sz="2000"/>
                        <a:t>123</a:t>
                      </a:r>
                      <a:endParaRPr sz="2000"/>
                    </a:p>
                  </a:txBody>
                  <a:tcPr/>
                </a:tc>
                <a:extLst>
                  <a:ext uri="{0D108BD9-81ED-4DB2-BD59-A6C34878D82A}">
                    <a16:rowId xmlns:a16="http://schemas.microsoft.com/office/drawing/2014/main" val="10001"/>
                  </a:ext>
                </a:extLst>
              </a:tr>
              <a:tr h="370840">
                <a:tc>
                  <a:txBody>
                    <a:bodyPr/>
                    <a:lstStyle/>
                    <a:p>
                      <a:pPr algn="ctr">
                        <a:defRPr/>
                      </a:pPr>
                      <a:r>
                        <a:rPr lang="en-US" sz="2000"/>
                        <a:t>456</a:t>
                      </a:r>
                      <a:endParaRPr sz="2000"/>
                    </a:p>
                  </a:txBody>
                  <a:tcPr/>
                </a:tc>
                <a:extLst>
                  <a:ext uri="{0D108BD9-81ED-4DB2-BD59-A6C34878D82A}">
                    <a16:rowId xmlns:a16="http://schemas.microsoft.com/office/drawing/2014/main" val="10002"/>
                  </a:ext>
                </a:extLst>
              </a:tr>
            </a:tbl>
          </a:graphicData>
        </a:graphic>
      </p:graphicFrame>
      <p:cxnSp>
        <p:nvCxnSpPr>
          <p:cNvPr id="15" name="Curved Connector 17"/>
          <p:cNvCxnSpPr>
            <a:cxnSpLocks/>
            <a:stCxn id="14" idx="3"/>
          </p:cNvCxnSpPr>
          <p:nvPr/>
        </p:nvCxnSpPr>
        <p:spPr bwMode="auto">
          <a:xfrm>
            <a:off x="10443592" y="3945571"/>
            <a:ext cx="302602" cy="157166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20"/>
          <p:cNvCxnSpPr>
            <a:cxnSpLocks/>
          </p:cNvCxnSpPr>
          <p:nvPr/>
        </p:nvCxnSpPr>
        <p:spPr bwMode="auto">
          <a:xfrm>
            <a:off x="10220849" y="5542936"/>
            <a:ext cx="18102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24"/>
          <p:cNvSpPr/>
          <p:nvPr/>
        </p:nvSpPr>
        <p:spPr bwMode="auto">
          <a:xfrm>
            <a:off x="10447772" y="5152174"/>
            <a:ext cx="651140" cy="461665"/>
          </a:xfrm>
          <a:prstGeom prst="rect">
            <a:avLst/>
          </a:prstGeom>
          <a:noFill/>
        </p:spPr>
        <p:txBody>
          <a:bodyPr wrap="none" rtlCol="0">
            <a:spAutoFit/>
          </a:bodyPr>
          <a:lstStyle/>
          <a:p>
            <a:pPr>
              <a:defRPr/>
            </a:pPr>
            <a:r>
              <a:rPr lang="en-US">
                <a:solidFill>
                  <a:srgbClr val="FF0000"/>
                </a:solidFill>
              </a:rPr>
              <a:t>123</a:t>
            </a:r>
            <a:endParaRPr/>
          </a:p>
        </p:txBody>
      </p:sp>
      <p:cxnSp>
        <p:nvCxnSpPr>
          <p:cNvPr id="18" name="Straight Connector 26"/>
          <p:cNvCxnSpPr>
            <a:cxnSpLocks/>
          </p:cNvCxnSpPr>
          <p:nvPr/>
        </p:nvCxnSpPr>
        <p:spPr bwMode="auto">
          <a:xfrm>
            <a:off x="8967166" y="5292653"/>
            <a:ext cx="65295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9" name="Table 28"/>
          <p:cNvGraphicFramePr>
            <a:graphicFrameLocks noGrp="1"/>
          </p:cNvGraphicFramePr>
          <p:nvPr/>
        </p:nvGraphicFramePr>
        <p:xfrm>
          <a:off x="8927469" y="5874886"/>
          <a:ext cx="1348949" cy="792480"/>
        </p:xfrm>
        <a:graphic>
          <a:graphicData uri="http://schemas.openxmlformats.org/drawingml/2006/table">
            <a:tbl>
              <a:tblPr firstRow="1" bandRow="1"/>
              <a:tblGrid>
                <a:gridCol w="1348949">
                  <a:extLst>
                    <a:ext uri="{9D8B030D-6E8A-4147-A177-3AD203B41FA5}">
                      <a16:colId xmlns:a16="http://schemas.microsoft.com/office/drawing/2014/main" val="20000"/>
                    </a:ext>
                  </a:extLst>
                </a:gridCol>
              </a:tblGrid>
              <a:tr h="274127">
                <a:tc>
                  <a:txBody>
                    <a:bodyPr/>
                    <a:lstStyle/>
                    <a:p>
                      <a:pPr algn="ctr">
                        <a:defRPr/>
                      </a:pPr>
                      <a:r>
                        <a:rPr lang="en-US" sz="2000"/>
                        <a:t>NAME</a:t>
                      </a:r>
                      <a:endParaRPr sz="2000"/>
                    </a:p>
                  </a:txBody>
                  <a:tcPr/>
                </a:tc>
                <a:extLst>
                  <a:ext uri="{0D108BD9-81ED-4DB2-BD59-A6C34878D82A}">
                    <a16:rowId xmlns:a16="http://schemas.microsoft.com/office/drawing/2014/main" val="10000"/>
                  </a:ext>
                </a:extLst>
              </a:tr>
              <a:tr h="370840">
                <a:tc>
                  <a:txBody>
                    <a:bodyPr/>
                    <a:lstStyle/>
                    <a:p>
                      <a:pPr algn="ctr">
                        <a:defRPr/>
                      </a:pPr>
                      <a:r>
                        <a:rPr lang="en-US" sz="2000"/>
                        <a:t>George</a:t>
                      </a:r>
                      <a:endParaRPr sz="2000"/>
                    </a:p>
                  </a:txBody>
                  <a:tcPr/>
                </a:tc>
                <a:extLst>
                  <a:ext uri="{0D108BD9-81ED-4DB2-BD59-A6C34878D82A}">
                    <a16:rowId xmlns:a16="http://schemas.microsoft.com/office/drawing/2014/main" val="10001"/>
                  </a:ext>
                </a:extLst>
              </a:tr>
            </a:tbl>
          </a:graphicData>
        </a:graphic>
      </p:graphicFrame>
      <p:sp>
        <p:nvSpPr>
          <p:cNvPr id="23" name="Rectangle 22"/>
          <p:cNvSpPr/>
          <p:nvPr/>
        </p:nvSpPr>
        <p:spPr bwMode="auto">
          <a:xfrm>
            <a:off x="1" y="3712964"/>
            <a:ext cx="6682874" cy="2277547"/>
          </a:xfrm>
          <a:prstGeom prst="rect">
            <a:avLst/>
          </a:prstGeom>
        </p:spPr>
        <p:txBody>
          <a:bodyPr wrap="square">
            <a:spAutoFit/>
          </a:bodyPr>
          <a:lstStyle/>
          <a:p>
            <a:pPr>
              <a:defRPr/>
            </a:pPr>
            <a:r>
              <a:rPr lang="en-US" sz="2400" b="1" i="1">
                <a:solidFill>
                  <a:srgbClr val="6F2529"/>
                </a:solidFill>
                <a:latin typeface="GentiumBookBasic"/>
              </a:rPr>
              <a:t>Step #1: Decompose into single-variable queries</a:t>
            </a:r>
            <a:endParaRPr sz="2400"/>
          </a:p>
          <a:p>
            <a:pPr>
              <a:defRPr/>
            </a:pPr>
            <a:endParaRPr lang="en-US" sz="2400" b="1" i="1">
              <a:solidFill>
                <a:srgbClr val="6F2529"/>
              </a:solidFill>
              <a:latin typeface="GentiumBookBasic"/>
            </a:endParaRPr>
          </a:p>
          <a:p>
            <a:pPr>
              <a:defRPr/>
            </a:pPr>
            <a:endParaRPr lang="en-US" sz="2400" b="1" i="1">
              <a:solidFill>
                <a:srgbClr val="6F2529"/>
              </a:solidFill>
              <a:latin typeface="GentiumBookBasic"/>
            </a:endParaRPr>
          </a:p>
          <a:p>
            <a:pPr>
              <a:defRPr/>
            </a:pPr>
            <a:endParaRPr lang="en-US" sz="2400" b="1" i="1">
              <a:solidFill>
                <a:srgbClr val="6F2529"/>
              </a:solidFill>
              <a:latin typeface="GentiumBookBasic"/>
            </a:endParaRPr>
          </a:p>
          <a:p>
            <a:pPr>
              <a:defRPr/>
            </a:pPr>
            <a:r>
              <a:rPr lang="en-US" sz="2200" b="1" i="1">
                <a:solidFill>
                  <a:srgbClr val="6F2529"/>
                </a:solidFill>
              </a:rPr>
              <a:t>Step #2: Substitute the values from Q1→Q3→Q4 </a:t>
            </a:r>
            <a:endParaRPr lang="en-US" sz="2200">
              <a:solidFill>
                <a:srgbClr val="6F2529"/>
              </a:solidFill>
            </a:endParaRPr>
          </a:p>
          <a:p>
            <a:pPr>
              <a:defRPr/>
            </a:pPr>
            <a:endParaRPr lang="en-US" sz="2400" b="1" i="1">
              <a:solidFill>
                <a:srgbClr val="6F2529"/>
              </a:solidFill>
              <a:latin typeface="GentiumBookBasic"/>
            </a:endParaRPr>
          </a:p>
        </p:txBody>
      </p:sp>
      <p:sp>
        <p:nvSpPr>
          <p:cNvPr id="24" name="TextBox 4"/>
          <p:cNvSpPr/>
          <p:nvPr/>
        </p:nvSpPr>
        <p:spPr bwMode="auto">
          <a:xfrm>
            <a:off x="54586" y="1539147"/>
            <a:ext cx="5851282" cy="1631216"/>
          </a:xfrm>
          <a:prstGeom prst="rect">
            <a:avLst/>
          </a:prstGeom>
          <a:solidFill>
            <a:schemeClr val="bg1">
              <a:lumMod val="95000"/>
            </a:schemeClr>
          </a:solidFill>
        </p:spPr>
        <p:txBody>
          <a:bodyPr wrap="none" rtlCol="0">
            <a:spAutoFit/>
          </a:bodyPr>
          <a:lstStyle/>
          <a:p>
            <a:pPr>
              <a:defRPr/>
            </a:pPr>
            <a:r>
              <a:rPr lang="en-US" sz="2000" b="1">
                <a:solidFill>
                  <a:schemeClr val="accent1"/>
                </a:solidFill>
              </a:rPr>
              <a:t>SELECT</a:t>
            </a:r>
            <a:r>
              <a:rPr lang="en-US" sz="2000" b="1"/>
              <a:t> </a:t>
            </a:r>
            <a:r>
              <a:rPr lang="en-US" sz="2000"/>
              <a:t>ARTIST.NAME</a:t>
            </a:r>
            <a:br>
              <a:rPr lang="en-US" sz="2000"/>
            </a:br>
            <a:r>
              <a:rPr lang="en-US" sz="2000" b="1">
                <a:solidFill>
                  <a:schemeClr val="accent1"/>
                </a:solidFill>
              </a:rPr>
              <a:t>FROM</a:t>
            </a:r>
            <a:r>
              <a:rPr lang="en-US" sz="2000" b="1"/>
              <a:t> </a:t>
            </a:r>
            <a:r>
              <a:rPr lang="en-US" sz="2000"/>
              <a:t>ARTIST, APPEARS, ALBUM </a:t>
            </a:r>
            <a:endParaRPr sz="2000"/>
          </a:p>
          <a:p>
            <a:pPr>
              <a:defRPr/>
            </a:pPr>
            <a:r>
              <a:rPr lang="en-US" sz="2000" b="1">
                <a:solidFill>
                  <a:schemeClr val="accent1"/>
                </a:solidFill>
              </a:rPr>
              <a:t>WHERE</a:t>
            </a:r>
            <a:r>
              <a:rPr lang="en-US" sz="2000" b="1"/>
              <a:t> </a:t>
            </a:r>
            <a:r>
              <a:rPr lang="en-US" sz="2000"/>
              <a:t>ARTIST.ID=APPEARS.ARTIST_ID </a:t>
            </a:r>
            <a:br>
              <a:rPr lang="en-US" sz="2000"/>
            </a:br>
            <a:r>
              <a:rPr lang="en-US" sz="2000"/>
              <a:t>	</a:t>
            </a:r>
            <a:r>
              <a:rPr lang="en-US" sz="2000" b="1">
                <a:solidFill>
                  <a:schemeClr val="accent1"/>
                </a:solidFill>
              </a:rPr>
              <a:t>AND</a:t>
            </a:r>
            <a:r>
              <a:rPr lang="en-US" sz="2000" b="1"/>
              <a:t> </a:t>
            </a:r>
            <a:r>
              <a:rPr lang="en-US" sz="2000"/>
              <a:t>APPEARS.ALBUM_ID=ALBUM.ID</a:t>
            </a:r>
            <a:br>
              <a:rPr lang="en-US" sz="2000"/>
            </a:br>
            <a:r>
              <a:rPr lang="en-US" sz="2000"/>
              <a:t>	</a:t>
            </a:r>
            <a:r>
              <a:rPr lang="en-US" sz="2000" b="1">
                <a:solidFill>
                  <a:schemeClr val="accent1"/>
                </a:solidFill>
              </a:rPr>
              <a:t>AND</a:t>
            </a:r>
            <a:r>
              <a:rPr lang="en-US" sz="2000" b="1"/>
              <a:t> </a:t>
            </a:r>
            <a:r>
              <a:rPr lang="en-US" sz="2000"/>
              <a:t>ALBUM.NAME=“</a:t>
            </a:r>
            <a:r>
              <a:rPr lang="en-US" sz="2000" b="1" i="1"/>
              <a:t>Joy's Slag Remix</a:t>
            </a:r>
            <a:r>
              <a:rPr lang="en-US" sz="2000"/>
              <a:t>”</a:t>
            </a:r>
            <a:endParaRPr sz="2000"/>
          </a:p>
        </p:txBody>
      </p:sp>
      <p:graphicFrame>
        <p:nvGraphicFramePr>
          <p:cNvPr id="27" name="Table 4"/>
          <p:cNvGraphicFramePr>
            <a:graphicFrameLocks noGrp="1"/>
          </p:cNvGraphicFramePr>
          <p:nvPr/>
        </p:nvGraphicFramePr>
        <p:xfrm>
          <a:off x="8261739" y="1555051"/>
          <a:ext cx="2384549" cy="792480"/>
        </p:xfrm>
        <a:graphic>
          <a:graphicData uri="http://schemas.openxmlformats.org/drawingml/2006/table">
            <a:tbl>
              <a:tblPr firstRow="1" bandRow="1"/>
              <a:tblGrid>
                <a:gridCol w="2384549">
                  <a:extLst>
                    <a:ext uri="{9D8B030D-6E8A-4147-A177-3AD203B41FA5}">
                      <a16:colId xmlns:a16="http://schemas.microsoft.com/office/drawing/2014/main" val="20000"/>
                    </a:ext>
                  </a:extLst>
                </a:gridCol>
              </a:tblGrid>
              <a:tr h="264811">
                <a:tc>
                  <a:txBody>
                    <a:bodyPr/>
                    <a:lstStyle/>
                    <a:p>
                      <a:pPr algn="ctr">
                        <a:defRPr/>
                      </a:pPr>
                      <a:r>
                        <a:rPr lang="en-US" sz="2000"/>
                        <a:t>ALBUM_ID</a:t>
                      </a:r>
                      <a:endParaRPr sz="2000"/>
                    </a:p>
                  </a:txBody>
                  <a:tcPr/>
                </a:tc>
                <a:extLst>
                  <a:ext uri="{0D108BD9-81ED-4DB2-BD59-A6C34878D82A}">
                    <a16:rowId xmlns:a16="http://schemas.microsoft.com/office/drawing/2014/main" val="10000"/>
                  </a:ext>
                </a:extLst>
              </a:tr>
              <a:tr h="370840">
                <a:tc>
                  <a:txBody>
                    <a:bodyPr/>
                    <a:lstStyle/>
                    <a:p>
                      <a:pPr algn="ctr">
                        <a:defRPr/>
                      </a:pPr>
                      <a:r>
                        <a:rPr lang="en-US" sz="2000"/>
                        <a:t>9999</a:t>
                      </a:r>
                      <a:endParaRPr sz="2000"/>
                    </a:p>
                  </a:txBody>
                  <a:tcPr/>
                </a:tc>
                <a:extLst>
                  <a:ext uri="{0D108BD9-81ED-4DB2-BD59-A6C34878D82A}">
                    <a16:rowId xmlns:a16="http://schemas.microsoft.com/office/drawing/2014/main" val="10001"/>
                  </a:ext>
                </a:extLst>
              </a:tr>
            </a:tbl>
          </a:graphicData>
        </a:graphic>
      </p:graphicFrame>
      <p:sp>
        <p:nvSpPr>
          <p:cNvPr id="32" name="TextBox 22"/>
          <p:cNvSpPr/>
          <p:nvPr/>
        </p:nvSpPr>
        <p:spPr bwMode="auto">
          <a:xfrm>
            <a:off x="6845199" y="1865257"/>
            <a:ext cx="526106" cy="400110"/>
          </a:xfrm>
          <a:prstGeom prst="rect">
            <a:avLst/>
          </a:prstGeom>
          <a:noFill/>
        </p:spPr>
        <p:txBody>
          <a:bodyPr wrap="none" rtlCol="0">
            <a:spAutoFit/>
          </a:bodyPr>
          <a:lstStyle/>
          <a:p>
            <a:pPr>
              <a:defRPr/>
            </a:pPr>
            <a:r>
              <a:rPr lang="en-US" sz="2000"/>
              <a:t>Q1</a:t>
            </a:r>
            <a:endParaRPr sz="2000"/>
          </a:p>
        </p:txBody>
      </p:sp>
      <p:sp>
        <p:nvSpPr>
          <p:cNvPr id="33" name="TextBox 23"/>
          <p:cNvSpPr/>
          <p:nvPr/>
        </p:nvSpPr>
        <p:spPr bwMode="auto">
          <a:xfrm>
            <a:off x="6845199" y="4870118"/>
            <a:ext cx="526106" cy="400110"/>
          </a:xfrm>
          <a:prstGeom prst="rect">
            <a:avLst/>
          </a:prstGeom>
          <a:noFill/>
        </p:spPr>
        <p:txBody>
          <a:bodyPr wrap="none" rtlCol="0">
            <a:spAutoFit/>
          </a:bodyPr>
          <a:lstStyle/>
          <a:p>
            <a:pPr>
              <a:defRPr/>
            </a:pPr>
            <a:r>
              <a:rPr lang="en-US" sz="2000"/>
              <a:t>Q4</a:t>
            </a:r>
            <a:endParaRPr sz="2000"/>
          </a:p>
        </p:txBody>
      </p:sp>
      <p:sp>
        <p:nvSpPr>
          <p:cNvPr id="34" name="TextBox 22"/>
          <p:cNvSpPr/>
          <p:nvPr/>
        </p:nvSpPr>
        <p:spPr bwMode="auto">
          <a:xfrm>
            <a:off x="6845199" y="3455832"/>
            <a:ext cx="526106" cy="400110"/>
          </a:xfrm>
          <a:prstGeom prst="rect">
            <a:avLst/>
          </a:prstGeom>
          <a:noFill/>
        </p:spPr>
        <p:txBody>
          <a:bodyPr wrap="none" rtlCol="0">
            <a:spAutoFit/>
          </a:bodyPr>
          <a:lstStyle/>
          <a:p>
            <a:pPr>
              <a:defRPr/>
            </a:pPr>
            <a:r>
              <a:rPr lang="en-US" sz="2000"/>
              <a:t>Q3</a:t>
            </a:r>
            <a:endParaRPr sz="2000"/>
          </a:p>
        </p:txBody>
      </p:sp>
      <p:sp>
        <p:nvSpPr>
          <p:cNvPr id="2" name="Content Placeholder 2">
            <a:extLst>
              <a:ext uri="{FF2B5EF4-FFF2-40B4-BE49-F238E27FC236}">
                <a16:creationId xmlns:a16="http://schemas.microsoft.com/office/drawing/2014/main" id="{1D922FEF-96A1-032D-9092-D05C1798E527}"/>
              </a:ext>
            </a:extLst>
          </p:cNvPr>
          <p:cNvSpPr txBox="1">
            <a:spLocks/>
          </p:cNvSpPr>
          <p:nvPr/>
        </p:nvSpPr>
        <p:spPr bwMode="auto">
          <a:xfrm>
            <a:off x="667816" y="987425"/>
            <a:ext cx="10972800" cy="193899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pPr marL="0" indent="0">
              <a:buFont typeface="Calibri"/>
              <a:buNone/>
            </a:pPr>
            <a:r>
              <a:rPr lang="en-US" b="1" i="1"/>
              <a:t>Retrieve the names of artists that appear on Joy's mixtape </a:t>
            </a:r>
            <a:endParaRPr lang="en-US" b="1" i="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 name="TextBox 19"/>
          <p:cNvSpPr/>
          <p:nvPr/>
        </p:nvSpPr>
        <p:spPr bwMode="auto">
          <a:xfrm>
            <a:off x="7392144" y="4870118"/>
            <a:ext cx="4801314" cy="830997"/>
          </a:xfrm>
          <a:prstGeom prst="rect">
            <a:avLst/>
          </a:prstGeom>
          <a:solidFill>
            <a:schemeClr val="bg1">
              <a:lumMod val="95000"/>
            </a:schemeClr>
          </a:solidFill>
        </p:spPr>
        <p:txBody>
          <a:bodyPr wrap="none" rtlCol="0">
            <a:spAutoFit/>
          </a:bodyPr>
          <a:lstStyle/>
          <a:p>
            <a:pPr>
              <a:defRPr/>
            </a:pPr>
            <a:r>
              <a:rPr lang="en-US" sz="1600" b="1">
                <a:solidFill>
                  <a:schemeClr val="accent1"/>
                </a:solidFill>
              </a:rPr>
              <a:t>SELECT</a:t>
            </a:r>
            <a:r>
              <a:rPr lang="en-US" sz="1600" b="1"/>
              <a:t> </a:t>
            </a:r>
            <a:r>
              <a:rPr lang="en-US" sz="1600"/>
              <a:t>ARTIST.NAME </a:t>
            </a:r>
            <a:br>
              <a:rPr lang="en-US" sz="1600"/>
            </a:br>
            <a:r>
              <a:rPr lang="en-US" sz="1600" b="1">
                <a:solidFill>
                  <a:schemeClr val="accent1"/>
                </a:solidFill>
              </a:rPr>
              <a:t>FROM</a:t>
            </a:r>
            <a:r>
              <a:rPr lang="en-US" sz="1600" b="1"/>
              <a:t> </a:t>
            </a:r>
            <a:r>
              <a:rPr lang="en-US" sz="1600"/>
              <a:t>ARTIST, TEMP2 </a:t>
            </a:r>
            <a:endParaRPr sz="1200"/>
          </a:p>
          <a:p>
            <a:pPr>
              <a:defRPr/>
            </a:pPr>
            <a:r>
              <a:rPr lang="en-US" sz="1600" b="1">
                <a:solidFill>
                  <a:schemeClr val="accent1"/>
                </a:solidFill>
              </a:rPr>
              <a:t>WHERE</a:t>
            </a:r>
            <a:r>
              <a:rPr lang="en-US" sz="1600" b="1"/>
              <a:t> </a:t>
            </a:r>
            <a:r>
              <a:rPr lang="en-US" sz="1600"/>
              <a:t>ARTIST.ARTIST_ID=TEMP2.ARTIST_ID </a:t>
            </a:r>
            <a:endParaRPr sz="1200"/>
          </a:p>
        </p:txBody>
      </p:sp>
      <p:sp>
        <p:nvSpPr>
          <p:cNvPr id="4" name="Title 1"/>
          <p:cNvSpPr>
            <a:spLocks noGrp="1"/>
          </p:cNvSpPr>
          <p:nvPr>
            <p:ph type="title"/>
          </p:nvPr>
        </p:nvSpPr>
        <p:spPr bwMode="auto"/>
        <p:txBody>
          <a:bodyPr/>
          <a:lstStyle/>
          <a:p>
            <a:pPr>
              <a:defRPr/>
            </a:pPr>
            <a:r>
              <a:rPr lang="en-US"/>
              <a:t>INGRES optimizer</a:t>
            </a:r>
            <a:endParaRPr/>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a:t>34</a:t>
            </a:fld>
            <a:endParaRPr lang="en-US"/>
          </a:p>
        </p:txBody>
      </p:sp>
      <p:graphicFrame>
        <p:nvGraphicFramePr>
          <p:cNvPr id="14" name="Table 16"/>
          <p:cNvGraphicFramePr>
            <a:graphicFrameLocks noGrp="1"/>
          </p:cNvGraphicFramePr>
          <p:nvPr/>
        </p:nvGraphicFramePr>
        <p:xfrm>
          <a:off x="8760296" y="3351211"/>
          <a:ext cx="1683296" cy="1188720"/>
        </p:xfrm>
        <a:graphic>
          <a:graphicData uri="http://schemas.openxmlformats.org/drawingml/2006/table">
            <a:tbl>
              <a:tblPr firstRow="1" bandRow="1"/>
              <a:tblGrid>
                <a:gridCol w="1683296">
                  <a:extLst>
                    <a:ext uri="{9D8B030D-6E8A-4147-A177-3AD203B41FA5}">
                      <a16:colId xmlns:a16="http://schemas.microsoft.com/office/drawing/2014/main" val="20000"/>
                    </a:ext>
                  </a:extLst>
                </a:gridCol>
              </a:tblGrid>
              <a:tr h="264811">
                <a:tc>
                  <a:txBody>
                    <a:bodyPr/>
                    <a:lstStyle/>
                    <a:p>
                      <a:pPr algn="ctr">
                        <a:defRPr/>
                      </a:pPr>
                      <a:r>
                        <a:rPr lang="en-US" sz="2000"/>
                        <a:t>ARTIST_ID</a:t>
                      </a:r>
                      <a:endParaRPr sz="2000"/>
                    </a:p>
                  </a:txBody>
                  <a:tcPr/>
                </a:tc>
                <a:extLst>
                  <a:ext uri="{0D108BD9-81ED-4DB2-BD59-A6C34878D82A}">
                    <a16:rowId xmlns:a16="http://schemas.microsoft.com/office/drawing/2014/main" val="10000"/>
                  </a:ext>
                </a:extLst>
              </a:tr>
              <a:tr h="370840">
                <a:tc>
                  <a:txBody>
                    <a:bodyPr/>
                    <a:lstStyle/>
                    <a:p>
                      <a:pPr algn="ctr">
                        <a:defRPr/>
                      </a:pPr>
                      <a:r>
                        <a:rPr lang="en-US" sz="2000"/>
                        <a:t>123</a:t>
                      </a:r>
                      <a:endParaRPr sz="2000"/>
                    </a:p>
                  </a:txBody>
                  <a:tcPr/>
                </a:tc>
                <a:extLst>
                  <a:ext uri="{0D108BD9-81ED-4DB2-BD59-A6C34878D82A}">
                    <a16:rowId xmlns:a16="http://schemas.microsoft.com/office/drawing/2014/main" val="10001"/>
                  </a:ext>
                </a:extLst>
              </a:tr>
              <a:tr h="370840">
                <a:tc>
                  <a:txBody>
                    <a:bodyPr/>
                    <a:lstStyle/>
                    <a:p>
                      <a:pPr algn="ctr">
                        <a:defRPr/>
                      </a:pPr>
                      <a:r>
                        <a:rPr lang="en-US" sz="2000"/>
                        <a:t>456</a:t>
                      </a:r>
                      <a:endParaRPr sz="2000"/>
                    </a:p>
                  </a:txBody>
                  <a:tcPr/>
                </a:tc>
                <a:extLst>
                  <a:ext uri="{0D108BD9-81ED-4DB2-BD59-A6C34878D82A}">
                    <a16:rowId xmlns:a16="http://schemas.microsoft.com/office/drawing/2014/main" val="10002"/>
                  </a:ext>
                </a:extLst>
              </a:tr>
            </a:tbl>
          </a:graphicData>
        </a:graphic>
      </p:graphicFrame>
      <p:cxnSp>
        <p:nvCxnSpPr>
          <p:cNvPr id="15" name="Curved Connector 17"/>
          <p:cNvCxnSpPr>
            <a:cxnSpLocks/>
          </p:cNvCxnSpPr>
          <p:nvPr/>
        </p:nvCxnSpPr>
        <p:spPr bwMode="auto">
          <a:xfrm rot="16199999" flipH="1">
            <a:off x="10090838" y="4861874"/>
            <a:ext cx="1008111" cy="302602"/>
          </a:xfrm>
          <a:prstGeom prst="curvedConnector3">
            <a:avLst>
              <a:gd name="adj1" fmla="val -4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20"/>
          <p:cNvCxnSpPr>
            <a:cxnSpLocks/>
          </p:cNvCxnSpPr>
          <p:nvPr/>
        </p:nvCxnSpPr>
        <p:spPr bwMode="auto">
          <a:xfrm>
            <a:off x="10297053" y="5534471"/>
            <a:ext cx="168329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24"/>
          <p:cNvSpPr/>
          <p:nvPr/>
        </p:nvSpPr>
        <p:spPr bwMode="auto">
          <a:xfrm>
            <a:off x="10447772" y="5152174"/>
            <a:ext cx="651140" cy="461665"/>
          </a:xfrm>
          <a:prstGeom prst="rect">
            <a:avLst/>
          </a:prstGeom>
          <a:noFill/>
        </p:spPr>
        <p:txBody>
          <a:bodyPr wrap="none" rtlCol="0">
            <a:spAutoFit/>
          </a:bodyPr>
          <a:lstStyle/>
          <a:p>
            <a:pPr>
              <a:defRPr/>
            </a:pPr>
            <a:r>
              <a:rPr lang="en-US">
                <a:solidFill>
                  <a:srgbClr val="FF0000"/>
                </a:solidFill>
              </a:rPr>
              <a:t>456</a:t>
            </a:r>
            <a:endParaRPr/>
          </a:p>
        </p:txBody>
      </p:sp>
      <p:cxnSp>
        <p:nvCxnSpPr>
          <p:cNvPr id="18" name="Straight Connector 26"/>
          <p:cNvCxnSpPr>
            <a:cxnSpLocks/>
          </p:cNvCxnSpPr>
          <p:nvPr/>
        </p:nvCxnSpPr>
        <p:spPr bwMode="auto">
          <a:xfrm>
            <a:off x="9009501" y="5301120"/>
            <a:ext cx="65295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9" name="Table 28"/>
          <p:cNvGraphicFramePr>
            <a:graphicFrameLocks noGrp="1"/>
          </p:cNvGraphicFramePr>
          <p:nvPr/>
        </p:nvGraphicFramePr>
        <p:xfrm>
          <a:off x="8927469" y="5874886"/>
          <a:ext cx="1348949" cy="792480"/>
        </p:xfrm>
        <a:graphic>
          <a:graphicData uri="http://schemas.openxmlformats.org/drawingml/2006/table">
            <a:tbl>
              <a:tblPr firstRow="1" bandRow="1"/>
              <a:tblGrid>
                <a:gridCol w="1348949">
                  <a:extLst>
                    <a:ext uri="{9D8B030D-6E8A-4147-A177-3AD203B41FA5}">
                      <a16:colId xmlns:a16="http://schemas.microsoft.com/office/drawing/2014/main" val="20000"/>
                    </a:ext>
                  </a:extLst>
                </a:gridCol>
              </a:tblGrid>
              <a:tr h="274127">
                <a:tc>
                  <a:txBody>
                    <a:bodyPr/>
                    <a:lstStyle/>
                    <a:p>
                      <a:pPr algn="ctr">
                        <a:defRPr/>
                      </a:pPr>
                      <a:r>
                        <a:rPr lang="en-US" sz="2000"/>
                        <a:t>NAME</a:t>
                      </a:r>
                      <a:endParaRPr sz="2000"/>
                    </a:p>
                  </a:txBody>
                  <a:tcPr/>
                </a:tc>
                <a:extLst>
                  <a:ext uri="{0D108BD9-81ED-4DB2-BD59-A6C34878D82A}">
                    <a16:rowId xmlns:a16="http://schemas.microsoft.com/office/drawing/2014/main" val="10000"/>
                  </a:ext>
                </a:extLst>
              </a:tr>
              <a:tr h="370840">
                <a:tc>
                  <a:txBody>
                    <a:bodyPr/>
                    <a:lstStyle/>
                    <a:p>
                      <a:pPr algn="ctr">
                        <a:defRPr/>
                      </a:pPr>
                      <a:r>
                        <a:rPr lang="en-US" sz="2000"/>
                        <a:t>George</a:t>
                      </a:r>
                      <a:endParaRPr sz="2000"/>
                    </a:p>
                  </a:txBody>
                  <a:tcPr/>
                </a:tc>
                <a:extLst>
                  <a:ext uri="{0D108BD9-81ED-4DB2-BD59-A6C34878D82A}">
                    <a16:rowId xmlns:a16="http://schemas.microsoft.com/office/drawing/2014/main" val="10001"/>
                  </a:ext>
                </a:extLst>
              </a:tr>
            </a:tbl>
          </a:graphicData>
        </a:graphic>
      </p:graphicFrame>
      <p:sp>
        <p:nvSpPr>
          <p:cNvPr id="23" name="Rectangle 22"/>
          <p:cNvSpPr/>
          <p:nvPr/>
        </p:nvSpPr>
        <p:spPr bwMode="auto">
          <a:xfrm>
            <a:off x="1" y="3712964"/>
            <a:ext cx="6666304" cy="2277547"/>
          </a:xfrm>
          <a:prstGeom prst="rect">
            <a:avLst/>
          </a:prstGeom>
        </p:spPr>
        <p:txBody>
          <a:bodyPr wrap="square">
            <a:spAutoFit/>
          </a:bodyPr>
          <a:lstStyle/>
          <a:p>
            <a:pPr>
              <a:defRPr/>
            </a:pPr>
            <a:r>
              <a:rPr lang="en-US" sz="2400" b="1" i="1">
                <a:solidFill>
                  <a:srgbClr val="6F2529"/>
                </a:solidFill>
                <a:latin typeface="GentiumBookBasic"/>
              </a:rPr>
              <a:t>Step #1: Decompose into single-variable queries</a:t>
            </a:r>
            <a:endParaRPr sz="2400"/>
          </a:p>
          <a:p>
            <a:pPr>
              <a:defRPr/>
            </a:pPr>
            <a:endParaRPr lang="en-US" sz="2400" b="1" i="1">
              <a:solidFill>
                <a:srgbClr val="6F2529"/>
              </a:solidFill>
              <a:latin typeface="GentiumBookBasic"/>
            </a:endParaRPr>
          </a:p>
          <a:p>
            <a:pPr>
              <a:defRPr/>
            </a:pPr>
            <a:endParaRPr lang="en-US" sz="2400" b="1" i="1">
              <a:solidFill>
                <a:srgbClr val="6F2529"/>
              </a:solidFill>
              <a:latin typeface="GentiumBookBasic"/>
            </a:endParaRPr>
          </a:p>
          <a:p>
            <a:pPr>
              <a:defRPr/>
            </a:pPr>
            <a:endParaRPr lang="en-US" sz="2400" b="1" i="1">
              <a:solidFill>
                <a:srgbClr val="6F2529"/>
              </a:solidFill>
              <a:latin typeface="GentiumBookBasic"/>
            </a:endParaRPr>
          </a:p>
          <a:p>
            <a:pPr>
              <a:defRPr/>
            </a:pPr>
            <a:r>
              <a:rPr lang="en-US" sz="2200" b="1" i="1">
                <a:solidFill>
                  <a:srgbClr val="6F2529"/>
                </a:solidFill>
              </a:rPr>
              <a:t>Step #2: Substitute the values from Q1→Q3→Q4 </a:t>
            </a:r>
            <a:endParaRPr lang="en-US" sz="2200">
              <a:solidFill>
                <a:srgbClr val="6F2529"/>
              </a:solidFill>
            </a:endParaRPr>
          </a:p>
          <a:p>
            <a:pPr>
              <a:defRPr/>
            </a:pPr>
            <a:endParaRPr lang="en-US" sz="2400" b="1" i="1">
              <a:solidFill>
                <a:srgbClr val="6F2529"/>
              </a:solidFill>
              <a:latin typeface="GentiumBookBasic"/>
            </a:endParaRPr>
          </a:p>
        </p:txBody>
      </p:sp>
      <p:sp>
        <p:nvSpPr>
          <p:cNvPr id="24" name="TextBox 4"/>
          <p:cNvSpPr/>
          <p:nvPr/>
        </p:nvSpPr>
        <p:spPr bwMode="auto">
          <a:xfrm>
            <a:off x="54586" y="1539147"/>
            <a:ext cx="5851282" cy="1631216"/>
          </a:xfrm>
          <a:prstGeom prst="rect">
            <a:avLst/>
          </a:prstGeom>
          <a:solidFill>
            <a:schemeClr val="bg1">
              <a:lumMod val="95000"/>
            </a:schemeClr>
          </a:solidFill>
        </p:spPr>
        <p:txBody>
          <a:bodyPr wrap="none" rtlCol="0">
            <a:spAutoFit/>
          </a:bodyPr>
          <a:lstStyle/>
          <a:p>
            <a:pPr>
              <a:defRPr/>
            </a:pPr>
            <a:r>
              <a:rPr lang="en-US" sz="2000" b="1">
                <a:solidFill>
                  <a:schemeClr val="accent1"/>
                </a:solidFill>
              </a:rPr>
              <a:t>SELECT</a:t>
            </a:r>
            <a:r>
              <a:rPr lang="en-US" sz="2000" b="1"/>
              <a:t> </a:t>
            </a:r>
            <a:r>
              <a:rPr lang="en-US" sz="2000"/>
              <a:t>ARTIST.NAME</a:t>
            </a:r>
            <a:br>
              <a:rPr lang="en-US" sz="2000"/>
            </a:br>
            <a:r>
              <a:rPr lang="en-US" sz="2000" b="1">
                <a:solidFill>
                  <a:schemeClr val="accent1"/>
                </a:solidFill>
              </a:rPr>
              <a:t>FROM</a:t>
            </a:r>
            <a:r>
              <a:rPr lang="en-US" sz="2000" b="1"/>
              <a:t> </a:t>
            </a:r>
            <a:r>
              <a:rPr lang="en-US" sz="2000"/>
              <a:t>ARTIST, APPEARS, ALBUM </a:t>
            </a:r>
            <a:endParaRPr sz="2000"/>
          </a:p>
          <a:p>
            <a:pPr>
              <a:defRPr/>
            </a:pPr>
            <a:r>
              <a:rPr lang="en-US" sz="2000" b="1">
                <a:solidFill>
                  <a:schemeClr val="accent1"/>
                </a:solidFill>
              </a:rPr>
              <a:t>WHERE</a:t>
            </a:r>
            <a:r>
              <a:rPr lang="en-US" sz="2000" b="1"/>
              <a:t> </a:t>
            </a:r>
            <a:r>
              <a:rPr lang="en-US" sz="2000"/>
              <a:t>ARTIST.ID=APPEARS.ARTIST_ID </a:t>
            </a:r>
            <a:br>
              <a:rPr lang="en-US" sz="2000"/>
            </a:br>
            <a:r>
              <a:rPr lang="en-US" sz="2000"/>
              <a:t>	</a:t>
            </a:r>
            <a:r>
              <a:rPr lang="en-US" sz="2000" b="1">
                <a:solidFill>
                  <a:schemeClr val="accent1"/>
                </a:solidFill>
              </a:rPr>
              <a:t>AND</a:t>
            </a:r>
            <a:r>
              <a:rPr lang="en-US" sz="2000" b="1"/>
              <a:t> </a:t>
            </a:r>
            <a:r>
              <a:rPr lang="en-US" sz="2000"/>
              <a:t>APPEARS.ALBUM_ID=ALBUM.ID</a:t>
            </a:r>
            <a:br>
              <a:rPr lang="en-US" sz="2000"/>
            </a:br>
            <a:r>
              <a:rPr lang="en-US" sz="2000"/>
              <a:t>	</a:t>
            </a:r>
            <a:r>
              <a:rPr lang="en-US" sz="2000" b="1">
                <a:solidFill>
                  <a:schemeClr val="accent1"/>
                </a:solidFill>
              </a:rPr>
              <a:t>AND</a:t>
            </a:r>
            <a:r>
              <a:rPr lang="en-US" sz="2000" b="1"/>
              <a:t> </a:t>
            </a:r>
            <a:r>
              <a:rPr lang="en-US" sz="2000"/>
              <a:t>ALBUM.NAME=“</a:t>
            </a:r>
            <a:r>
              <a:rPr lang="en-US" sz="2000" b="1" i="1"/>
              <a:t>Joy's Slag Remix</a:t>
            </a:r>
            <a:r>
              <a:rPr lang="en-US" sz="2000"/>
              <a:t>”</a:t>
            </a:r>
            <a:endParaRPr sz="2000"/>
          </a:p>
        </p:txBody>
      </p:sp>
      <p:graphicFrame>
        <p:nvGraphicFramePr>
          <p:cNvPr id="27" name="Table 4"/>
          <p:cNvGraphicFramePr>
            <a:graphicFrameLocks noGrp="1"/>
          </p:cNvGraphicFramePr>
          <p:nvPr/>
        </p:nvGraphicFramePr>
        <p:xfrm>
          <a:off x="8261739" y="1555051"/>
          <a:ext cx="2384549" cy="792480"/>
        </p:xfrm>
        <a:graphic>
          <a:graphicData uri="http://schemas.openxmlformats.org/drawingml/2006/table">
            <a:tbl>
              <a:tblPr firstRow="1" bandRow="1"/>
              <a:tblGrid>
                <a:gridCol w="2384549">
                  <a:extLst>
                    <a:ext uri="{9D8B030D-6E8A-4147-A177-3AD203B41FA5}">
                      <a16:colId xmlns:a16="http://schemas.microsoft.com/office/drawing/2014/main" val="20000"/>
                    </a:ext>
                  </a:extLst>
                </a:gridCol>
              </a:tblGrid>
              <a:tr h="264811">
                <a:tc>
                  <a:txBody>
                    <a:bodyPr/>
                    <a:lstStyle/>
                    <a:p>
                      <a:pPr algn="ctr">
                        <a:defRPr/>
                      </a:pPr>
                      <a:r>
                        <a:rPr lang="en-US" sz="2000"/>
                        <a:t>ALBUM_ID</a:t>
                      </a:r>
                      <a:endParaRPr sz="2000"/>
                    </a:p>
                  </a:txBody>
                  <a:tcPr/>
                </a:tc>
                <a:extLst>
                  <a:ext uri="{0D108BD9-81ED-4DB2-BD59-A6C34878D82A}">
                    <a16:rowId xmlns:a16="http://schemas.microsoft.com/office/drawing/2014/main" val="10000"/>
                  </a:ext>
                </a:extLst>
              </a:tr>
              <a:tr h="370840">
                <a:tc>
                  <a:txBody>
                    <a:bodyPr/>
                    <a:lstStyle/>
                    <a:p>
                      <a:pPr algn="ctr">
                        <a:defRPr/>
                      </a:pPr>
                      <a:r>
                        <a:rPr lang="en-US" sz="2000"/>
                        <a:t>9999</a:t>
                      </a:r>
                      <a:endParaRPr sz="2000"/>
                    </a:p>
                  </a:txBody>
                  <a:tcPr/>
                </a:tc>
                <a:extLst>
                  <a:ext uri="{0D108BD9-81ED-4DB2-BD59-A6C34878D82A}">
                    <a16:rowId xmlns:a16="http://schemas.microsoft.com/office/drawing/2014/main" val="10001"/>
                  </a:ext>
                </a:extLst>
              </a:tr>
            </a:tbl>
          </a:graphicData>
        </a:graphic>
      </p:graphicFrame>
      <p:sp>
        <p:nvSpPr>
          <p:cNvPr id="32" name="TextBox 22"/>
          <p:cNvSpPr/>
          <p:nvPr/>
        </p:nvSpPr>
        <p:spPr bwMode="auto">
          <a:xfrm>
            <a:off x="6845199" y="1865257"/>
            <a:ext cx="526106" cy="400110"/>
          </a:xfrm>
          <a:prstGeom prst="rect">
            <a:avLst/>
          </a:prstGeom>
          <a:noFill/>
        </p:spPr>
        <p:txBody>
          <a:bodyPr wrap="none" rtlCol="0">
            <a:spAutoFit/>
          </a:bodyPr>
          <a:lstStyle/>
          <a:p>
            <a:pPr>
              <a:defRPr/>
            </a:pPr>
            <a:r>
              <a:rPr lang="en-US" sz="2000"/>
              <a:t>Q1</a:t>
            </a:r>
            <a:endParaRPr sz="2000"/>
          </a:p>
        </p:txBody>
      </p:sp>
      <p:sp>
        <p:nvSpPr>
          <p:cNvPr id="33" name="TextBox 23"/>
          <p:cNvSpPr/>
          <p:nvPr/>
        </p:nvSpPr>
        <p:spPr bwMode="auto">
          <a:xfrm>
            <a:off x="6845199" y="4870118"/>
            <a:ext cx="526106" cy="400110"/>
          </a:xfrm>
          <a:prstGeom prst="rect">
            <a:avLst/>
          </a:prstGeom>
          <a:noFill/>
        </p:spPr>
        <p:txBody>
          <a:bodyPr wrap="none" rtlCol="0">
            <a:spAutoFit/>
          </a:bodyPr>
          <a:lstStyle/>
          <a:p>
            <a:pPr>
              <a:defRPr/>
            </a:pPr>
            <a:r>
              <a:rPr lang="en-US" sz="2000"/>
              <a:t>Q4</a:t>
            </a:r>
            <a:endParaRPr sz="2000"/>
          </a:p>
        </p:txBody>
      </p:sp>
      <p:sp>
        <p:nvSpPr>
          <p:cNvPr id="34" name="TextBox 22"/>
          <p:cNvSpPr/>
          <p:nvPr/>
        </p:nvSpPr>
        <p:spPr bwMode="auto">
          <a:xfrm>
            <a:off x="6845199" y="3455832"/>
            <a:ext cx="526106" cy="400110"/>
          </a:xfrm>
          <a:prstGeom prst="rect">
            <a:avLst/>
          </a:prstGeom>
          <a:noFill/>
        </p:spPr>
        <p:txBody>
          <a:bodyPr wrap="none" rtlCol="0">
            <a:spAutoFit/>
          </a:bodyPr>
          <a:lstStyle/>
          <a:p>
            <a:pPr>
              <a:defRPr/>
            </a:pPr>
            <a:r>
              <a:rPr lang="en-US" sz="2000"/>
              <a:t>Q3</a:t>
            </a:r>
            <a:endParaRPr sz="2000"/>
          </a:p>
        </p:txBody>
      </p:sp>
      <p:graphicFrame>
        <p:nvGraphicFramePr>
          <p:cNvPr id="21" name="Table 21"/>
          <p:cNvGraphicFramePr>
            <a:graphicFrameLocks noGrp="1"/>
          </p:cNvGraphicFramePr>
          <p:nvPr/>
        </p:nvGraphicFramePr>
        <p:xfrm>
          <a:off x="10335051" y="5874886"/>
          <a:ext cx="1348949" cy="792480"/>
        </p:xfrm>
        <a:graphic>
          <a:graphicData uri="http://schemas.openxmlformats.org/drawingml/2006/table">
            <a:tbl>
              <a:tblPr firstRow="1" bandRow="1"/>
              <a:tblGrid>
                <a:gridCol w="1348949">
                  <a:extLst>
                    <a:ext uri="{9D8B030D-6E8A-4147-A177-3AD203B41FA5}">
                      <a16:colId xmlns:a16="http://schemas.microsoft.com/office/drawing/2014/main" val="20000"/>
                    </a:ext>
                  </a:extLst>
                </a:gridCol>
              </a:tblGrid>
              <a:tr h="274127">
                <a:tc>
                  <a:txBody>
                    <a:bodyPr/>
                    <a:lstStyle/>
                    <a:p>
                      <a:pPr algn="ctr">
                        <a:defRPr/>
                      </a:pPr>
                      <a:r>
                        <a:rPr lang="en-US" sz="2000"/>
                        <a:t>NAME</a:t>
                      </a:r>
                      <a:endParaRPr sz="2000"/>
                    </a:p>
                  </a:txBody>
                  <a:tcPr/>
                </a:tc>
                <a:extLst>
                  <a:ext uri="{0D108BD9-81ED-4DB2-BD59-A6C34878D82A}">
                    <a16:rowId xmlns:a16="http://schemas.microsoft.com/office/drawing/2014/main" val="10000"/>
                  </a:ext>
                </a:extLst>
              </a:tr>
              <a:tr h="370840">
                <a:tc>
                  <a:txBody>
                    <a:bodyPr/>
                    <a:lstStyle/>
                    <a:p>
                      <a:pPr algn="ctr">
                        <a:defRPr/>
                      </a:pPr>
                      <a:r>
                        <a:rPr lang="en-US" sz="2000"/>
                        <a:t>John</a:t>
                      </a:r>
                      <a:endParaRPr sz="2000"/>
                    </a:p>
                  </a:txBody>
                  <a:tcPr/>
                </a:tc>
                <a:extLst>
                  <a:ext uri="{0D108BD9-81ED-4DB2-BD59-A6C34878D82A}">
                    <a16:rowId xmlns:a16="http://schemas.microsoft.com/office/drawing/2014/main" val="10001"/>
                  </a:ext>
                </a:extLst>
              </a:tr>
            </a:tbl>
          </a:graphicData>
        </a:graphic>
      </p:graphicFrame>
      <p:sp>
        <p:nvSpPr>
          <p:cNvPr id="2" name="Content Placeholder 2">
            <a:extLst>
              <a:ext uri="{FF2B5EF4-FFF2-40B4-BE49-F238E27FC236}">
                <a16:creationId xmlns:a16="http://schemas.microsoft.com/office/drawing/2014/main" id="{1AAE85B2-5714-8D57-AC5C-7CF03A3CE5DE}"/>
              </a:ext>
            </a:extLst>
          </p:cNvPr>
          <p:cNvSpPr txBox="1">
            <a:spLocks/>
          </p:cNvSpPr>
          <p:nvPr/>
        </p:nvSpPr>
        <p:spPr bwMode="auto">
          <a:xfrm>
            <a:off x="667816" y="987425"/>
            <a:ext cx="10972800" cy="193899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pPr marL="0" indent="0">
              <a:buFont typeface="Calibri"/>
              <a:buNone/>
            </a:pPr>
            <a:r>
              <a:rPr lang="en-US" b="1" i="1"/>
              <a:t>Retrieve the names of artists that appear on Joy's mixtape </a:t>
            </a:r>
            <a:endParaRPr lang="en-US" b="1"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Heuristic-based optimization</a:t>
            </a:r>
          </a:p>
        </p:txBody>
      </p:sp>
      <p:sp>
        <p:nvSpPr>
          <p:cNvPr id="5" name="Content Placeholder 2"/>
          <p:cNvSpPr>
            <a:spLocks noGrp="1"/>
          </p:cNvSpPr>
          <p:nvPr>
            <p:ph idx="1"/>
          </p:nvPr>
        </p:nvSpPr>
        <p:spPr bwMode="auto">
          <a:xfrm>
            <a:off x="316522" y="1791543"/>
            <a:ext cx="11781693" cy="4949825"/>
          </a:xfrm>
        </p:spPr>
        <p:txBody>
          <a:bodyPr/>
          <a:lstStyle/>
          <a:p>
            <a:pPr marL="0" indent="0">
              <a:buNone/>
              <a:defRPr/>
            </a:pPr>
            <a:r>
              <a:rPr lang="en-US" b="1" dirty="0"/>
              <a:t>Advantages: </a:t>
            </a:r>
            <a:br>
              <a:rPr lang="en-US" dirty="0"/>
            </a:br>
            <a:r>
              <a:rPr lang="en-US" dirty="0"/>
              <a:t>→ Easy to implement and debug.</a:t>
            </a:r>
            <a:br>
              <a:rPr lang="en-US" dirty="0"/>
            </a:br>
            <a:r>
              <a:rPr lang="en-US" dirty="0"/>
              <a:t>→ Works reasonably well and is fast for simple queries &amp; small tables. </a:t>
            </a:r>
          </a:p>
          <a:p>
            <a:pPr marL="0" indent="0">
              <a:buNone/>
              <a:defRPr/>
            </a:pPr>
            <a:r>
              <a:rPr lang="en-US" b="1" dirty="0"/>
              <a:t>Disadvantages: </a:t>
            </a:r>
            <a:br>
              <a:rPr lang="en-US" dirty="0"/>
            </a:br>
            <a:r>
              <a:rPr lang="en-US" dirty="0"/>
              <a:t>→ Doesn’t </a:t>
            </a:r>
            <a:r>
              <a:rPr lang="en-US" i="1" dirty="0"/>
              <a:t>truly </a:t>
            </a:r>
            <a:r>
              <a:rPr lang="en-US" dirty="0"/>
              <a:t>handle joins.</a:t>
            </a:r>
            <a:br>
              <a:rPr lang="en-US" dirty="0"/>
            </a:br>
            <a:r>
              <a:rPr lang="en-US" dirty="0"/>
              <a:t>→ Join ordering based only on cardinalities.</a:t>
            </a:r>
            <a:br>
              <a:rPr lang="en-US" dirty="0"/>
            </a:br>
            <a:r>
              <a:rPr lang="en-US" dirty="0"/>
              <a:t>→ Naïve, nearly impossible to generate good plans when</a:t>
            </a:r>
            <a:br>
              <a:rPr lang="en-US" dirty="0"/>
            </a:br>
            <a:r>
              <a:rPr lang="en-US" dirty="0"/>
              <a:t>        operators have complex interdependencies.</a:t>
            </a:r>
            <a:br>
              <a:rPr lang="en-US" dirty="0"/>
            </a:br>
            <a:endParaRPr lang="en-US" dirty="0"/>
          </a:p>
          <a:p>
            <a:pPr marL="0" indent="0">
              <a:buNone/>
              <a:defRPr/>
            </a:pPr>
            <a:endParaRPr lang="en-US" dirty="0"/>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smtClean="0"/>
              <a:t>35</a:t>
            </a:fld>
            <a:endParaRPr lang="en-US"/>
          </a:p>
        </p:txBody>
      </p:sp>
      <p:sp>
        <p:nvSpPr>
          <p:cNvPr id="7" name="Rectangle 4"/>
          <p:cNvSpPr/>
          <p:nvPr/>
        </p:nvSpPr>
        <p:spPr bwMode="auto">
          <a:xfrm>
            <a:off x="1524000" y="481608"/>
            <a:ext cx="9144000" cy="1219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r>
              <a:rPr lang="en-US" sz="3200" dirty="0"/>
              <a:t>We are judging the optimizer based on today’s database complexity. How about 1975?</a:t>
            </a:r>
            <a:endParaRPr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r>
              <a:rPr lang="en-US"/>
              <a:t>Outline</a:t>
            </a:r>
            <a:endParaRPr lang="en-US" dirty="0"/>
          </a:p>
        </p:txBody>
      </p:sp>
      <p:sp>
        <p:nvSpPr>
          <p:cNvPr id="5" name="Content Placeholder 2"/>
          <p:cNvSpPr>
            <a:spLocks noGrp="1"/>
          </p:cNvSpPr>
          <p:nvPr>
            <p:ph idx="1"/>
          </p:nvPr>
        </p:nvSpPr>
        <p:spPr bwMode="auto"/>
        <p:txBody>
          <a:bodyPr/>
          <a:lstStyle/>
          <a:p>
            <a:pPr marL="0" indent="0">
              <a:buNone/>
            </a:pPr>
            <a:r>
              <a:rPr lang="en-US" dirty="0"/>
              <a:t>Introduction to query optimization</a:t>
            </a:r>
          </a:p>
          <a:p>
            <a:pPr marL="0" indent="0">
              <a:buNone/>
            </a:pPr>
            <a:r>
              <a:rPr lang="en-US" dirty="0"/>
              <a:t>Relational algebra equivalences</a:t>
            </a:r>
          </a:p>
          <a:p>
            <a:pPr marL="0" indent="0">
              <a:buNone/>
            </a:pPr>
            <a:r>
              <a:rPr lang="en-US" dirty="0"/>
              <a:t>Optimizers based on heuristics – INGRES</a:t>
            </a:r>
          </a:p>
          <a:p>
            <a:pPr marL="0" indent="0">
              <a:buNone/>
            </a:pPr>
            <a:r>
              <a:rPr lang="en-US" b="1" dirty="0"/>
              <a:t>Optimizers based on heuristics &amp; cost</a:t>
            </a:r>
          </a:p>
          <a:p>
            <a:pPr marL="342891" lvl="1" indent="0">
              <a:buNone/>
            </a:pPr>
            <a:r>
              <a:rPr lang="en-US" b="1" dirty="0"/>
              <a:t>Cost &amp; selectivity estimation</a:t>
            </a:r>
          </a:p>
          <a:p>
            <a:pPr marL="342891" lvl="1" indent="0">
              <a:buNone/>
            </a:pPr>
            <a:r>
              <a:rPr lang="en-US" dirty="0"/>
              <a:t>Principle of optimality</a:t>
            </a:r>
          </a:p>
          <a:p>
            <a:pPr marL="342891" lvl="1" indent="0">
              <a:buNone/>
            </a:pPr>
            <a:r>
              <a:rPr lang="en-US" dirty="0"/>
              <a:t>System R</a:t>
            </a:r>
          </a:p>
        </p:txBody>
      </p:sp>
      <p:sp>
        <p:nvSpPr>
          <p:cNvPr id="6" name="Slide Number Placeholder 3"/>
          <p:cNvSpPr>
            <a:spLocks noGrp="1"/>
          </p:cNvSpPr>
          <p:nvPr>
            <p:ph type="sldNum" sz="quarter" idx="12"/>
          </p:nvPr>
        </p:nvSpPr>
        <p:spPr bwMode="auto"/>
        <p:txBody>
          <a:bodyPr/>
          <a:lstStyle/>
          <a:p>
            <a:fld id="{35B54189-C436-47D0-AC37-8484B13A8E13}" type="slidenum">
              <a:rPr lang="en-US" smtClean="0"/>
              <a:pPr/>
              <a:t>36</a:t>
            </a:fld>
            <a:endParaRPr lang="en-US"/>
          </a:p>
        </p:txBody>
      </p:sp>
    </p:spTree>
    <p:extLst>
      <p:ext uri="{BB962C8B-B14F-4D97-AF65-F5344CB8AC3E}">
        <p14:creationId xmlns:p14="http://schemas.microsoft.com/office/powerpoint/2010/main" val="2951869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Heuristics + cost-based optimizer</a:t>
            </a:r>
          </a:p>
        </p:txBody>
      </p:sp>
      <p:sp>
        <p:nvSpPr>
          <p:cNvPr id="5" name="Content Placeholder 2"/>
          <p:cNvSpPr>
            <a:spLocks noGrp="1"/>
          </p:cNvSpPr>
          <p:nvPr>
            <p:ph idx="1"/>
          </p:nvPr>
        </p:nvSpPr>
        <p:spPr bwMode="auto">
          <a:xfrm>
            <a:off x="609600" y="1503511"/>
            <a:ext cx="10972800" cy="4949825"/>
          </a:xfrm>
        </p:spPr>
        <p:txBody>
          <a:bodyPr/>
          <a:lstStyle/>
          <a:p>
            <a:pPr marL="0" indent="0">
              <a:buNone/>
              <a:defRPr/>
            </a:pPr>
            <a:r>
              <a:rPr lang="en-US" dirty="0"/>
              <a:t>Use static rules to perform initial optimization. </a:t>
            </a:r>
          </a:p>
          <a:p>
            <a:pPr marL="0" indent="0">
              <a:buNone/>
              <a:defRPr/>
            </a:pPr>
            <a:r>
              <a:rPr lang="en-US" dirty="0"/>
              <a:t>Then use dynamic programming </a:t>
            </a:r>
            <a:br>
              <a:rPr lang="en-US" dirty="0"/>
            </a:br>
            <a:r>
              <a:rPr lang="en-US" dirty="0"/>
              <a:t>	to determine the best join order for tables.</a:t>
            </a:r>
          </a:p>
          <a:p>
            <a:pPr marL="0" indent="0">
              <a:buNone/>
              <a:defRPr/>
            </a:pPr>
            <a:br>
              <a:rPr lang="en-US" dirty="0"/>
            </a:br>
            <a:r>
              <a:rPr lang="en-US" dirty="0"/>
              <a:t>→</a:t>
            </a:r>
            <a:r>
              <a:rPr lang="en-US" b="1" dirty="0"/>
              <a:t> Bottom-up planning </a:t>
            </a:r>
            <a:r>
              <a:rPr lang="en-US" dirty="0"/>
              <a:t>using divide-and-conquer</a:t>
            </a:r>
            <a:br>
              <a:rPr lang="en-US" dirty="0"/>
            </a:br>
            <a:r>
              <a:rPr lang="en-US" dirty="0"/>
              <a:t>→ The first cost-based query optimizer</a:t>
            </a:r>
          </a:p>
          <a:p>
            <a:pPr marL="0" indent="0">
              <a:buNone/>
              <a:defRPr/>
            </a:pPr>
            <a:r>
              <a:rPr lang="en-US" dirty="0"/>
              <a:t>Example: </a:t>
            </a:r>
            <a:r>
              <a:rPr lang="en-US" b="1" dirty="0"/>
              <a:t>System R</a:t>
            </a:r>
            <a:r>
              <a:rPr lang="en-US" dirty="0"/>
              <a:t>, early IBM DB2, most open- source DBMSs </a:t>
            </a:r>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smtClean="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A small parenthesis</a:t>
            </a:r>
          </a:p>
        </p:txBody>
      </p:sp>
      <p:sp>
        <p:nvSpPr>
          <p:cNvPr id="5" name="Content Placeholder 2"/>
          <p:cNvSpPr>
            <a:spLocks noGrp="1"/>
          </p:cNvSpPr>
          <p:nvPr>
            <p:ph idx="1"/>
          </p:nvPr>
        </p:nvSpPr>
        <p:spPr bwMode="auto"/>
        <p:txBody>
          <a:bodyPr anchor="ctr"/>
          <a:lstStyle/>
          <a:p>
            <a:pPr marL="0" indent="0" algn="ctr">
              <a:buNone/>
              <a:defRPr/>
            </a:pPr>
            <a:r>
              <a:rPr lang="en-US" sz="4800"/>
              <a:t>Cost &amp; selectivity </a:t>
            </a:r>
            <a:endParaRPr lang="en-US"/>
          </a:p>
          <a:p>
            <a:pPr marL="0" indent="0" algn="ctr">
              <a:buNone/>
              <a:defRPr/>
            </a:pPr>
            <a:r>
              <a:rPr lang="en-US" sz="4800"/>
              <a:t>estimation</a:t>
            </a:r>
            <a:endParaRPr lang="en-US"/>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smtClean="0"/>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r>
              <a:rPr lang="en-US" dirty="0"/>
              <a:t>Cost Estimation</a:t>
            </a:r>
          </a:p>
        </p:txBody>
      </p:sp>
      <p:sp>
        <p:nvSpPr>
          <p:cNvPr id="5" name="Content Placeholder 2"/>
          <p:cNvSpPr>
            <a:spLocks noGrp="1"/>
          </p:cNvSpPr>
          <p:nvPr>
            <p:ph idx="1"/>
          </p:nvPr>
        </p:nvSpPr>
        <p:spPr bwMode="auto">
          <a:xfrm>
            <a:off x="609600" y="1268760"/>
            <a:ext cx="10972800" cy="4949825"/>
          </a:xfrm>
        </p:spPr>
        <p:txBody>
          <a:bodyPr/>
          <a:lstStyle/>
          <a:p>
            <a:pPr marL="0" indent="0">
              <a:buNone/>
            </a:pPr>
            <a:r>
              <a:rPr lang="en-US" dirty="0"/>
              <a:t>Generate an estimate of the cost of executing a plan for the current state of the database. </a:t>
            </a:r>
          </a:p>
          <a:p>
            <a:pPr marL="0" indent="0">
              <a:buNone/>
            </a:pPr>
            <a:br>
              <a:rPr lang="en-US" dirty="0"/>
            </a:br>
            <a:r>
              <a:rPr lang="en-US" sz="2800" dirty="0"/>
              <a:t>→ </a:t>
            </a:r>
            <a:r>
              <a:rPr lang="en-US" dirty="0"/>
              <a:t>Resource utilization (CPU, I/O, network)</a:t>
            </a:r>
          </a:p>
          <a:p>
            <a:pPr marL="0" indent="0">
              <a:spcBef>
                <a:spcPts val="0"/>
              </a:spcBef>
              <a:buNone/>
            </a:pPr>
            <a:r>
              <a:rPr lang="en-US" dirty="0"/>
              <a:t>→ Size of intermediate results</a:t>
            </a:r>
            <a:br>
              <a:rPr lang="en-US" dirty="0"/>
            </a:br>
            <a:r>
              <a:rPr lang="en-US" dirty="0"/>
              <a:t>→ Choices of algorithms, access methods </a:t>
            </a:r>
            <a:br>
              <a:rPr lang="en-US" dirty="0"/>
            </a:br>
            <a:r>
              <a:rPr lang="en-US" dirty="0"/>
              <a:t>→ Interactions with other work in DBMS </a:t>
            </a:r>
            <a:br>
              <a:rPr lang="en-US" dirty="0"/>
            </a:br>
            <a:r>
              <a:rPr lang="en-US" dirty="0"/>
              <a:t>→ Data properties (skew, order, placement)</a:t>
            </a:r>
          </a:p>
        </p:txBody>
      </p:sp>
      <p:sp>
        <p:nvSpPr>
          <p:cNvPr id="6" name="Slide Number Placeholder 3"/>
          <p:cNvSpPr>
            <a:spLocks noGrp="1"/>
          </p:cNvSpPr>
          <p:nvPr>
            <p:ph type="sldNum" sz="quarter" idx="12"/>
          </p:nvPr>
        </p:nvSpPr>
        <p:spPr bwMode="auto"/>
        <p:txBody>
          <a:bodyPr/>
          <a:lstStyle/>
          <a:p>
            <a:fld id="{35B54189-C436-47D0-AC37-8484B13A8E13}" type="slidenum">
              <a:rPr lang="en-US"/>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r>
              <a:rPr lang="en-US"/>
              <a:t>Outline</a:t>
            </a:r>
            <a:endParaRPr lang="en-US" dirty="0"/>
          </a:p>
        </p:txBody>
      </p:sp>
      <p:sp>
        <p:nvSpPr>
          <p:cNvPr id="5" name="Content Placeholder 2"/>
          <p:cNvSpPr>
            <a:spLocks noGrp="1"/>
          </p:cNvSpPr>
          <p:nvPr>
            <p:ph idx="1"/>
          </p:nvPr>
        </p:nvSpPr>
        <p:spPr bwMode="auto"/>
        <p:txBody>
          <a:bodyPr/>
          <a:lstStyle/>
          <a:p>
            <a:pPr marL="0" indent="0">
              <a:buNone/>
            </a:pPr>
            <a:r>
              <a:rPr lang="en-US" b="1" dirty="0"/>
              <a:t>Introduction to query optimization</a:t>
            </a:r>
          </a:p>
          <a:p>
            <a:pPr marL="0" indent="0">
              <a:buNone/>
            </a:pPr>
            <a:r>
              <a:rPr lang="en-US" dirty="0"/>
              <a:t>Relational algebra equivalences</a:t>
            </a:r>
          </a:p>
          <a:p>
            <a:pPr marL="0" indent="0">
              <a:buNone/>
            </a:pPr>
            <a:r>
              <a:rPr lang="en-US" dirty="0"/>
              <a:t>Optimizers based on heuristics – INGRES</a:t>
            </a:r>
          </a:p>
          <a:p>
            <a:pPr marL="0" indent="0">
              <a:buNone/>
            </a:pPr>
            <a:r>
              <a:rPr lang="en-US" dirty="0"/>
              <a:t>Optimizers based on heuristics &amp; cost - SYSTEM R</a:t>
            </a:r>
          </a:p>
          <a:p>
            <a:pPr marL="342891" lvl="1" indent="0">
              <a:buNone/>
            </a:pPr>
            <a:r>
              <a:rPr lang="en-US" dirty="0"/>
              <a:t>Cost &amp; selectivity estimation</a:t>
            </a:r>
          </a:p>
          <a:p>
            <a:pPr marL="342891" lvl="1" indent="0">
              <a:buNone/>
            </a:pPr>
            <a:r>
              <a:rPr lang="en-US" dirty="0"/>
              <a:t>Principle of optimality</a:t>
            </a:r>
          </a:p>
          <a:p>
            <a:pPr marL="342891" lvl="1" indent="0">
              <a:buNone/>
            </a:pPr>
            <a:r>
              <a:rPr lang="en-US" dirty="0"/>
              <a:t>System R</a:t>
            </a:r>
          </a:p>
        </p:txBody>
      </p:sp>
      <p:sp>
        <p:nvSpPr>
          <p:cNvPr id="6" name="Slide Number Placeholder 3"/>
          <p:cNvSpPr>
            <a:spLocks noGrp="1"/>
          </p:cNvSpPr>
          <p:nvPr>
            <p:ph type="sldNum" sz="quarter" idx="12"/>
          </p:nvPr>
        </p:nvSpPr>
        <p:spPr bwMode="auto"/>
        <p:txBody>
          <a:bodyPr/>
          <a:lstStyle/>
          <a:p>
            <a:fld id="{35B54189-C436-47D0-AC37-8484B13A8E13}"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dirty="0"/>
              <a:t>Cost Estimation </a:t>
            </a:r>
            <a:r>
              <a:rPr lang="mr-IN" dirty="0"/>
              <a:t>–</a:t>
            </a:r>
            <a:r>
              <a:rPr lang="en-US" dirty="0"/>
              <a:t> reminder</a:t>
            </a:r>
            <a:endParaRPr dirty="0"/>
          </a:p>
        </p:txBody>
      </p:sp>
      <p:sp>
        <p:nvSpPr>
          <p:cNvPr id="5" name="Content Placeholder 2"/>
          <p:cNvSpPr>
            <a:spLocks noGrp="1"/>
          </p:cNvSpPr>
          <p:nvPr>
            <p:ph idx="1"/>
          </p:nvPr>
        </p:nvSpPr>
        <p:spPr bwMode="auto"/>
        <p:txBody>
          <a:bodyPr/>
          <a:lstStyle/>
          <a:p>
            <a:pPr>
              <a:defRPr/>
            </a:pPr>
            <a:r>
              <a:rPr lang="en-US" dirty="0"/>
              <a:t>Estimate cost for each physical operator</a:t>
            </a:r>
            <a:endParaRPr dirty="0"/>
          </a:p>
          <a:p>
            <a:pPr lvl="1">
              <a:defRPr/>
            </a:pPr>
            <a:r>
              <a:rPr lang="en-US" b="1" dirty="0"/>
              <a:t>Simplification: </a:t>
            </a:r>
            <a:r>
              <a:rPr lang="en-US" dirty="0">
                <a:solidFill>
                  <a:schemeClr val="accent2"/>
                </a:solidFill>
              </a:rPr>
              <a:t>Only consider I/O cost, number of pages</a:t>
            </a:r>
            <a:endParaRPr dirty="0">
              <a:solidFill>
                <a:schemeClr val="accent2"/>
              </a:solidFill>
            </a:endParaRPr>
          </a:p>
          <a:p>
            <a:pPr lvl="1">
              <a:defRPr/>
            </a:pPr>
            <a:r>
              <a:rPr lang="en-US" dirty="0"/>
              <a:t>How valid is this?</a:t>
            </a:r>
            <a:endParaRPr dirty="0"/>
          </a:p>
          <a:p>
            <a:pPr lvl="2">
              <a:defRPr/>
            </a:pPr>
            <a:r>
              <a:rPr lang="en-US" sz="2400" dirty="0"/>
              <a:t>Requires specialization to become main-memory-aware</a:t>
            </a:r>
            <a:endParaRPr dirty="0"/>
          </a:p>
          <a:p>
            <a:pPr>
              <a:defRPr/>
            </a:pPr>
            <a:r>
              <a:rPr lang="en-US" dirty="0"/>
              <a:t>Examples</a:t>
            </a:r>
            <a:endParaRPr dirty="0"/>
          </a:p>
          <a:p>
            <a:pPr lvl="1">
              <a:defRPr/>
            </a:pPr>
            <a:r>
              <a:rPr lang="en-US" dirty="0"/>
              <a:t>Selection without index, unsorted</a:t>
            </a:r>
            <a:endParaRPr dirty="0"/>
          </a:p>
          <a:p>
            <a:pPr lvl="1">
              <a:defRPr/>
            </a:pPr>
            <a:r>
              <a:rPr lang="en-US" dirty="0"/>
              <a:t>Page-Oriented Nested Loop Join</a:t>
            </a:r>
            <a:endParaRPr dirty="0"/>
          </a:p>
          <a:p>
            <a:pPr>
              <a:defRPr/>
            </a:pPr>
            <a:endParaRPr lang="en-US" dirty="0"/>
          </a:p>
          <a:p>
            <a:pPr lvl="1">
              <a:defRPr/>
            </a:pPr>
            <a:endParaRPr lang="en-US" dirty="0"/>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Selection</a:t>
            </a:r>
            <a:endParaRPr/>
          </a:p>
        </p:txBody>
      </p:sp>
      <p:sp>
        <p:nvSpPr>
          <p:cNvPr id="5" name="Content Placeholder 2"/>
          <p:cNvSpPr>
            <a:spLocks noGrp="1"/>
          </p:cNvSpPr>
          <p:nvPr>
            <p:ph idx="1"/>
          </p:nvPr>
        </p:nvSpPr>
        <p:spPr bwMode="auto"/>
        <p:txBody>
          <a:bodyPr/>
          <a:lstStyle/>
          <a:p>
            <a:pPr marL="0" indent="0">
              <a:buNone/>
              <a:defRPr/>
            </a:pPr>
            <a:r>
              <a:rPr lang="en-US"/>
              <a:t>Selection without index, unsorted</a:t>
            </a:r>
            <a:endParaRPr/>
          </a:p>
          <a:p>
            <a:pPr marL="0" indent="0">
              <a:buNone/>
              <a:defRPr/>
            </a:pPr>
            <a:endParaRPr lang="en-US" sz="2000">
              <a:latin typeface="Courier New"/>
              <a:ea typeface="Courier New"/>
              <a:cs typeface="Courier New"/>
            </a:endParaRPr>
          </a:p>
          <a:p>
            <a:pPr marL="457200" lvl="1" indent="0">
              <a:buNone/>
              <a:defRPr/>
            </a:pPr>
            <a:endParaRPr lang="en-US" sz="2000">
              <a:latin typeface="Courier New"/>
              <a:ea typeface="Courier New"/>
              <a:cs typeface="Courier New"/>
            </a:endParaRPr>
          </a:p>
          <a:p>
            <a:pPr marL="457200" lvl="1" indent="0">
              <a:buNone/>
              <a:defRPr/>
            </a:pPr>
            <a:endParaRPr lang="en-US" sz="2000">
              <a:latin typeface="Courier New"/>
              <a:ea typeface="Courier New"/>
              <a:cs typeface="Courier New"/>
            </a:endParaRPr>
          </a:p>
          <a:p>
            <a:pPr marL="457200" lvl="1" indent="0">
              <a:buNone/>
              <a:defRPr/>
            </a:pPr>
            <a:endParaRPr lang="en-US" sz="2000">
              <a:latin typeface="Courier New"/>
              <a:ea typeface="Courier New"/>
              <a:cs typeface="Courier New"/>
            </a:endParaRPr>
          </a:p>
          <a:p>
            <a:pPr marL="457200" lvl="1" indent="0">
              <a:buNone/>
              <a:defRPr/>
            </a:pPr>
            <a:endParaRPr lang="en-US" sz="2000">
              <a:latin typeface="Courier New"/>
              <a:ea typeface="Courier New"/>
              <a:cs typeface="Courier New"/>
            </a:endParaRPr>
          </a:p>
        </p:txBody>
      </p:sp>
      <p:sp>
        <p:nvSpPr>
          <p:cNvPr id="7" name="Slide Number Placeholder 3"/>
          <p:cNvSpPr>
            <a:spLocks noGrp="1"/>
          </p:cNvSpPr>
          <p:nvPr>
            <p:ph type="sldNum" sz="quarter" idx="12"/>
          </p:nvPr>
        </p:nvSpPr>
        <p:spPr bwMode="auto"/>
        <p:txBody>
          <a:bodyPr/>
          <a:lstStyle/>
          <a:p>
            <a:pPr>
              <a:defRPr/>
            </a:pPr>
            <a:fld id="{35B54189-C436-47D0-AC37-8484B13A8E13}" type="slidenum">
              <a:rPr lang="en-US"/>
              <a:t>41</a:t>
            </a:fld>
            <a:endParaRPr lang="en-US"/>
          </a:p>
        </p:txBody>
      </p:sp>
      <p:sp>
        <p:nvSpPr>
          <p:cNvPr id="6" name="TextBox 10"/>
          <p:cNvSpPr/>
          <p:nvPr/>
        </p:nvSpPr>
        <p:spPr bwMode="auto">
          <a:xfrm>
            <a:off x="1638266" y="1981289"/>
            <a:ext cx="3665646" cy="1015663"/>
          </a:xfrm>
          <a:prstGeom prst="rect">
            <a:avLst/>
          </a:prstGeom>
          <a:solidFill>
            <a:schemeClr val="bg1">
              <a:lumMod val="95000"/>
            </a:schemeClr>
          </a:solidFill>
        </p:spPr>
        <p:txBody>
          <a:bodyPr wrap="square" rtlCol="0">
            <a:spAutoFit/>
          </a:bodyPr>
          <a:lstStyle/>
          <a:p>
            <a:pPr>
              <a:defRPr/>
            </a:pPr>
            <a:r>
              <a:rPr lang="en-US" sz="2000" dirty="0">
                <a:latin typeface="Courier New"/>
                <a:ea typeface="Courier New"/>
                <a:cs typeface="Courier New"/>
              </a:rPr>
              <a:t>for each record r in R</a:t>
            </a:r>
            <a:endParaRPr dirty="0"/>
          </a:p>
          <a:p>
            <a:pPr>
              <a:defRPr/>
            </a:pPr>
            <a:r>
              <a:rPr lang="en-US" sz="2000" dirty="0">
                <a:latin typeface="Courier New"/>
                <a:ea typeface="Courier New"/>
                <a:cs typeface="Courier New"/>
              </a:rPr>
              <a:t> if (</a:t>
            </a:r>
            <a:r>
              <a:rPr lang="en-US" sz="2000" dirty="0" err="1">
                <a:latin typeface="Courier New"/>
                <a:ea typeface="Courier New"/>
                <a:cs typeface="Courier New"/>
              </a:rPr>
              <a:t>r.age</a:t>
            </a:r>
            <a:r>
              <a:rPr lang="en-US" sz="2000" dirty="0">
                <a:latin typeface="Courier New"/>
                <a:ea typeface="Courier New"/>
                <a:cs typeface="Courier New"/>
              </a:rPr>
              <a:t>&lt;18)</a:t>
            </a:r>
            <a:endParaRPr dirty="0"/>
          </a:p>
          <a:p>
            <a:pPr>
              <a:defRPr/>
            </a:pPr>
            <a:r>
              <a:rPr lang="en-US" sz="2000" dirty="0">
                <a:latin typeface="Courier New"/>
                <a:ea typeface="Courier New"/>
                <a:cs typeface="Courier New"/>
              </a:rPr>
              <a:t>  add r to result</a:t>
            </a:r>
            <a:endParaRPr dirty="0"/>
          </a:p>
        </p:txBody>
      </p:sp>
      <p:sp>
        <p:nvSpPr>
          <p:cNvPr id="8" name="TextBox 5"/>
          <p:cNvSpPr/>
          <p:nvPr/>
        </p:nvSpPr>
        <p:spPr bwMode="auto">
          <a:xfrm>
            <a:off x="5863405" y="2258287"/>
            <a:ext cx="2974853" cy="646331"/>
          </a:xfrm>
          <a:prstGeom prst="rect">
            <a:avLst/>
          </a:prstGeom>
          <a:noFill/>
        </p:spPr>
        <p:txBody>
          <a:bodyPr wrap="none" rtlCol="0">
            <a:spAutoFit/>
          </a:bodyPr>
          <a:lstStyle/>
          <a:p>
            <a:pPr>
              <a:defRPr/>
            </a:pPr>
            <a:r>
              <a:rPr lang="en-US" sz="3600">
                <a:solidFill>
                  <a:srgbClr val="6F2529"/>
                </a:solidFill>
              </a:rPr>
              <a:t>Let’s unveil I/O</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le 1"/>
          <p:cNvSpPr>
            <a:spLocks noGrp="1"/>
          </p:cNvSpPr>
          <p:nvPr>
            <p:ph type="title"/>
          </p:nvPr>
        </p:nvSpPr>
        <p:spPr bwMode="auto"/>
        <p:txBody>
          <a:bodyPr/>
          <a:lstStyle/>
          <a:p>
            <a:pPr>
              <a:defRPr/>
            </a:pPr>
            <a:r>
              <a:rPr lang="en-US"/>
              <a:t>Selection</a:t>
            </a:r>
            <a:endParaRPr/>
          </a:p>
        </p:txBody>
      </p:sp>
      <p:sp>
        <p:nvSpPr>
          <p:cNvPr id="4" name="Content Placeholder 2"/>
          <p:cNvSpPr>
            <a:spLocks noGrp="1"/>
          </p:cNvSpPr>
          <p:nvPr>
            <p:ph idx="1"/>
          </p:nvPr>
        </p:nvSpPr>
        <p:spPr bwMode="auto">
          <a:xfrm>
            <a:off x="609600" y="1052736"/>
            <a:ext cx="10972800" cy="4949825"/>
          </a:xfrm>
        </p:spPr>
        <p:txBody>
          <a:bodyPr/>
          <a:lstStyle/>
          <a:p>
            <a:pPr marL="0" indent="0">
              <a:buNone/>
              <a:defRPr/>
            </a:pPr>
            <a:r>
              <a:rPr lang="en-US" dirty="0"/>
              <a:t>Selection without index, unsorted</a:t>
            </a:r>
            <a:endParaRPr dirty="0"/>
          </a:p>
          <a:p>
            <a:pPr marL="0" indent="0">
              <a:buNone/>
              <a:defRPr/>
            </a:pPr>
            <a:endParaRPr lang="en-US" sz="2000" dirty="0">
              <a:latin typeface="Courier New"/>
              <a:ea typeface="Courier New"/>
              <a:cs typeface="Courier New"/>
            </a:endParaRPr>
          </a:p>
          <a:p>
            <a:pPr marL="457200" lvl="1" indent="0">
              <a:buNone/>
              <a:defRPr/>
            </a:pPr>
            <a:endParaRPr lang="en-US" sz="2000" dirty="0">
              <a:latin typeface="Courier New"/>
              <a:ea typeface="Courier New"/>
              <a:cs typeface="Courier New"/>
            </a:endParaRPr>
          </a:p>
          <a:p>
            <a:pPr marL="457200" lvl="1" indent="0">
              <a:buNone/>
              <a:defRPr/>
            </a:pPr>
            <a:endParaRPr lang="en-US" sz="2000" dirty="0">
              <a:latin typeface="Courier New"/>
              <a:ea typeface="Courier New"/>
              <a:cs typeface="Courier New"/>
            </a:endParaRPr>
          </a:p>
          <a:p>
            <a:pPr marL="457200" lvl="1" indent="0">
              <a:buNone/>
              <a:defRPr/>
            </a:pPr>
            <a:endParaRPr lang="en-US" sz="2000" dirty="0">
              <a:latin typeface="Courier New"/>
              <a:ea typeface="Courier New"/>
              <a:cs typeface="Courier New"/>
            </a:endParaRPr>
          </a:p>
          <a:p>
            <a:pPr>
              <a:defRPr/>
            </a:pPr>
            <a:r>
              <a:rPr lang="en-US" sz="2800" dirty="0"/>
              <a:t>I/O Cost: number of read pages</a:t>
            </a:r>
            <a:endParaRPr dirty="0"/>
          </a:p>
          <a:p>
            <a:pPr lvl="1">
              <a:defRPr/>
            </a:pPr>
            <a:r>
              <a:rPr lang="en-US" sz="2800" b="1" dirty="0"/>
              <a:t>Here</a:t>
            </a:r>
            <a:r>
              <a:rPr lang="en-US" sz="2800" dirty="0"/>
              <a:t> we don’t consider #pages written. Why?</a:t>
            </a:r>
            <a:endParaRPr dirty="0"/>
          </a:p>
          <a:p>
            <a:pPr>
              <a:defRPr/>
            </a:pPr>
            <a:r>
              <a:rPr lang="en-US" sz="2800" dirty="0"/>
              <a:t>Cost will change if</a:t>
            </a:r>
            <a:endParaRPr dirty="0"/>
          </a:p>
          <a:p>
            <a:pPr lvl="1">
              <a:defRPr/>
            </a:pPr>
            <a:r>
              <a:rPr lang="en-US" sz="2800" dirty="0"/>
              <a:t>Records are sorted based on the condition attribute</a:t>
            </a:r>
            <a:endParaRPr dirty="0"/>
          </a:p>
          <a:p>
            <a:pPr lvl="1">
              <a:defRPr/>
            </a:pPr>
            <a:r>
              <a:rPr lang="en-US" sz="2800" dirty="0"/>
              <a:t>We can utilize an index to filter out some records</a:t>
            </a:r>
            <a:endParaRPr dirty="0"/>
          </a:p>
          <a:p>
            <a:pPr lvl="1">
              <a:defRPr/>
            </a:pPr>
            <a:r>
              <a:rPr lang="en-US" sz="2800" dirty="0"/>
              <a:t>We need to materialize the output result</a:t>
            </a:r>
            <a:endParaRPr dirty="0"/>
          </a:p>
          <a:p>
            <a:pPr>
              <a:defRPr/>
            </a:pPr>
            <a:r>
              <a:rPr lang="en-US" sz="2800" dirty="0"/>
              <a:t>We will also use different physical implementation</a:t>
            </a:r>
            <a:endParaRPr dirty="0"/>
          </a:p>
          <a:p>
            <a:pPr marL="342891" lvl="1" indent="0">
              <a:buNone/>
              <a:defRPr/>
            </a:pPr>
            <a:endParaRPr lang="en-US" sz="1200" dirty="0"/>
          </a:p>
          <a:p>
            <a:pPr marL="0" indent="0">
              <a:buNone/>
              <a:defRPr/>
            </a:pPr>
            <a:endParaRPr lang="en-US" sz="2000" dirty="0">
              <a:latin typeface="Courier New"/>
              <a:ea typeface="Courier New"/>
              <a:cs typeface="Courier New"/>
            </a:endParaRPr>
          </a:p>
        </p:txBody>
      </p:sp>
      <p:sp>
        <p:nvSpPr>
          <p:cNvPr id="9" name="Slide Number Placeholder 3"/>
          <p:cNvSpPr>
            <a:spLocks noGrp="1"/>
          </p:cNvSpPr>
          <p:nvPr>
            <p:ph type="sldNum" sz="quarter" idx="12"/>
          </p:nvPr>
        </p:nvSpPr>
        <p:spPr bwMode="auto"/>
        <p:txBody>
          <a:bodyPr/>
          <a:lstStyle/>
          <a:p>
            <a:pPr>
              <a:defRPr/>
            </a:pPr>
            <a:fld id="{35B54189-C436-47D0-AC37-8484B13A8E13}" type="slidenum">
              <a:rPr lang="en-US"/>
              <a:t>42</a:t>
            </a:fld>
            <a:endParaRPr lang="en-US"/>
          </a:p>
        </p:txBody>
      </p:sp>
      <p:sp>
        <p:nvSpPr>
          <p:cNvPr id="5" name="TextBox 9"/>
          <p:cNvSpPr/>
          <p:nvPr/>
        </p:nvSpPr>
        <p:spPr bwMode="auto">
          <a:xfrm>
            <a:off x="5951186" y="1772817"/>
            <a:ext cx="4032448" cy="1323439"/>
          </a:xfrm>
          <a:prstGeom prst="rect">
            <a:avLst/>
          </a:prstGeom>
          <a:solidFill>
            <a:schemeClr val="bg1">
              <a:lumMod val="95000"/>
            </a:schemeClr>
          </a:solidFill>
        </p:spPr>
        <p:txBody>
          <a:bodyPr wrap="square" rtlCol="0">
            <a:spAutoFit/>
          </a:bodyPr>
          <a:lstStyle/>
          <a:p>
            <a:pPr>
              <a:defRPr/>
            </a:pPr>
            <a:r>
              <a:rPr lang="en-US" sz="2000">
                <a:latin typeface="Courier New"/>
                <a:ea typeface="Courier New"/>
                <a:cs typeface="Courier New"/>
              </a:rPr>
              <a:t>for each page p in R</a:t>
            </a:r>
            <a:endParaRPr/>
          </a:p>
          <a:p>
            <a:pPr>
              <a:defRPr/>
            </a:pPr>
            <a:r>
              <a:rPr lang="en-US" sz="2000">
                <a:latin typeface="Courier New"/>
                <a:ea typeface="Courier New"/>
                <a:cs typeface="Courier New"/>
              </a:rPr>
              <a:t> for each record r in p</a:t>
            </a:r>
            <a:endParaRPr/>
          </a:p>
          <a:p>
            <a:pPr>
              <a:defRPr/>
            </a:pPr>
            <a:r>
              <a:rPr lang="en-US" sz="2000">
                <a:latin typeface="Courier New"/>
                <a:ea typeface="Courier New"/>
                <a:cs typeface="Courier New"/>
              </a:rPr>
              <a:t>  if (r.age&lt;18)</a:t>
            </a:r>
            <a:endParaRPr/>
          </a:p>
          <a:p>
            <a:pPr>
              <a:defRPr/>
            </a:pPr>
            <a:r>
              <a:rPr lang="en-US" sz="2000">
                <a:latin typeface="Courier New"/>
                <a:ea typeface="Courier New"/>
                <a:cs typeface="Courier New"/>
              </a:rPr>
              <a:t>   add r to result</a:t>
            </a:r>
            <a:endParaRPr/>
          </a:p>
        </p:txBody>
      </p:sp>
      <p:sp>
        <p:nvSpPr>
          <p:cNvPr id="7" name="Left Arrow 4"/>
          <p:cNvSpPr/>
          <p:nvPr/>
        </p:nvSpPr>
        <p:spPr bwMode="auto">
          <a:xfrm>
            <a:off x="9623594" y="1781121"/>
            <a:ext cx="360838" cy="301041"/>
          </a:xfrm>
          <a:prstGeom prst="leftArrow">
            <a:avLst>
              <a:gd name="adj1" fmla="val 500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8" name="TextBox 10"/>
          <p:cNvSpPr/>
          <p:nvPr/>
        </p:nvSpPr>
        <p:spPr bwMode="auto">
          <a:xfrm>
            <a:off x="1638266" y="1820724"/>
            <a:ext cx="3665646" cy="1015663"/>
          </a:xfrm>
          <a:prstGeom prst="rect">
            <a:avLst/>
          </a:prstGeom>
          <a:solidFill>
            <a:schemeClr val="bg1">
              <a:lumMod val="95000"/>
            </a:schemeClr>
          </a:solidFill>
        </p:spPr>
        <p:txBody>
          <a:bodyPr wrap="square" rtlCol="0">
            <a:spAutoFit/>
          </a:bodyPr>
          <a:lstStyle/>
          <a:p>
            <a:pPr>
              <a:defRPr/>
            </a:pPr>
            <a:r>
              <a:rPr lang="en-US" sz="2000" dirty="0">
                <a:latin typeface="Courier New"/>
                <a:ea typeface="Courier New"/>
                <a:cs typeface="Courier New"/>
              </a:rPr>
              <a:t>for each record r in R</a:t>
            </a:r>
            <a:endParaRPr dirty="0"/>
          </a:p>
          <a:p>
            <a:pPr>
              <a:defRPr/>
            </a:pPr>
            <a:r>
              <a:rPr lang="en-US" sz="2000" dirty="0">
                <a:latin typeface="Courier New"/>
                <a:ea typeface="Courier New"/>
                <a:cs typeface="Courier New"/>
              </a:rPr>
              <a:t> if (</a:t>
            </a:r>
            <a:r>
              <a:rPr lang="en-US" sz="2000" dirty="0" err="1">
                <a:latin typeface="Courier New"/>
                <a:ea typeface="Courier New"/>
                <a:cs typeface="Courier New"/>
              </a:rPr>
              <a:t>r.age</a:t>
            </a:r>
            <a:r>
              <a:rPr lang="en-US" sz="2000" dirty="0">
                <a:latin typeface="Courier New"/>
                <a:ea typeface="Courier New"/>
                <a:cs typeface="Courier New"/>
              </a:rPr>
              <a:t>&lt;18)</a:t>
            </a:r>
            <a:endParaRPr dirty="0"/>
          </a:p>
          <a:p>
            <a:pPr>
              <a:defRPr/>
            </a:pPr>
            <a:r>
              <a:rPr lang="en-US" sz="2000" dirty="0">
                <a:latin typeface="Courier New"/>
                <a:ea typeface="Courier New"/>
                <a:cs typeface="Courier New"/>
              </a:rPr>
              <a:t>  add r to result</a:t>
            </a:r>
            <a:endParaRPr dirty="0"/>
          </a:p>
        </p:txBody>
      </p:sp>
      <p:sp>
        <p:nvSpPr>
          <p:cNvPr id="10" name="TextBox 5"/>
          <p:cNvSpPr/>
          <p:nvPr/>
        </p:nvSpPr>
        <p:spPr bwMode="auto">
          <a:xfrm>
            <a:off x="9978205" y="1700808"/>
            <a:ext cx="593432" cy="461665"/>
          </a:xfrm>
          <a:prstGeom prst="rect">
            <a:avLst/>
          </a:prstGeom>
          <a:noFill/>
        </p:spPr>
        <p:txBody>
          <a:bodyPr wrap="none" rtlCol="0">
            <a:spAutoFit/>
          </a:bodyPr>
          <a:lstStyle/>
          <a:p>
            <a:pPr>
              <a:defRPr/>
            </a:pPr>
            <a:r>
              <a:rPr lang="en-US" sz="2400" dirty="0"/>
              <a:t>I/O</a:t>
            </a:r>
            <a:endParaRPr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le 1"/>
          <p:cNvSpPr>
            <a:spLocks noGrp="1"/>
          </p:cNvSpPr>
          <p:nvPr>
            <p:ph type="title"/>
          </p:nvPr>
        </p:nvSpPr>
        <p:spPr bwMode="auto"/>
        <p:txBody>
          <a:bodyPr/>
          <a:lstStyle/>
          <a:p>
            <a:pPr>
              <a:defRPr/>
            </a:pPr>
            <a:r>
              <a:rPr lang="en-US"/>
              <a:t>Page-oriented Nested Loop join</a:t>
            </a:r>
            <a:endParaRPr/>
          </a:p>
        </p:txBody>
      </p:sp>
      <p:sp>
        <p:nvSpPr>
          <p:cNvPr id="4" name="Content Placeholder 2"/>
          <p:cNvSpPr>
            <a:spLocks noGrp="1"/>
          </p:cNvSpPr>
          <p:nvPr>
            <p:ph idx="1"/>
          </p:nvPr>
        </p:nvSpPr>
        <p:spPr bwMode="auto">
          <a:xfrm>
            <a:off x="551384" y="1219200"/>
            <a:ext cx="11437416" cy="5378152"/>
          </a:xfrm>
        </p:spPr>
        <p:txBody>
          <a:bodyPr/>
          <a:lstStyle/>
          <a:p>
            <a:pPr marL="0" indent="0">
              <a:buNone/>
              <a:defRPr/>
            </a:pPr>
            <a:endParaRPr lang="en-US" dirty="0"/>
          </a:p>
          <a:p>
            <a:pPr marL="0" indent="0">
              <a:buNone/>
              <a:defRPr/>
            </a:pPr>
            <a:endParaRPr lang="en-US" sz="2000" dirty="0">
              <a:latin typeface="Courier New"/>
              <a:ea typeface="Courier New"/>
              <a:cs typeface="Courier New"/>
            </a:endParaRPr>
          </a:p>
          <a:p>
            <a:pPr marL="457200" lvl="1" indent="0">
              <a:buNone/>
              <a:defRPr/>
            </a:pPr>
            <a:endParaRPr lang="en-US" sz="2000" dirty="0">
              <a:latin typeface="Courier New"/>
              <a:ea typeface="Courier New"/>
              <a:cs typeface="Courier New"/>
            </a:endParaRPr>
          </a:p>
          <a:p>
            <a:pPr marL="457200" lvl="1" indent="0">
              <a:buNone/>
              <a:defRPr/>
            </a:pPr>
            <a:endParaRPr lang="en-US" sz="2000" dirty="0">
              <a:latin typeface="Courier New"/>
              <a:ea typeface="Courier New"/>
              <a:cs typeface="Courier New"/>
            </a:endParaRPr>
          </a:p>
          <a:p>
            <a:pPr marL="457200" lvl="1" indent="0">
              <a:buNone/>
              <a:defRPr/>
            </a:pPr>
            <a:endParaRPr lang="en-US" sz="2000" dirty="0">
              <a:latin typeface="Courier New"/>
              <a:ea typeface="Courier New"/>
              <a:cs typeface="Courier New"/>
            </a:endParaRPr>
          </a:p>
          <a:p>
            <a:pPr>
              <a:defRPr/>
            </a:pPr>
            <a:r>
              <a:rPr lang="en-US" sz="2800" dirty="0"/>
              <a:t>For each tuple in the outer relation R, we scan the entire inner relation S</a:t>
            </a:r>
            <a:endParaRPr dirty="0"/>
          </a:p>
          <a:p>
            <a:pPr lvl="1">
              <a:defRPr/>
            </a:pPr>
            <a:r>
              <a:rPr lang="en-US" sz="2800" dirty="0"/>
              <a:t>But use per-page loading!</a:t>
            </a:r>
            <a:endParaRPr lang="en-US" sz="2000" dirty="0"/>
          </a:p>
          <a:p>
            <a:pPr>
              <a:defRPr/>
            </a:pPr>
            <a:r>
              <a:rPr lang="en-US" sz="2800" dirty="0"/>
              <a:t>I/O Cost: #pages of R + #pages of R * #pages of S</a:t>
            </a:r>
            <a:endParaRPr dirty="0"/>
          </a:p>
          <a:p>
            <a:pPr>
              <a:defRPr/>
            </a:pPr>
            <a:r>
              <a:rPr lang="en-US" sz="2800" dirty="0"/>
              <a:t>How to choose the outer relation to minimize the cost?</a:t>
            </a:r>
            <a:endParaRPr lang="en-US" sz="2800" dirty="0">
              <a:latin typeface="Calibri"/>
              <a:ea typeface="Calibri"/>
              <a:cs typeface="Calibri"/>
            </a:endParaRPr>
          </a:p>
          <a:p>
            <a:pPr lvl="1">
              <a:defRPr/>
            </a:pPr>
            <a:r>
              <a:rPr lang="en-US" sz="2800" dirty="0">
                <a:latin typeface="Calibri"/>
                <a:ea typeface="Calibri"/>
                <a:cs typeface="Calibri"/>
              </a:rPr>
              <a:t>Choose order of R, S, so that #pages of R &lt; #pages of S</a:t>
            </a:r>
            <a:endParaRPr dirty="0"/>
          </a:p>
          <a:p>
            <a:pPr lvl="1">
              <a:defRPr/>
            </a:pPr>
            <a:r>
              <a:rPr lang="en-US" sz="2800" dirty="0">
                <a:latin typeface="Calibri"/>
                <a:ea typeface="Calibri"/>
                <a:cs typeface="Calibri"/>
              </a:rPr>
              <a:t>Order benefits cost if tables are of different size </a:t>
            </a:r>
            <a:endParaRPr dirty="0"/>
          </a:p>
        </p:txBody>
      </p:sp>
      <p:sp>
        <p:nvSpPr>
          <p:cNvPr id="8" name="Slide Number Placeholder 3"/>
          <p:cNvSpPr>
            <a:spLocks noGrp="1"/>
          </p:cNvSpPr>
          <p:nvPr>
            <p:ph type="sldNum" sz="quarter" idx="12"/>
          </p:nvPr>
        </p:nvSpPr>
        <p:spPr bwMode="auto"/>
        <p:txBody>
          <a:bodyPr/>
          <a:lstStyle/>
          <a:p>
            <a:pPr>
              <a:defRPr/>
            </a:pPr>
            <a:fld id="{35B54189-C436-47D0-AC37-8484B13A8E13}" type="slidenum">
              <a:rPr lang="en-US"/>
              <a:t>43</a:t>
            </a:fld>
            <a:endParaRPr lang="en-US"/>
          </a:p>
        </p:txBody>
      </p:sp>
      <p:sp>
        <p:nvSpPr>
          <p:cNvPr id="5" name="TextBox 9"/>
          <p:cNvSpPr/>
          <p:nvPr/>
        </p:nvSpPr>
        <p:spPr bwMode="auto">
          <a:xfrm>
            <a:off x="5951186" y="1111445"/>
            <a:ext cx="4564414" cy="1938992"/>
          </a:xfrm>
          <a:prstGeom prst="rect">
            <a:avLst/>
          </a:prstGeom>
          <a:solidFill>
            <a:schemeClr val="bg1">
              <a:lumMod val="95000"/>
            </a:schemeClr>
          </a:solidFill>
        </p:spPr>
        <p:txBody>
          <a:bodyPr wrap="square" rtlCol="0">
            <a:spAutoFit/>
          </a:bodyPr>
          <a:lstStyle/>
          <a:p>
            <a:pPr>
              <a:defRPr/>
            </a:pPr>
            <a:r>
              <a:rPr lang="en-US" sz="2000">
                <a:latin typeface="Courier New"/>
                <a:ea typeface="Courier New"/>
                <a:cs typeface="Courier New"/>
              </a:rPr>
              <a:t>for each page p1 in R</a:t>
            </a:r>
            <a:endParaRPr/>
          </a:p>
          <a:p>
            <a:pPr>
              <a:defRPr/>
            </a:pPr>
            <a:r>
              <a:rPr lang="en-US" sz="2000">
                <a:latin typeface="Courier New"/>
                <a:ea typeface="Courier New"/>
                <a:cs typeface="Courier New"/>
              </a:rPr>
              <a:t> for each page p2 in S</a:t>
            </a:r>
            <a:endParaRPr/>
          </a:p>
          <a:p>
            <a:pPr>
              <a:defRPr/>
            </a:pPr>
            <a:r>
              <a:rPr lang="en-US" sz="2000">
                <a:latin typeface="Courier New"/>
                <a:ea typeface="Courier New"/>
                <a:cs typeface="Courier New"/>
              </a:rPr>
              <a:t>  for each record r in p1</a:t>
            </a:r>
            <a:endParaRPr/>
          </a:p>
          <a:p>
            <a:pPr>
              <a:defRPr/>
            </a:pPr>
            <a:r>
              <a:rPr lang="en-US" sz="2000">
                <a:latin typeface="Courier New"/>
                <a:ea typeface="Courier New"/>
                <a:cs typeface="Courier New"/>
              </a:rPr>
              <a:t>   for each record s in p2</a:t>
            </a:r>
            <a:endParaRPr/>
          </a:p>
          <a:p>
            <a:pPr>
              <a:defRPr/>
            </a:pPr>
            <a:r>
              <a:rPr lang="en-US" sz="2000">
                <a:latin typeface="Courier New"/>
                <a:ea typeface="Courier New"/>
                <a:cs typeface="Courier New"/>
              </a:rPr>
              <a:t>    if (r.id=s.id)</a:t>
            </a:r>
            <a:endParaRPr/>
          </a:p>
          <a:p>
            <a:pPr>
              <a:defRPr/>
            </a:pPr>
            <a:r>
              <a:rPr lang="en-US" sz="2000">
                <a:latin typeface="Courier New"/>
                <a:ea typeface="Courier New"/>
                <a:cs typeface="Courier New"/>
              </a:rPr>
              <a:t>     add &lt;r,s&gt; to result</a:t>
            </a:r>
            <a:endParaRPr/>
          </a:p>
        </p:txBody>
      </p:sp>
      <p:sp>
        <p:nvSpPr>
          <p:cNvPr id="7" name="TextBox 10"/>
          <p:cNvSpPr/>
          <p:nvPr/>
        </p:nvSpPr>
        <p:spPr bwMode="auto">
          <a:xfrm>
            <a:off x="1638266" y="1167658"/>
            <a:ext cx="3853158" cy="1323439"/>
          </a:xfrm>
          <a:prstGeom prst="rect">
            <a:avLst/>
          </a:prstGeom>
          <a:solidFill>
            <a:schemeClr val="bg1">
              <a:lumMod val="95000"/>
            </a:schemeClr>
          </a:solidFill>
        </p:spPr>
        <p:txBody>
          <a:bodyPr wrap="square" rtlCol="0">
            <a:spAutoFit/>
          </a:bodyPr>
          <a:lstStyle/>
          <a:p>
            <a:pPr>
              <a:defRPr/>
            </a:pPr>
            <a:r>
              <a:rPr lang="en-US" sz="2000" dirty="0">
                <a:latin typeface="Courier New"/>
                <a:ea typeface="Courier New"/>
                <a:cs typeface="Courier New"/>
              </a:rPr>
              <a:t>for each record r in R</a:t>
            </a:r>
            <a:endParaRPr dirty="0"/>
          </a:p>
          <a:p>
            <a:pPr>
              <a:defRPr/>
            </a:pPr>
            <a:r>
              <a:rPr lang="en-US" sz="2000" dirty="0">
                <a:latin typeface="Courier New"/>
                <a:ea typeface="Courier New"/>
                <a:cs typeface="Courier New"/>
              </a:rPr>
              <a:t> for each record s in S</a:t>
            </a:r>
            <a:endParaRPr dirty="0"/>
          </a:p>
          <a:p>
            <a:pPr>
              <a:defRPr/>
            </a:pPr>
            <a:r>
              <a:rPr lang="en-US" sz="2000" dirty="0">
                <a:latin typeface="Courier New"/>
                <a:ea typeface="Courier New"/>
                <a:cs typeface="Courier New"/>
              </a:rPr>
              <a:t>  if (</a:t>
            </a:r>
            <a:r>
              <a:rPr lang="en-US" sz="2000" dirty="0" err="1">
                <a:latin typeface="Courier New"/>
                <a:ea typeface="Courier New"/>
                <a:cs typeface="Courier New"/>
              </a:rPr>
              <a:t>r.id</a:t>
            </a:r>
            <a:r>
              <a:rPr lang="en-US" sz="2000" dirty="0">
                <a:latin typeface="Courier New"/>
                <a:ea typeface="Courier New"/>
                <a:cs typeface="Courier New"/>
              </a:rPr>
              <a:t>=</a:t>
            </a:r>
            <a:r>
              <a:rPr lang="en-US" sz="2000" dirty="0" err="1">
                <a:latin typeface="Courier New"/>
                <a:ea typeface="Courier New"/>
                <a:cs typeface="Courier New"/>
              </a:rPr>
              <a:t>s.id</a:t>
            </a:r>
            <a:r>
              <a:rPr lang="en-US" sz="2000" dirty="0">
                <a:latin typeface="Courier New"/>
                <a:ea typeface="Courier New"/>
                <a:cs typeface="Courier New"/>
              </a:rPr>
              <a:t>)</a:t>
            </a:r>
            <a:endParaRPr dirty="0"/>
          </a:p>
          <a:p>
            <a:pPr>
              <a:defRPr/>
            </a:pPr>
            <a:r>
              <a:rPr lang="en-US" sz="2000" dirty="0">
                <a:latin typeface="Courier New"/>
                <a:ea typeface="Courier New"/>
                <a:cs typeface="Courier New"/>
              </a:rPr>
              <a:t>   add &lt;</a:t>
            </a:r>
            <a:r>
              <a:rPr lang="en-US" sz="2000" dirty="0" err="1">
                <a:latin typeface="Courier New"/>
                <a:ea typeface="Courier New"/>
                <a:cs typeface="Courier New"/>
              </a:rPr>
              <a:t>r,s</a:t>
            </a:r>
            <a:r>
              <a:rPr lang="en-US" sz="2000" dirty="0">
                <a:latin typeface="Courier New"/>
                <a:ea typeface="Courier New"/>
                <a:cs typeface="Courier New"/>
              </a:rPr>
              <a:t>&gt; to result</a:t>
            </a:r>
            <a:endParaRPr dirty="0"/>
          </a:p>
        </p:txBody>
      </p:sp>
      <p:sp>
        <p:nvSpPr>
          <p:cNvPr id="9" name="TextBox 5"/>
          <p:cNvSpPr/>
          <p:nvPr/>
        </p:nvSpPr>
        <p:spPr bwMode="auto">
          <a:xfrm>
            <a:off x="9745608" y="1211561"/>
            <a:ext cx="593432" cy="461665"/>
          </a:xfrm>
          <a:prstGeom prst="rect">
            <a:avLst/>
          </a:prstGeom>
          <a:noFill/>
        </p:spPr>
        <p:txBody>
          <a:bodyPr wrap="none" rtlCol="0">
            <a:spAutoFit/>
          </a:bodyPr>
          <a:lstStyle/>
          <a:p>
            <a:pPr>
              <a:defRPr/>
            </a:pPr>
            <a:r>
              <a:rPr lang="en-US" sz="2400" dirty="0"/>
              <a:t>I/O</a:t>
            </a:r>
            <a:endParaRPr sz="2400" dirty="0"/>
          </a:p>
        </p:txBody>
      </p:sp>
      <p:sp>
        <p:nvSpPr>
          <p:cNvPr id="10" name="TextBox 7"/>
          <p:cNvSpPr/>
          <p:nvPr/>
        </p:nvSpPr>
        <p:spPr bwMode="auto">
          <a:xfrm>
            <a:off x="9361740" y="980728"/>
            <a:ext cx="423514" cy="923330"/>
          </a:xfrm>
          <a:prstGeom prst="rect">
            <a:avLst/>
          </a:prstGeom>
          <a:noFill/>
        </p:spPr>
        <p:txBody>
          <a:bodyPr wrap="none" rtlCol="0">
            <a:spAutoFit/>
          </a:bodyPr>
          <a:lstStyle/>
          <a:p>
            <a:pPr>
              <a:defRPr/>
            </a:pPr>
            <a:r>
              <a:rPr lang="en-US" sz="5400" b="1">
                <a:solidFill>
                  <a:srgbClr val="FF0000"/>
                </a:solidFill>
              </a:rPr>
              <a:t>}</a:t>
            </a:r>
            <a:endParaRPr lang="en-US" sz="3600" b="1">
              <a:solidFill>
                <a:srgbClr val="FF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Selectivity estimates</a:t>
            </a:r>
            <a:endParaRPr/>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a:t>44</a:t>
            </a:fld>
            <a:endParaRPr lang="en-US"/>
          </a:p>
        </p:txBody>
      </p:sp>
      <p:sp>
        <p:nvSpPr>
          <p:cNvPr id="5" name="Content Placeholder 2"/>
          <p:cNvSpPr>
            <a:spLocks noGrp="1"/>
          </p:cNvSpPr>
          <p:nvPr>
            <p:ph idx="4294967295"/>
          </p:nvPr>
        </p:nvSpPr>
        <p:spPr bwMode="auto">
          <a:xfrm>
            <a:off x="4999916" y="2212105"/>
            <a:ext cx="6591519" cy="3910883"/>
          </a:xfrm>
        </p:spPr>
        <p:txBody>
          <a:bodyPr/>
          <a:lstStyle/>
          <a:p>
            <a:pPr marL="0" indent="0">
              <a:buNone/>
              <a:defRPr/>
            </a:pPr>
            <a:r>
              <a:rPr lang="en-US"/>
              <a:t>Required for cost estimation</a:t>
            </a:r>
            <a:endParaRPr/>
          </a:p>
          <a:p>
            <a:pPr marL="0" indent="0">
              <a:buNone/>
              <a:defRPr/>
            </a:pPr>
            <a:endParaRPr lang="en-US"/>
          </a:p>
          <a:p>
            <a:pPr marL="0" indent="0">
              <a:buNone/>
              <a:defRPr/>
            </a:pPr>
            <a:r>
              <a:rPr lang="en-US"/>
              <a:t>Output of selection is input of another operator!</a:t>
            </a:r>
            <a:endParaRPr/>
          </a:p>
        </p:txBody>
      </p:sp>
      <p:sp>
        <p:nvSpPr>
          <p:cNvPr id="7" name="TextBox 13"/>
          <p:cNvSpPr/>
          <p:nvPr/>
        </p:nvSpPr>
        <p:spPr bwMode="auto">
          <a:xfrm>
            <a:off x="37849" y="2983279"/>
            <a:ext cx="1579278" cy="707886"/>
          </a:xfrm>
          <a:prstGeom prst="rect">
            <a:avLst/>
          </a:prstGeom>
          <a:noFill/>
        </p:spPr>
        <p:txBody>
          <a:bodyPr wrap="none" rtlCol="0">
            <a:spAutoFit/>
          </a:bodyPr>
          <a:lstStyle/>
          <a:p>
            <a:pPr>
              <a:defRPr/>
            </a:pPr>
            <a:r>
              <a:rPr lang="en-US" sz="2000" dirty="0"/>
              <a:t>How large </a:t>
            </a:r>
            <a:endParaRPr sz="2000" dirty="0"/>
          </a:p>
          <a:p>
            <a:pPr>
              <a:defRPr/>
            </a:pPr>
            <a:r>
              <a:rPr lang="en-US" sz="2000" dirty="0"/>
              <a:t>is the output</a:t>
            </a:r>
            <a:endParaRPr sz="2000" dirty="0"/>
          </a:p>
        </p:txBody>
      </p:sp>
      <p:sp>
        <p:nvSpPr>
          <p:cNvPr id="8" name="TextBox 15"/>
          <p:cNvSpPr/>
          <p:nvPr/>
        </p:nvSpPr>
        <p:spPr bwMode="auto">
          <a:xfrm>
            <a:off x="2240151" y="4581128"/>
            <a:ext cx="444352" cy="523220"/>
          </a:xfrm>
          <a:prstGeom prst="rect">
            <a:avLst/>
          </a:prstGeom>
          <a:noFill/>
        </p:spPr>
        <p:txBody>
          <a:bodyPr wrap="none" rtlCol="0">
            <a:spAutoFit/>
          </a:bodyPr>
          <a:lstStyle/>
          <a:p>
            <a:pPr>
              <a:defRPr/>
            </a:pPr>
            <a:r>
              <a:rPr lang="en-US" sz="2800"/>
              <a:t>R</a:t>
            </a:r>
            <a:endParaRPr sz="2800"/>
          </a:p>
        </p:txBody>
      </p:sp>
      <p:sp>
        <p:nvSpPr>
          <p:cNvPr id="9" name="TextBox 16"/>
          <p:cNvSpPr/>
          <p:nvPr/>
        </p:nvSpPr>
        <p:spPr bwMode="auto">
          <a:xfrm>
            <a:off x="3553218" y="4584267"/>
            <a:ext cx="423514" cy="523220"/>
          </a:xfrm>
          <a:prstGeom prst="rect">
            <a:avLst/>
          </a:prstGeom>
          <a:noFill/>
        </p:spPr>
        <p:txBody>
          <a:bodyPr wrap="none" rtlCol="0">
            <a:spAutoFit/>
          </a:bodyPr>
          <a:lstStyle/>
          <a:p>
            <a:pPr>
              <a:defRPr/>
            </a:pPr>
            <a:r>
              <a:rPr lang="en-US" sz="2800"/>
              <a:t>S</a:t>
            </a:r>
            <a:endParaRPr sz="2800"/>
          </a:p>
        </p:txBody>
      </p:sp>
      <p:sp>
        <p:nvSpPr>
          <p:cNvPr id="10" name="TextBox 17"/>
          <p:cNvSpPr/>
          <p:nvPr/>
        </p:nvSpPr>
        <p:spPr bwMode="auto">
          <a:xfrm>
            <a:off x="1829498" y="3864187"/>
            <a:ext cx="1263487" cy="523220"/>
          </a:xfrm>
          <a:prstGeom prst="rect">
            <a:avLst/>
          </a:prstGeom>
          <a:noFill/>
        </p:spPr>
        <p:txBody>
          <a:bodyPr wrap="none" rtlCol="0">
            <a:spAutoFit/>
          </a:bodyPr>
          <a:lstStyle/>
          <a:p>
            <a:pPr>
              <a:defRPr/>
            </a:pPr>
            <a:r>
              <a:rPr lang="el-GR" sz="2800"/>
              <a:t>σ</a:t>
            </a:r>
            <a:r>
              <a:rPr lang="en-US" sz="2800" baseline="-25000"/>
              <a:t>bid=100</a:t>
            </a:r>
            <a:endParaRPr sz="2800"/>
          </a:p>
        </p:txBody>
      </p:sp>
      <p:sp>
        <p:nvSpPr>
          <p:cNvPr id="11" name="TextBox 18"/>
          <p:cNvSpPr/>
          <p:nvPr/>
        </p:nvSpPr>
        <p:spPr bwMode="auto">
          <a:xfrm>
            <a:off x="3126819" y="3864186"/>
            <a:ext cx="1276311" cy="523220"/>
          </a:xfrm>
          <a:prstGeom prst="rect">
            <a:avLst/>
          </a:prstGeom>
          <a:noFill/>
        </p:spPr>
        <p:txBody>
          <a:bodyPr wrap="none" rtlCol="0">
            <a:spAutoFit/>
          </a:bodyPr>
          <a:lstStyle/>
          <a:p>
            <a:pPr>
              <a:defRPr/>
            </a:pPr>
            <a:r>
              <a:rPr lang="el-GR" sz="2800"/>
              <a:t>σ</a:t>
            </a:r>
            <a:r>
              <a:rPr lang="en-US" sz="2800" baseline="-25000"/>
              <a:t>rating&gt;5</a:t>
            </a:r>
            <a:endParaRPr sz="2800"/>
          </a:p>
        </p:txBody>
      </p:sp>
      <p:sp>
        <p:nvSpPr>
          <p:cNvPr id="12" name="Rectangle 19"/>
          <p:cNvSpPr/>
          <p:nvPr/>
        </p:nvSpPr>
        <p:spPr bwMode="auto">
          <a:xfrm>
            <a:off x="2695162" y="3000091"/>
            <a:ext cx="556563" cy="523220"/>
          </a:xfrm>
          <a:prstGeom prst="rect">
            <a:avLst/>
          </a:prstGeom>
        </p:spPr>
        <p:txBody>
          <a:bodyPr wrap="none">
            <a:spAutoFit/>
          </a:bodyPr>
          <a:lstStyle/>
          <a:p>
            <a:pPr>
              <a:defRPr/>
            </a:pPr>
            <a:r>
              <a:rPr lang="en-US" sz="2800"/>
              <a:t>⨝</a:t>
            </a:r>
            <a:endParaRPr sz="2800"/>
          </a:p>
        </p:txBody>
      </p:sp>
      <p:sp>
        <p:nvSpPr>
          <p:cNvPr id="13" name="Rectangle 20"/>
          <p:cNvSpPr/>
          <p:nvPr/>
        </p:nvSpPr>
        <p:spPr bwMode="auto">
          <a:xfrm>
            <a:off x="3259057" y="2215244"/>
            <a:ext cx="556563" cy="523220"/>
          </a:xfrm>
          <a:prstGeom prst="rect">
            <a:avLst/>
          </a:prstGeom>
        </p:spPr>
        <p:txBody>
          <a:bodyPr wrap="none">
            <a:spAutoFit/>
          </a:bodyPr>
          <a:lstStyle/>
          <a:p>
            <a:pPr>
              <a:defRPr/>
            </a:pPr>
            <a:r>
              <a:rPr lang="en-US" sz="2800"/>
              <a:t>⨝</a:t>
            </a:r>
            <a:endParaRPr sz="2800"/>
          </a:p>
        </p:txBody>
      </p:sp>
      <p:cxnSp>
        <p:nvCxnSpPr>
          <p:cNvPr id="14" name="Straight Connector 22"/>
          <p:cNvCxnSpPr>
            <a:cxnSpLocks/>
            <a:stCxn id="8" idx="0"/>
            <a:endCxn id="10" idx="2"/>
          </p:cNvCxnSpPr>
          <p:nvPr/>
        </p:nvCxnSpPr>
        <p:spPr bwMode="auto">
          <a:xfrm flipH="1" flipV="1">
            <a:off x="2461242" y="4387407"/>
            <a:ext cx="1085" cy="19372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24"/>
          <p:cNvCxnSpPr>
            <a:cxnSpLocks/>
            <a:stCxn id="9" idx="0"/>
            <a:endCxn id="11" idx="2"/>
          </p:cNvCxnSpPr>
          <p:nvPr/>
        </p:nvCxnSpPr>
        <p:spPr bwMode="auto">
          <a:xfrm flipV="1">
            <a:off x="3764975" y="4387406"/>
            <a:ext cx="0" cy="19686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25"/>
          <p:cNvCxnSpPr>
            <a:cxnSpLocks/>
            <a:stCxn id="10" idx="0"/>
            <a:endCxn id="12" idx="2"/>
          </p:cNvCxnSpPr>
          <p:nvPr/>
        </p:nvCxnSpPr>
        <p:spPr bwMode="auto">
          <a:xfrm flipV="1">
            <a:off x="2461242" y="3523311"/>
            <a:ext cx="512202" cy="34087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34"/>
          <p:cNvCxnSpPr>
            <a:cxnSpLocks/>
            <a:stCxn id="12" idx="2"/>
            <a:endCxn id="11" idx="0"/>
          </p:cNvCxnSpPr>
          <p:nvPr/>
        </p:nvCxnSpPr>
        <p:spPr bwMode="auto">
          <a:xfrm>
            <a:off x="2973444" y="3523311"/>
            <a:ext cx="791531" cy="34087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35"/>
          <p:cNvCxnSpPr>
            <a:cxnSpLocks/>
            <a:stCxn id="12" idx="0"/>
            <a:endCxn id="13" idx="2"/>
          </p:cNvCxnSpPr>
          <p:nvPr/>
        </p:nvCxnSpPr>
        <p:spPr bwMode="auto">
          <a:xfrm flipV="1">
            <a:off x="2973444" y="2738464"/>
            <a:ext cx="563895" cy="261627"/>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36"/>
          <p:cNvCxnSpPr>
            <a:cxnSpLocks/>
            <a:stCxn id="13" idx="2"/>
            <a:endCxn id="20" idx="0"/>
          </p:cNvCxnSpPr>
          <p:nvPr/>
        </p:nvCxnSpPr>
        <p:spPr bwMode="auto">
          <a:xfrm>
            <a:off x="3537339" y="2738464"/>
            <a:ext cx="568082" cy="261627"/>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 name="TextBox 39"/>
          <p:cNvSpPr/>
          <p:nvPr/>
        </p:nvSpPr>
        <p:spPr bwMode="auto">
          <a:xfrm>
            <a:off x="3903282" y="3000091"/>
            <a:ext cx="404277" cy="523220"/>
          </a:xfrm>
          <a:prstGeom prst="rect">
            <a:avLst/>
          </a:prstGeom>
          <a:noFill/>
        </p:spPr>
        <p:txBody>
          <a:bodyPr wrap="none" rtlCol="0">
            <a:spAutoFit/>
          </a:bodyPr>
          <a:lstStyle/>
          <a:p>
            <a:pPr>
              <a:defRPr/>
            </a:pPr>
            <a:r>
              <a:rPr lang="en-US" sz="2800"/>
              <a:t>T</a:t>
            </a:r>
            <a:endParaRPr sz="2800"/>
          </a:p>
        </p:txBody>
      </p:sp>
      <p:cxnSp>
        <p:nvCxnSpPr>
          <p:cNvPr id="21" name="Straight Arrow Connector 41"/>
          <p:cNvCxnSpPr>
            <a:cxnSpLocks/>
            <a:stCxn id="7" idx="3"/>
          </p:cNvCxnSpPr>
          <p:nvPr/>
        </p:nvCxnSpPr>
        <p:spPr bwMode="auto">
          <a:xfrm>
            <a:off x="1617127" y="3337222"/>
            <a:ext cx="701151" cy="619316"/>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42"/>
          <p:cNvCxnSpPr>
            <a:cxnSpLocks/>
          </p:cNvCxnSpPr>
          <p:nvPr/>
        </p:nvCxnSpPr>
        <p:spPr bwMode="auto">
          <a:xfrm>
            <a:off x="1617127" y="3354806"/>
            <a:ext cx="2097640" cy="627093"/>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le 1"/>
          <p:cNvSpPr>
            <a:spLocks noGrp="1"/>
          </p:cNvSpPr>
          <p:nvPr>
            <p:ph type="title"/>
          </p:nvPr>
        </p:nvSpPr>
        <p:spPr bwMode="auto"/>
        <p:txBody>
          <a:bodyPr/>
          <a:lstStyle/>
          <a:p>
            <a:pPr>
              <a:defRPr/>
            </a:pPr>
            <a:r>
              <a:rPr lang="en-US"/>
              <a:t>Selectivity estimates</a:t>
            </a:r>
            <a:endParaRP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bwMode="auto"/>
            <p:txBody>
              <a:bodyPr/>
              <a:lstStyle/>
              <a:p>
                <a:pPr marL="0" indent="0">
                  <a:buNone/>
                  <a:defRPr/>
                </a:pPr>
                <a:r>
                  <a:rPr lang="en-US" sz="2800" dirty="0"/>
                  <a:t>Estimating the number of (intermediary) results</a:t>
                </a:r>
                <a:endParaRPr dirty="0"/>
              </a:p>
              <a:p>
                <a:pPr marL="457200" lvl="1" indent="0">
                  <a:buNone/>
                  <a:defRPr/>
                </a:pPr>
                <a:endParaRPr lang="en-US" dirty="0">
                  <a:latin typeface="Courier New"/>
                  <a:ea typeface="Courier New"/>
                  <a:cs typeface="Courier New"/>
                </a:endParaRPr>
              </a:p>
              <a:p>
                <a:pPr>
                  <a:defRPr/>
                </a:pPr>
                <a:r>
                  <a:rPr lang="en-US" dirty="0"/>
                  <a:t>Necessary to estimate cost of operators, e.g., join</a:t>
                </a:r>
                <a:endParaRPr dirty="0"/>
              </a:p>
              <a:p>
                <a:pPr>
                  <a:defRPr/>
                </a:pPr>
                <a:r>
                  <a:rPr lang="en-US" dirty="0">
                    <a:solidFill>
                      <a:schemeClr val="accent2"/>
                    </a:solidFill>
                  </a:rPr>
                  <a:t>Crude estimation</a:t>
                </a:r>
                <a:endParaRPr dirty="0">
                  <a:solidFill>
                    <a:schemeClr val="accent2"/>
                  </a:solidFill>
                </a:endParaRPr>
              </a:p>
              <a:p>
                <a:pPr lvl="1">
                  <a:defRPr/>
                </a:pPr>
                <a:r>
                  <a:rPr lang="en-US" sz="2800" dirty="0"/>
                  <a:t>Selectivity= </a:t>
                </a:r>
                <a14:m>
                  <m:oMath xmlns:m="http://schemas.openxmlformats.org/officeDocument/2006/math">
                    <m:f>
                      <m:fPr>
                        <m:ctrlPr>
                          <a:rPr lang="en-US" sz="2800" i="1">
                            <a:latin typeface="Cambria Math" panose="02040503050406030204" pitchFamily="18" charset="0"/>
                            <a:ea typeface="Cambria Math"/>
                            <a:cs typeface="Cambria Math"/>
                          </a:rPr>
                        </m:ctrlPr>
                      </m:fPr>
                      <m:num>
                        <m:r>
                          <a:rPr lang="en-US" sz="2800" b="0" i="1">
                            <a:latin typeface="Cambria Math"/>
                          </a:rPr>
                          <m:t>1</m:t>
                        </m:r>
                      </m:num>
                      <m:den>
                        <m:r>
                          <a:rPr lang="en-US" sz="2800" i="1">
                            <a:latin typeface="Cambria Math"/>
                          </a:rPr>
                          <m:t>#</m:t>
                        </m:r>
                        <m:r>
                          <a:rPr lang="en-US" sz="2800" i="1">
                            <a:latin typeface="Cambria Math"/>
                          </a:rPr>
                          <m:t>𝐾𝑒𝑦𝑠</m:t>
                        </m:r>
                        <m:d>
                          <m:dPr>
                            <m:ctrlPr>
                              <a:rPr lang="en-US" sz="2800" i="1">
                                <a:latin typeface="Cambria Math" panose="02040503050406030204" pitchFamily="18" charset="0"/>
                                <a:ea typeface="Cambria Math"/>
                                <a:cs typeface="Cambria Math"/>
                              </a:rPr>
                            </m:ctrlPr>
                          </m:dPr>
                          <m:e>
                            <m:r>
                              <a:rPr lang="en-US" sz="2800" i="1">
                                <a:latin typeface="Cambria Math"/>
                              </a:rPr>
                              <m:t>𝑅</m:t>
                            </m:r>
                            <m:r>
                              <a:rPr lang="en-US" sz="2800" i="1">
                                <a:latin typeface="Cambria Math"/>
                              </a:rPr>
                              <m:t>.</m:t>
                            </m:r>
                            <m:r>
                              <a:rPr lang="en-US" sz="2800" i="1">
                                <a:latin typeface="Cambria Math"/>
                              </a:rPr>
                              <m:t>𝑎𝑔𝑒</m:t>
                            </m:r>
                          </m:e>
                        </m:d>
                      </m:den>
                    </m:f>
                  </m:oMath>
                </a14:m>
                <a:endParaRPr lang="en-US" sz="2800" dirty="0"/>
              </a:p>
              <a:p>
                <a:pPr lvl="1">
                  <a:defRPr/>
                </a:pPr>
                <a:r>
                  <a:rPr lang="en-US" sz="2800" dirty="0"/>
                  <a:t>Estimated #results = </a:t>
                </a:r>
                <a14:m>
                  <m:oMath xmlns:m="http://schemas.openxmlformats.org/officeDocument/2006/math">
                    <m:f>
                      <m:fPr>
                        <m:ctrlPr>
                          <a:rPr lang="en-US" sz="2800" b="0" i="1">
                            <a:latin typeface="Cambria Math" panose="02040503050406030204" pitchFamily="18" charset="0"/>
                            <a:ea typeface="Cambria Math"/>
                            <a:cs typeface="Cambria Math"/>
                          </a:rPr>
                        </m:ctrlPr>
                      </m:fPr>
                      <m:num>
                        <m:r>
                          <a:rPr lang="en-US" sz="2800" b="0" i="1">
                            <a:latin typeface="Cambria Math"/>
                          </a:rPr>
                          <m:t>#</m:t>
                        </m:r>
                        <m:r>
                          <a:rPr lang="en-US" sz="2800" b="0" i="1">
                            <a:latin typeface="Cambria Math"/>
                          </a:rPr>
                          <m:t>𝑅𝑒𝑐𝑜𝑟𝑑𝑠</m:t>
                        </m:r>
                        <m:r>
                          <a:rPr lang="en-US" sz="2800" b="0" i="1">
                            <a:latin typeface="Cambria Math"/>
                          </a:rPr>
                          <m:t>(</m:t>
                        </m:r>
                        <m:r>
                          <a:rPr lang="en-US" sz="2800" b="0" i="1">
                            <a:latin typeface="Cambria Math"/>
                          </a:rPr>
                          <m:t>𝑅</m:t>
                        </m:r>
                        <m:r>
                          <a:rPr lang="en-US" sz="2800" b="0" i="1">
                            <a:latin typeface="Cambria Math"/>
                          </a:rPr>
                          <m:t>)</m:t>
                        </m:r>
                      </m:num>
                      <m:den>
                        <m:r>
                          <a:rPr lang="en-US" sz="2800" b="0" i="1">
                            <a:latin typeface="Cambria Math"/>
                          </a:rPr>
                          <m:t>#</m:t>
                        </m:r>
                        <m:r>
                          <a:rPr lang="en-US" sz="2800" b="0" i="1">
                            <a:latin typeface="Cambria Math"/>
                          </a:rPr>
                          <m:t>𝐾𝑒𝑦𝑠</m:t>
                        </m:r>
                        <m:d>
                          <m:dPr>
                            <m:ctrlPr>
                              <a:rPr lang="en-US" sz="2800" b="0" i="1">
                                <a:latin typeface="Cambria Math" panose="02040503050406030204" pitchFamily="18" charset="0"/>
                                <a:ea typeface="Cambria Math"/>
                                <a:cs typeface="Cambria Math"/>
                              </a:rPr>
                            </m:ctrlPr>
                          </m:dPr>
                          <m:e>
                            <m:r>
                              <a:rPr lang="en-US" sz="2800" b="0" i="1">
                                <a:latin typeface="Cambria Math"/>
                              </a:rPr>
                              <m:t>𝑅</m:t>
                            </m:r>
                            <m:r>
                              <a:rPr lang="en-US" sz="2800" b="0" i="1">
                                <a:latin typeface="Cambria Math"/>
                              </a:rPr>
                              <m:t>.</m:t>
                            </m:r>
                            <m:r>
                              <a:rPr lang="en-US" sz="2800" b="0" i="1">
                                <a:latin typeface="Cambria Math"/>
                              </a:rPr>
                              <m:t>𝑎𝑔𝑒</m:t>
                            </m:r>
                          </m:e>
                        </m:d>
                      </m:den>
                    </m:f>
                  </m:oMath>
                </a14:m>
                <a:endParaRPr lang="en-US" sz="2800" dirty="0"/>
              </a:p>
              <a:p>
                <a:pPr lvl="1">
                  <a:defRPr/>
                </a:pPr>
                <a:endParaRPr lang="en-US" sz="200" dirty="0"/>
              </a:p>
              <a:p>
                <a:pPr lvl="1">
                  <a:defRPr/>
                </a:pPr>
                <a:r>
                  <a:rPr lang="en-US" sz="2800" dirty="0"/>
                  <a:t>Range queries: length of the range/length of the domain</a:t>
                </a:r>
                <a:endParaRPr sz="2800" dirty="0"/>
              </a:p>
              <a:p>
                <a:pPr lvl="1">
                  <a:defRPr/>
                </a:pPr>
                <a:r>
                  <a:rPr lang="en-US" sz="2800" dirty="0"/>
                  <a:t>Free if there is an index!</a:t>
                </a:r>
                <a:endParaRPr sz="2800" dirty="0"/>
              </a:p>
              <a:p>
                <a:pPr lvl="1">
                  <a:defRPr/>
                </a:pPr>
                <a:r>
                  <a:rPr lang="en-US" sz="2800" dirty="0"/>
                  <a:t>Good estimates when values are uniformly distributed</a:t>
                </a:r>
                <a:endParaRPr lang="en-US" sz="2800" dirty="0">
                  <a:latin typeface="Courier New"/>
                  <a:ea typeface="Courier New"/>
                  <a:cs typeface="Courier New"/>
                </a:endParaRPr>
              </a:p>
              <a:p>
                <a:pPr marL="0" indent="0">
                  <a:buNone/>
                  <a:defRPr/>
                </a:pPr>
                <a:endParaRPr lang="en-US" dirty="0">
                  <a:latin typeface="Courier New"/>
                  <a:ea typeface="Courier New"/>
                  <a:cs typeface="Courier New"/>
                </a:endParaRP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bwMode="auto">
              <a:blipFill>
                <a:blip r:embed="rId3"/>
                <a:stretch>
                  <a:fillRect l="-1503" t="-1538" b="-10256"/>
                </a:stretch>
              </a:blipFill>
            </p:spPr>
            <p:txBody>
              <a:bodyPr/>
              <a:lstStyle/>
              <a:p>
                <a:r>
                  <a:rPr lang="en-CH">
                    <a:noFill/>
                  </a:rPr>
                  <a:t> </a:t>
                </a:r>
              </a:p>
            </p:txBody>
          </p:sp>
        </mc:Fallback>
      </mc:AlternateContent>
      <p:sp>
        <p:nvSpPr>
          <p:cNvPr id="6" name="Slide Number Placeholder 3"/>
          <p:cNvSpPr>
            <a:spLocks noGrp="1"/>
          </p:cNvSpPr>
          <p:nvPr>
            <p:ph type="sldNum" sz="quarter" idx="12"/>
          </p:nvPr>
        </p:nvSpPr>
        <p:spPr bwMode="auto"/>
        <p:txBody>
          <a:bodyPr/>
          <a:lstStyle/>
          <a:p>
            <a:pPr>
              <a:defRPr/>
            </a:pPr>
            <a:fld id="{35B54189-C436-47D0-AC37-8484B13A8E13}" type="slidenum">
              <a:rPr lang="en-US"/>
              <a:t>45</a:t>
            </a:fld>
            <a:endParaRPr lang="en-US"/>
          </a:p>
        </p:txBody>
      </p:sp>
      <p:sp>
        <p:nvSpPr>
          <p:cNvPr id="7" name="TextBox 8"/>
          <p:cNvSpPr/>
          <p:nvPr/>
        </p:nvSpPr>
        <p:spPr bwMode="auto">
          <a:xfrm>
            <a:off x="1663320" y="1815207"/>
            <a:ext cx="6016857" cy="461665"/>
          </a:xfrm>
          <a:prstGeom prst="rect">
            <a:avLst/>
          </a:prstGeom>
          <a:solidFill>
            <a:schemeClr val="bg1">
              <a:lumMod val="95000"/>
            </a:schemeClr>
          </a:solidFill>
        </p:spPr>
        <p:txBody>
          <a:bodyPr wrap="square" rtlCol="0">
            <a:spAutoFit/>
          </a:bodyPr>
          <a:lstStyle/>
          <a:p>
            <a:pPr>
              <a:defRPr/>
            </a:pPr>
            <a:r>
              <a:rPr lang="en-US" b="1" dirty="0">
                <a:latin typeface="Courier New"/>
                <a:ea typeface="Courier New"/>
                <a:cs typeface="Courier New"/>
              </a:rPr>
              <a:t>SELECT</a:t>
            </a:r>
            <a:r>
              <a:rPr lang="en-US" dirty="0">
                <a:latin typeface="Courier New"/>
                <a:ea typeface="Courier New"/>
                <a:cs typeface="Courier New"/>
              </a:rPr>
              <a:t> * </a:t>
            </a:r>
            <a:r>
              <a:rPr lang="en-US" b="1" dirty="0">
                <a:latin typeface="Courier New"/>
                <a:ea typeface="Courier New"/>
                <a:cs typeface="Courier New"/>
              </a:rPr>
              <a:t>FROM</a:t>
            </a:r>
            <a:r>
              <a:rPr lang="en-US" dirty="0">
                <a:latin typeface="Courier New"/>
                <a:ea typeface="Courier New"/>
                <a:cs typeface="Courier New"/>
              </a:rPr>
              <a:t> R </a:t>
            </a:r>
            <a:r>
              <a:rPr lang="en-US" b="1" dirty="0">
                <a:latin typeface="Courier New"/>
                <a:ea typeface="Courier New"/>
                <a:cs typeface="Courier New"/>
              </a:rPr>
              <a:t>WHERE</a:t>
            </a:r>
            <a:r>
              <a:rPr lang="en-US" dirty="0">
                <a:latin typeface="Courier New"/>
                <a:ea typeface="Courier New"/>
                <a:cs typeface="Courier New"/>
              </a:rPr>
              <a:t> </a:t>
            </a:r>
            <a:r>
              <a:rPr lang="en-US" dirty="0" err="1">
                <a:latin typeface="Courier New"/>
                <a:ea typeface="Courier New"/>
                <a:cs typeface="Courier New"/>
              </a:rPr>
              <a:t>r.age</a:t>
            </a:r>
            <a:r>
              <a:rPr lang="en-US" dirty="0">
                <a:latin typeface="Courier New"/>
                <a:ea typeface="Courier New"/>
                <a:cs typeface="Courier New"/>
              </a:rPr>
              <a:t>=18</a:t>
            </a:r>
            <a:endParaRPr dirty="0"/>
          </a:p>
        </p:txBody>
      </p:sp>
      <p:sp>
        <p:nvSpPr>
          <p:cNvPr id="8" name="TextBox 4"/>
          <p:cNvSpPr/>
          <p:nvPr/>
        </p:nvSpPr>
        <p:spPr bwMode="auto">
          <a:xfrm>
            <a:off x="6488791" y="3909129"/>
            <a:ext cx="1846318" cy="584775"/>
          </a:xfrm>
          <a:prstGeom prst="rect">
            <a:avLst/>
          </a:prstGeom>
          <a:noFill/>
        </p:spPr>
        <p:txBody>
          <a:bodyPr wrap="square" rtlCol="0">
            <a:spAutoFit/>
          </a:bodyPr>
          <a:lstStyle/>
          <a:p>
            <a:pPr>
              <a:defRPr/>
            </a:pPr>
            <a:r>
              <a:rPr lang="en-US" sz="1600" dirty="0"/>
              <a:t>Number of distinct </a:t>
            </a:r>
            <a:endParaRPr sz="1600" dirty="0"/>
          </a:p>
          <a:p>
            <a:pPr>
              <a:defRPr/>
            </a:pPr>
            <a:r>
              <a:rPr lang="en-US" sz="1600" dirty="0"/>
              <a:t>values</a:t>
            </a:r>
            <a:endParaRPr sz="1600" dirty="0"/>
          </a:p>
        </p:txBody>
      </p:sp>
      <p:cxnSp>
        <p:nvCxnSpPr>
          <p:cNvPr id="9" name="Straight Arrow Connector 9"/>
          <p:cNvCxnSpPr>
            <a:cxnSpLocks/>
          </p:cNvCxnSpPr>
          <p:nvPr/>
        </p:nvCxnSpPr>
        <p:spPr bwMode="auto">
          <a:xfrm flipH="1" flipV="1">
            <a:off x="5194146" y="4299811"/>
            <a:ext cx="1294645" cy="1"/>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le 1"/>
          <p:cNvSpPr>
            <a:spLocks noGrp="1"/>
          </p:cNvSpPr>
          <p:nvPr>
            <p:ph type="title"/>
          </p:nvPr>
        </p:nvSpPr>
        <p:spPr bwMode="auto"/>
        <p:txBody>
          <a:bodyPr/>
          <a:lstStyle/>
          <a:p>
            <a:pPr>
              <a:defRPr/>
            </a:pPr>
            <a:r>
              <a:rPr lang="en-US"/>
              <a:t>Selectivity estimates</a:t>
            </a:r>
            <a:endParaRPr/>
          </a:p>
        </p:txBody>
      </p:sp>
      <p:sp>
        <p:nvSpPr>
          <p:cNvPr id="4" name="Content Placeholder 2"/>
          <p:cNvSpPr>
            <a:spLocks noGrp="1"/>
          </p:cNvSpPr>
          <p:nvPr>
            <p:ph idx="1"/>
          </p:nvPr>
        </p:nvSpPr>
        <p:spPr bwMode="auto"/>
        <p:txBody>
          <a:bodyPr/>
          <a:lstStyle/>
          <a:p>
            <a:pPr>
              <a:defRPr/>
            </a:pPr>
            <a:r>
              <a:rPr lang="en-US"/>
              <a:t>Estimating the number of (intermediary) results</a:t>
            </a:r>
            <a:endParaRPr/>
          </a:p>
          <a:p>
            <a:pPr>
              <a:defRPr/>
            </a:pPr>
            <a:endParaRPr lang="en-US"/>
          </a:p>
          <a:p>
            <a:pPr>
              <a:defRPr/>
            </a:pPr>
            <a:r>
              <a:rPr lang="en-US"/>
              <a:t>Histograms: Equi-width and Equi-depth</a:t>
            </a:r>
            <a:endParaRPr/>
          </a:p>
          <a:p>
            <a:pPr lvl="1">
              <a:defRPr/>
            </a:pPr>
            <a:r>
              <a:rPr lang="en-US" sz="3200"/>
              <a:t>Higher cost to build and maintain, but better accuracy.</a:t>
            </a:r>
            <a:endParaRPr/>
          </a:p>
        </p:txBody>
      </p:sp>
      <p:sp>
        <p:nvSpPr>
          <p:cNvPr id="6" name="TextBox 8"/>
          <p:cNvSpPr/>
          <p:nvPr/>
        </p:nvSpPr>
        <p:spPr bwMode="auto">
          <a:xfrm>
            <a:off x="1663320" y="1959223"/>
            <a:ext cx="6016857" cy="461665"/>
          </a:xfrm>
          <a:prstGeom prst="rect">
            <a:avLst/>
          </a:prstGeom>
          <a:solidFill>
            <a:schemeClr val="bg1">
              <a:lumMod val="95000"/>
            </a:schemeClr>
          </a:solidFill>
        </p:spPr>
        <p:txBody>
          <a:bodyPr wrap="square" rtlCol="0">
            <a:spAutoFit/>
          </a:bodyPr>
          <a:lstStyle/>
          <a:p>
            <a:pPr>
              <a:defRPr/>
            </a:pPr>
            <a:r>
              <a:rPr lang="en-US" sz="2400" b="1">
                <a:latin typeface="Courier New"/>
                <a:ea typeface="Courier New"/>
                <a:cs typeface="Courier New"/>
              </a:rPr>
              <a:t>SELECT</a:t>
            </a:r>
            <a:r>
              <a:rPr lang="en-US" sz="2400">
                <a:latin typeface="Courier New"/>
                <a:ea typeface="Courier New"/>
                <a:cs typeface="Courier New"/>
              </a:rPr>
              <a:t> * </a:t>
            </a:r>
            <a:r>
              <a:rPr lang="en-US" sz="2400" b="1">
                <a:latin typeface="Courier New"/>
                <a:ea typeface="Courier New"/>
                <a:cs typeface="Courier New"/>
              </a:rPr>
              <a:t>FROM</a:t>
            </a:r>
            <a:r>
              <a:rPr lang="en-US" sz="2400">
                <a:latin typeface="Courier New"/>
                <a:ea typeface="Courier New"/>
                <a:cs typeface="Courier New"/>
              </a:rPr>
              <a:t> R </a:t>
            </a:r>
            <a:r>
              <a:rPr lang="en-US" sz="2400" b="1">
                <a:latin typeface="Courier New"/>
                <a:ea typeface="Courier New"/>
                <a:cs typeface="Courier New"/>
              </a:rPr>
              <a:t>WHERE</a:t>
            </a:r>
            <a:r>
              <a:rPr lang="en-US" sz="2400">
                <a:latin typeface="Courier New"/>
                <a:ea typeface="Courier New"/>
                <a:cs typeface="Courier New"/>
              </a:rPr>
              <a:t> r.age=18</a:t>
            </a:r>
            <a:endParaRPr sz="2400"/>
          </a:p>
        </p:txBody>
      </p:sp>
      <p:grpSp>
        <p:nvGrpSpPr>
          <p:cNvPr id="7" name="Group 42"/>
          <p:cNvGrpSpPr/>
          <p:nvPr/>
        </p:nvGrpSpPr>
        <p:grpSpPr bwMode="auto">
          <a:xfrm>
            <a:off x="1524000" y="3645024"/>
            <a:ext cx="9144000" cy="3074071"/>
            <a:chOff x="0" y="2361779"/>
            <a:chExt cx="9144000" cy="3074071"/>
          </a:xfrm>
        </p:grpSpPr>
        <p:pic>
          <p:nvPicPr>
            <p:cNvPr id="8" name="Picture 7"/>
            <p:cNvPicPr>
              <a:picLocks noChangeAspect="1"/>
            </p:cNvPicPr>
            <p:nvPr/>
          </p:nvPicPr>
          <p:blipFill>
            <a:blip r:embed="rId3"/>
            <a:stretch/>
          </p:blipFill>
          <p:spPr bwMode="auto">
            <a:xfrm>
              <a:off x="0" y="2361779"/>
              <a:ext cx="9144000" cy="2449286"/>
            </a:xfrm>
            <a:prstGeom prst="rect">
              <a:avLst/>
            </a:prstGeom>
          </p:spPr>
        </p:pic>
        <p:cxnSp>
          <p:nvCxnSpPr>
            <p:cNvPr id="9" name="Straight Arrow Connector 12"/>
            <p:cNvCxnSpPr>
              <a:cxnSpLocks/>
            </p:cNvCxnSpPr>
            <p:nvPr/>
          </p:nvCxnSpPr>
          <p:spPr bwMode="auto">
            <a:xfrm flipH="1">
              <a:off x="5436096" y="3212976"/>
              <a:ext cx="288032" cy="576064"/>
            </a:xfrm>
            <a:prstGeom prst="straightConnector1">
              <a:avLst/>
            </a:prstGeom>
            <a:ln w="25400">
              <a:solidFill>
                <a:srgbClr val="6F2529"/>
              </a:solidFill>
              <a:prstDash val="sysDot"/>
              <a:tailEnd type="triangle" w="lg" len="med"/>
            </a:ln>
          </p:spPr>
          <p:style>
            <a:lnRef idx="1">
              <a:schemeClr val="accent1"/>
            </a:lnRef>
            <a:fillRef idx="0">
              <a:schemeClr val="accent1"/>
            </a:fillRef>
            <a:effectRef idx="0">
              <a:schemeClr val="accent1"/>
            </a:effectRef>
            <a:fontRef idx="minor">
              <a:schemeClr val="tx1"/>
            </a:fontRef>
          </p:style>
        </p:cxnSp>
        <p:sp>
          <p:nvSpPr>
            <p:cNvPr id="10" name="TextBox 13"/>
            <p:cNvSpPr/>
            <p:nvPr/>
          </p:nvSpPr>
          <p:spPr bwMode="auto">
            <a:xfrm>
              <a:off x="5724128" y="2807942"/>
              <a:ext cx="1508875" cy="461665"/>
            </a:xfrm>
            <a:prstGeom prst="rect">
              <a:avLst/>
            </a:prstGeom>
            <a:noFill/>
          </p:spPr>
          <p:txBody>
            <a:bodyPr wrap="none" rtlCol="0">
              <a:spAutoFit/>
            </a:bodyPr>
            <a:lstStyle/>
            <a:p>
              <a:pPr>
                <a:defRPr/>
              </a:pPr>
              <a:r>
                <a:rPr lang="en-US" dirty="0"/>
                <a:t>Skew in 23</a:t>
              </a:r>
              <a:endParaRPr dirty="0"/>
            </a:p>
          </p:txBody>
        </p:sp>
        <p:cxnSp>
          <p:nvCxnSpPr>
            <p:cNvPr id="11" name="Straight Arrow Connector 14"/>
            <p:cNvCxnSpPr>
              <a:cxnSpLocks/>
            </p:cNvCxnSpPr>
            <p:nvPr/>
          </p:nvCxnSpPr>
          <p:spPr bwMode="auto">
            <a:xfrm flipH="1">
              <a:off x="1585315" y="2924944"/>
              <a:ext cx="288032" cy="576064"/>
            </a:xfrm>
            <a:prstGeom prst="straightConnector1">
              <a:avLst/>
            </a:prstGeom>
            <a:ln w="25400">
              <a:solidFill>
                <a:srgbClr val="6F2529"/>
              </a:solidFill>
              <a:prstDash val="sysDot"/>
              <a:tailEnd type="triangle" w="lg" len="med"/>
            </a:ln>
          </p:spPr>
          <p:style>
            <a:lnRef idx="1">
              <a:schemeClr val="accent1"/>
            </a:lnRef>
            <a:fillRef idx="0">
              <a:schemeClr val="accent1"/>
            </a:fillRef>
            <a:effectRef idx="0">
              <a:schemeClr val="accent1"/>
            </a:effectRef>
            <a:fontRef idx="minor">
              <a:schemeClr val="tx1"/>
            </a:fontRef>
          </p:style>
        </p:cxnSp>
        <p:sp>
          <p:nvSpPr>
            <p:cNvPr id="12" name="TextBox 15"/>
            <p:cNvSpPr/>
            <p:nvPr/>
          </p:nvSpPr>
          <p:spPr bwMode="auto">
            <a:xfrm>
              <a:off x="1873347" y="2519910"/>
              <a:ext cx="2369303" cy="830997"/>
            </a:xfrm>
            <a:prstGeom prst="rect">
              <a:avLst/>
            </a:prstGeom>
            <a:noFill/>
          </p:spPr>
          <p:txBody>
            <a:bodyPr wrap="none" rtlCol="0">
              <a:spAutoFit/>
            </a:bodyPr>
            <a:lstStyle/>
            <a:p>
              <a:pPr>
                <a:defRPr/>
              </a:pPr>
              <a:r>
                <a:rPr lang="en-US" dirty="0"/>
                <a:t>Skew somewhere</a:t>
              </a:r>
              <a:br>
                <a:rPr lang="en-US" dirty="0"/>
              </a:br>
              <a:r>
                <a:rPr lang="en-US" dirty="0"/>
                <a:t>in [20-29]</a:t>
              </a:r>
              <a:endParaRPr dirty="0"/>
            </a:p>
          </p:txBody>
        </p:sp>
        <p:cxnSp>
          <p:nvCxnSpPr>
            <p:cNvPr id="13" name="Straight Arrow Connector 16"/>
            <p:cNvCxnSpPr>
              <a:cxnSpLocks/>
            </p:cNvCxnSpPr>
            <p:nvPr/>
          </p:nvCxnSpPr>
          <p:spPr bwMode="auto">
            <a:xfrm flipH="1" flipV="1">
              <a:off x="6553214" y="3933057"/>
              <a:ext cx="467058" cy="603452"/>
            </a:xfrm>
            <a:prstGeom prst="straightConnector1">
              <a:avLst/>
            </a:prstGeom>
            <a:ln w="25400">
              <a:solidFill>
                <a:srgbClr val="6F2529"/>
              </a:solidFill>
              <a:prstDash val="sysDot"/>
              <a:tailEnd type="triangle" w="lg" len="med"/>
            </a:ln>
          </p:spPr>
          <p:style>
            <a:lnRef idx="1">
              <a:schemeClr val="accent1"/>
            </a:lnRef>
            <a:fillRef idx="0">
              <a:schemeClr val="accent1"/>
            </a:fillRef>
            <a:effectRef idx="0">
              <a:schemeClr val="accent1"/>
            </a:effectRef>
            <a:fontRef idx="minor">
              <a:schemeClr val="tx1"/>
            </a:fontRef>
          </p:style>
        </p:cxnSp>
        <p:sp>
          <p:nvSpPr>
            <p:cNvPr id="14" name="TextBox 17"/>
            <p:cNvSpPr/>
            <p:nvPr/>
          </p:nvSpPr>
          <p:spPr bwMode="auto">
            <a:xfrm>
              <a:off x="6540280" y="4536509"/>
              <a:ext cx="2141933" cy="830997"/>
            </a:xfrm>
            <a:prstGeom prst="rect">
              <a:avLst/>
            </a:prstGeom>
            <a:noFill/>
          </p:spPr>
          <p:txBody>
            <a:bodyPr wrap="none" rtlCol="0">
              <a:spAutoFit/>
            </a:bodyPr>
            <a:lstStyle/>
            <a:p>
              <a:pPr algn="ctr">
                <a:defRPr/>
              </a:pPr>
              <a:r>
                <a:rPr lang="en-US"/>
                <a:t>Very inaccurate</a:t>
              </a:r>
              <a:endParaRPr/>
            </a:p>
            <a:p>
              <a:pPr algn="ctr">
                <a:defRPr/>
              </a:pPr>
              <a:r>
                <a:rPr lang="en-US"/>
                <a:t>in [40-100]</a:t>
              </a:r>
              <a:endParaRPr/>
            </a:p>
          </p:txBody>
        </p:sp>
        <p:cxnSp>
          <p:nvCxnSpPr>
            <p:cNvPr id="15" name="Straight Arrow Connector 21"/>
            <p:cNvCxnSpPr>
              <a:cxnSpLocks/>
            </p:cNvCxnSpPr>
            <p:nvPr/>
          </p:nvCxnSpPr>
          <p:spPr bwMode="auto">
            <a:xfrm flipH="1" flipV="1">
              <a:off x="3017613" y="4149079"/>
              <a:ext cx="467072" cy="455773"/>
            </a:xfrm>
            <a:prstGeom prst="straightConnector1">
              <a:avLst/>
            </a:prstGeom>
            <a:ln w="25400">
              <a:solidFill>
                <a:srgbClr val="6F2529"/>
              </a:solidFill>
              <a:prstDash val="sysDot"/>
              <a:tailEnd type="triangle" w="lg" len="med"/>
            </a:ln>
          </p:spPr>
          <p:style>
            <a:lnRef idx="1">
              <a:schemeClr val="accent1"/>
            </a:lnRef>
            <a:fillRef idx="0">
              <a:schemeClr val="accent1"/>
            </a:fillRef>
            <a:effectRef idx="0">
              <a:schemeClr val="accent1"/>
            </a:effectRef>
            <a:fontRef idx="minor">
              <a:schemeClr val="tx1"/>
            </a:fontRef>
          </p:style>
        </p:cxnSp>
        <p:sp>
          <p:nvSpPr>
            <p:cNvPr id="16" name="TextBox 22"/>
            <p:cNvSpPr/>
            <p:nvPr/>
          </p:nvSpPr>
          <p:spPr bwMode="auto">
            <a:xfrm>
              <a:off x="3017613" y="4604853"/>
              <a:ext cx="1653851" cy="830997"/>
            </a:xfrm>
            <a:prstGeom prst="rect">
              <a:avLst/>
            </a:prstGeom>
            <a:noFill/>
          </p:spPr>
          <p:txBody>
            <a:bodyPr wrap="none" rtlCol="0">
              <a:spAutoFit/>
            </a:bodyPr>
            <a:lstStyle/>
            <a:p>
              <a:pPr algn="ctr">
                <a:defRPr/>
              </a:pPr>
              <a:r>
                <a:rPr lang="en-US"/>
                <a:t>Accurate in </a:t>
              </a:r>
              <a:br>
                <a:rPr lang="en-US"/>
              </a:br>
              <a:r>
                <a:rPr lang="en-US"/>
                <a:t>[60-100]</a:t>
              </a:r>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dirty="0"/>
              <a:t>Join cardinality estimates</a:t>
            </a:r>
            <a:endParaRPr dirty="0"/>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a:t>47</a:t>
            </a:fld>
            <a:endParaRPr lang="en-US"/>
          </a:p>
        </p:txBody>
      </p:sp>
      <p:sp>
        <p:nvSpPr>
          <p:cNvPr id="5" name="Content Placeholder 2"/>
          <p:cNvSpPr>
            <a:spLocks noGrp="1"/>
          </p:cNvSpPr>
          <p:nvPr>
            <p:ph idx="4294967295"/>
          </p:nvPr>
        </p:nvSpPr>
        <p:spPr bwMode="auto">
          <a:xfrm>
            <a:off x="4799856" y="2201812"/>
            <a:ext cx="7092807" cy="2595340"/>
          </a:xfrm>
        </p:spPr>
        <p:txBody>
          <a:bodyPr/>
          <a:lstStyle/>
          <a:p>
            <a:pPr marL="0" indent="0">
              <a:buNone/>
              <a:defRPr/>
            </a:pPr>
            <a:r>
              <a:rPr lang="en-US" dirty="0"/>
              <a:t>Required for cost estimation of each join</a:t>
            </a:r>
            <a:endParaRPr dirty="0"/>
          </a:p>
          <a:p>
            <a:pPr marL="0" indent="0">
              <a:buNone/>
              <a:defRPr/>
            </a:pPr>
            <a:endParaRPr lang="en-US" dirty="0"/>
          </a:p>
          <a:p>
            <a:pPr marL="0" indent="0">
              <a:buNone/>
              <a:defRPr/>
            </a:pPr>
            <a:r>
              <a:rPr lang="en-US" dirty="0"/>
              <a:t>Reorder joins so that records are filtered as fast as possible!</a:t>
            </a:r>
            <a:endParaRPr dirty="0"/>
          </a:p>
        </p:txBody>
      </p:sp>
      <p:cxnSp>
        <p:nvCxnSpPr>
          <p:cNvPr id="22" name="Straight Connector 21"/>
          <p:cNvCxnSpPr>
            <a:cxnSpLocks/>
            <a:stCxn id="28" idx="0"/>
            <a:endCxn id="23" idx="2"/>
          </p:cNvCxnSpPr>
          <p:nvPr/>
        </p:nvCxnSpPr>
        <p:spPr bwMode="auto">
          <a:xfrm flipV="1">
            <a:off x="3628276" y="2247033"/>
            <a:ext cx="15879" cy="53320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3" name="TextBox 23"/>
          <p:cNvSpPr/>
          <p:nvPr/>
        </p:nvSpPr>
        <p:spPr bwMode="auto">
          <a:xfrm>
            <a:off x="3274502" y="1723813"/>
            <a:ext cx="739305" cy="523220"/>
          </a:xfrm>
          <a:prstGeom prst="rect">
            <a:avLst/>
          </a:prstGeom>
          <a:noFill/>
        </p:spPr>
        <p:txBody>
          <a:bodyPr wrap="none" rtlCol="0">
            <a:spAutoFit/>
          </a:bodyPr>
          <a:lstStyle/>
          <a:p>
            <a:pPr>
              <a:defRPr/>
            </a:pPr>
            <a:r>
              <a:rPr lang="el-GR" sz="2800"/>
              <a:t>π</a:t>
            </a:r>
            <a:r>
              <a:rPr lang="en-US" sz="2800" baseline="-25000"/>
              <a:t>sid</a:t>
            </a:r>
            <a:endParaRPr sz="2800"/>
          </a:p>
        </p:txBody>
      </p:sp>
      <p:sp>
        <p:nvSpPr>
          <p:cNvPr id="2" name="TextBox 13"/>
          <p:cNvSpPr/>
          <p:nvPr/>
        </p:nvSpPr>
        <p:spPr bwMode="auto">
          <a:xfrm>
            <a:off x="607035" y="2247033"/>
            <a:ext cx="1579278" cy="707886"/>
          </a:xfrm>
          <a:prstGeom prst="rect">
            <a:avLst/>
          </a:prstGeom>
          <a:noFill/>
        </p:spPr>
        <p:txBody>
          <a:bodyPr wrap="none" rtlCol="0">
            <a:spAutoFit/>
          </a:bodyPr>
          <a:lstStyle/>
          <a:p>
            <a:pPr>
              <a:defRPr/>
            </a:pPr>
            <a:r>
              <a:rPr lang="en-US" sz="2000"/>
              <a:t>How large </a:t>
            </a:r>
            <a:endParaRPr sz="2000"/>
          </a:p>
          <a:p>
            <a:pPr>
              <a:defRPr/>
            </a:pPr>
            <a:r>
              <a:rPr lang="en-US" sz="2000"/>
              <a:t>is the output</a:t>
            </a:r>
            <a:endParaRPr sz="2000"/>
          </a:p>
        </p:txBody>
      </p:sp>
      <p:sp>
        <p:nvSpPr>
          <p:cNvPr id="3" name="TextBox 15"/>
          <p:cNvSpPr/>
          <p:nvPr/>
        </p:nvSpPr>
        <p:spPr bwMode="auto">
          <a:xfrm>
            <a:off x="2331088" y="5146119"/>
            <a:ext cx="444352" cy="523220"/>
          </a:xfrm>
          <a:prstGeom prst="rect">
            <a:avLst/>
          </a:prstGeom>
          <a:noFill/>
        </p:spPr>
        <p:txBody>
          <a:bodyPr wrap="none" rtlCol="0">
            <a:spAutoFit/>
          </a:bodyPr>
          <a:lstStyle/>
          <a:p>
            <a:pPr>
              <a:defRPr/>
            </a:pPr>
            <a:r>
              <a:rPr lang="en-US" sz="2800"/>
              <a:t>R</a:t>
            </a:r>
            <a:endParaRPr sz="2800"/>
          </a:p>
        </p:txBody>
      </p:sp>
      <p:sp>
        <p:nvSpPr>
          <p:cNvPr id="24" name="TextBox 16"/>
          <p:cNvSpPr/>
          <p:nvPr/>
        </p:nvSpPr>
        <p:spPr bwMode="auto">
          <a:xfrm>
            <a:off x="3644155" y="5149258"/>
            <a:ext cx="423514" cy="523220"/>
          </a:xfrm>
          <a:prstGeom prst="rect">
            <a:avLst/>
          </a:prstGeom>
          <a:noFill/>
        </p:spPr>
        <p:txBody>
          <a:bodyPr wrap="none" rtlCol="0">
            <a:spAutoFit/>
          </a:bodyPr>
          <a:lstStyle/>
          <a:p>
            <a:pPr>
              <a:defRPr/>
            </a:pPr>
            <a:r>
              <a:rPr lang="en-US" sz="2800"/>
              <a:t>S</a:t>
            </a:r>
            <a:endParaRPr sz="2800"/>
          </a:p>
        </p:txBody>
      </p:sp>
      <p:sp>
        <p:nvSpPr>
          <p:cNvPr id="25" name="TextBox 17"/>
          <p:cNvSpPr/>
          <p:nvPr/>
        </p:nvSpPr>
        <p:spPr bwMode="auto">
          <a:xfrm>
            <a:off x="1920435" y="4429178"/>
            <a:ext cx="1263487" cy="523220"/>
          </a:xfrm>
          <a:prstGeom prst="rect">
            <a:avLst/>
          </a:prstGeom>
          <a:noFill/>
        </p:spPr>
        <p:txBody>
          <a:bodyPr wrap="none" rtlCol="0">
            <a:spAutoFit/>
          </a:bodyPr>
          <a:lstStyle/>
          <a:p>
            <a:pPr>
              <a:defRPr/>
            </a:pPr>
            <a:r>
              <a:rPr lang="el-GR" sz="2800"/>
              <a:t>σ</a:t>
            </a:r>
            <a:r>
              <a:rPr lang="en-US" sz="2800" baseline="-25000"/>
              <a:t>bid=100</a:t>
            </a:r>
            <a:endParaRPr sz="2800"/>
          </a:p>
        </p:txBody>
      </p:sp>
      <p:sp>
        <p:nvSpPr>
          <p:cNvPr id="26" name="TextBox 18"/>
          <p:cNvSpPr/>
          <p:nvPr/>
        </p:nvSpPr>
        <p:spPr bwMode="auto">
          <a:xfrm>
            <a:off x="3217756" y="4429177"/>
            <a:ext cx="1276311" cy="523220"/>
          </a:xfrm>
          <a:prstGeom prst="rect">
            <a:avLst/>
          </a:prstGeom>
          <a:noFill/>
        </p:spPr>
        <p:txBody>
          <a:bodyPr wrap="none" rtlCol="0">
            <a:spAutoFit/>
          </a:bodyPr>
          <a:lstStyle/>
          <a:p>
            <a:pPr>
              <a:defRPr/>
            </a:pPr>
            <a:r>
              <a:rPr lang="el-GR" sz="2800"/>
              <a:t>σ</a:t>
            </a:r>
            <a:r>
              <a:rPr lang="en-US" sz="2800" baseline="-25000"/>
              <a:t>rating&gt;5</a:t>
            </a:r>
            <a:endParaRPr sz="2800"/>
          </a:p>
        </p:txBody>
      </p:sp>
      <p:sp>
        <p:nvSpPr>
          <p:cNvPr id="27" name="Rectangle 19"/>
          <p:cNvSpPr/>
          <p:nvPr/>
        </p:nvSpPr>
        <p:spPr bwMode="auto">
          <a:xfrm>
            <a:off x="2786099" y="3565081"/>
            <a:ext cx="556563" cy="523220"/>
          </a:xfrm>
          <a:prstGeom prst="rect">
            <a:avLst/>
          </a:prstGeom>
        </p:spPr>
        <p:txBody>
          <a:bodyPr wrap="none">
            <a:spAutoFit/>
          </a:bodyPr>
          <a:lstStyle/>
          <a:p>
            <a:pPr>
              <a:defRPr/>
            </a:pPr>
            <a:r>
              <a:rPr lang="en-US" sz="2800"/>
              <a:t>⨝</a:t>
            </a:r>
            <a:endParaRPr sz="2800"/>
          </a:p>
        </p:txBody>
      </p:sp>
      <p:sp>
        <p:nvSpPr>
          <p:cNvPr id="28" name="Rectangle 20"/>
          <p:cNvSpPr/>
          <p:nvPr/>
        </p:nvSpPr>
        <p:spPr bwMode="auto">
          <a:xfrm>
            <a:off x="3349994" y="2780235"/>
            <a:ext cx="556563" cy="523220"/>
          </a:xfrm>
          <a:prstGeom prst="rect">
            <a:avLst/>
          </a:prstGeom>
        </p:spPr>
        <p:txBody>
          <a:bodyPr wrap="none">
            <a:spAutoFit/>
          </a:bodyPr>
          <a:lstStyle/>
          <a:p>
            <a:pPr>
              <a:defRPr/>
            </a:pPr>
            <a:r>
              <a:rPr lang="en-US" sz="2800"/>
              <a:t>⨝</a:t>
            </a:r>
            <a:endParaRPr sz="2800"/>
          </a:p>
        </p:txBody>
      </p:sp>
      <p:cxnSp>
        <p:nvCxnSpPr>
          <p:cNvPr id="29" name="Straight Connector 22"/>
          <p:cNvCxnSpPr>
            <a:cxnSpLocks/>
            <a:stCxn id="3" idx="0"/>
            <a:endCxn id="25" idx="2"/>
          </p:cNvCxnSpPr>
          <p:nvPr/>
        </p:nvCxnSpPr>
        <p:spPr bwMode="auto">
          <a:xfrm flipH="1" flipV="1">
            <a:off x="2552179" y="4952398"/>
            <a:ext cx="1085" cy="19372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4"/>
          <p:cNvCxnSpPr>
            <a:cxnSpLocks/>
            <a:stCxn id="24" idx="0"/>
            <a:endCxn id="26" idx="2"/>
          </p:cNvCxnSpPr>
          <p:nvPr/>
        </p:nvCxnSpPr>
        <p:spPr bwMode="auto">
          <a:xfrm flipV="1">
            <a:off x="3855912" y="4952397"/>
            <a:ext cx="0" cy="19686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25"/>
          <p:cNvCxnSpPr>
            <a:cxnSpLocks/>
            <a:stCxn id="25" idx="0"/>
            <a:endCxn id="27" idx="2"/>
          </p:cNvCxnSpPr>
          <p:nvPr/>
        </p:nvCxnSpPr>
        <p:spPr bwMode="auto">
          <a:xfrm flipV="1">
            <a:off x="2552179" y="4088302"/>
            <a:ext cx="512202" cy="34087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4"/>
          <p:cNvCxnSpPr>
            <a:cxnSpLocks/>
            <a:stCxn id="27" idx="2"/>
            <a:endCxn id="26" idx="0"/>
          </p:cNvCxnSpPr>
          <p:nvPr/>
        </p:nvCxnSpPr>
        <p:spPr bwMode="auto">
          <a:xfrm>
            <a:off x="3064381" y="4088302"/>
            <a:ext cx="791531" cy="34087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5"/>
          <p:cNvCxnSpPr>
            <a:cxnSpLocks/>
            <a:stCxn id="27" idx="0"/>
            <a:endCxn id="28" idx="2"/>
          </p:cNvCxnSpPr>
          <p:nvPr/>
        </p:nvCxnSpPr>
        <p:spPr bwMode="auto">
          <a:xfrm flipV="1">
            <a:off x="3064381" y="3303455"/>
            <a:ext cx="563895" cy="261627"/>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6"/>
          <p:cNvCxnSpPr>
            <a:cxnSpLocks/>
            <a:stCxn id="28" idx="2"/>
            <a:endCxn id="35" idx="0"/>
          </p:cNvCxnSpPr>
          <p:nvPr/>
        </p:nvCxnSpPr>
        <p:spPr bwMode="auto">
          <a:xfrm>
            <a:off x="3628276" y="3303455"/>
            <a:ext cx="568082" cy="261627"/>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5" name="TextBox 39"/>
          <p:cNvSpPr/>
          <p:nvPr/>
        </p:nvSpPr>
        <p:spPr bwMode="auto">
          <a:xfrm>
            <a:off x="3994219" y="3565081"/>
            <a:ext cx="404277" cy="523220"/>
          </a:xfrm>
          <a:prstGeom prst="rect">
            <a:avLst/>
          </a:prstGeom>
          <a:noFill/>
        </p:spPr>
        <p:txBody>
          <a:bodyPr wrap="none" rtlCol="0">
            <a:spAutoFit/>
          </a:bodyPr>
          <a:lstStyle/>
          <a:p>
            <a:pPr>
              <a:defRPr/>
            </a:pPr>
            <a:r>
              <a:rPr lang="en-US" sz="2800"/>
              <a:t>T</a:t>
            </a:r>
            <a:endParaRPr sz="2800"/>
          </a:p>
        </p:txBody>
      </p:sp>
      <p:cxnSp>
        <p:nvCxnSpPr>
          <p:cNvPr id="36" name="Straight Arrow Connector 41"/>
          <p:cNvCxnSpPr>
            <a:cxnSpLocks/>
            <a:stCxn id="2" idx="3"/>
          </p:cNvCxnSpPr>
          <p:nvPr/>
        </p:nvCxnSpPr>
        <p:spPr bwMode="auto">
          <a:xfrm>
            <a:off x="2186313" y="2600976"/>
            <a:ext cx="1088189" cy="838725"/>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Join cardinality estimates</a:t>
            </a:r>
            <a:endParaRPr/>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a:t>48</a:t>
            </a:fld>
            <a:endParaRPr lang="en-US"/>
          </a:p>
        </p:txBody>
      </p:sp>
      <mc:AlternateContent xmlns:mc="http://schemas.openxmlformats.org/markup-compatibility/2006">
        <mc:Choice xmlns:a14="http://schemas.microsoft.com/office/drawing/2010/main" Requires="a14">
          <p:sp>
            <p:nvSpPr>
              <p:cNvPr id="5" name="Content Placeholder 2"/>
              <p:cNvSpPr>
                <a:spLocks noGrp="1"/>
              </p:cNvSpPr>
              <p:nvPr>
                <p:ph idx="4294967295"/>
              </p:nvPr>
            </p:nvSpPr>
            <p:spPr bwMode="auto">
              <a:xfrm>
                <a:off x="667816" y="1295400"/>
                <a:ext cx="10972800" cy="4827588"/>
              </a:xfrm>
            </p:spPr>
            <p:txBody>
              <a:bodyPr/>
              <a:lstStyle/>
              <a:p>
                <a:pPr marL="0" indent="0">
                  <a:buNone/>
                  <a:defRPr/>
                </a:pPr>
                <a:r>
                  <a:rPr lang="en-US" sz="2800" dirty="0"/>
                  <a:t>Selectivity = </a:t>
                </a:r>
                <a14:m>
                  <m:oMath xmlns:m="http://schemas.openxmlformats.org/officeDocument/2006/math">
                    <m:f>
                      <m:fPr>
                        <m:ctrlPr>
                          <a:rPr lang="en-US" sz="2800" i="1">
                            <a:latin typeface="Cambria Math" panose="02040503050406030204" pitchFamily="18" charset="0"/>
                            <a:ea typeface="Cambria Math"/>
                            <a:cs typeface="Cambria Math"/>
                          </a:rPr>
                        </m:ctrlPr>
                      </m:fPr>
                      <m:num>
                        <m:r>
                          <a:rPr lang="en-US" sz="2800" i="1">
                            <a:latin typeface="Cambria Math"/>
                          </a:rPr>
                          <m:t>1</m:t>
                        </m:r>
                      </m:num>
                      <m:den>
                        <m:func>
                          <m:funcPr>
                            <m:ctrlPr>
                              <a:rPr lang="en-US" sz="2800" i="1">
                                <a:latin typeface="Cambria Math" panose="02040503050406030204" pitchFamily="18" charset="0"/>
                                <a:ea typeface="Cambria Math"/>
                                <a:cs typeface="Cambria Math"/>
                              </a:rPr>
                            </m:ctrlPr>
                          </m:funcPr>
                          <m:fName>
                            <m:r>
                              <m:rPr>
                                <m:sty m:val="p"/>
                              </m:rPr>
                              <a:rPr lang="en-US" sz="2800">
                                <a:latin typeface="Cambria Math"/>
                              </a:rPr>
                              <m:t>max</m:t>
                            </m:r>
                          </m:fName>
                          <m:e>
                            <m:d>
                              <m:dPr>
                                <m:begChr m:val="["/>
                                <m:endChr m:val="]"/>
                                <m:ctrlPr>
                                  <a:rPr lang="en-US" sz="2800" i="1">
                                    <a:latin typeface="Cambria Math" panose="02040503050406030204" pitchFamily="18" charset="0"/>
                                    <a:ea typeface="Cambria Math"/>
                                    <a:cs typeface="Cambria Math"/>
                                  </a:rPr>
                                </m:ctrlPr>
                              </m:dPr>
                              <m:e>
                                <m:r>
                                  <a:rPr lang="en-US" sz="2800" i="1">
                                    <a:latin typeface="Cambria Math"/>
                                  </a:rPr>
                                  <m:t>#</m:t>
                                </m:r>
                                <m:r>
                                  <a:rPr lang="en-US" sz="2800" i="1">
                                    <a:latin typeface="Cambria Math"/>
                                  </a:rPr>
                                  <m:t>𝐾𝑒𝑦𝑠</m:t>
                                </m:r>
                                <m:d>
                                  <m:dPr>
                                    <m:ctrlPr>
                                      <a:rPr lang="en-US" sz="2800" i="1">
                                        <a:latin typeface="Cambria Math" panose="02040503050406030204" pitchFamily="18" charset="0"/>
                                        <a:ea typeface="Cambria Math"/>
                                        <a:cs typeface="Cambria Math"/>
                                      </a:rPr>
                                    </m:ctrlPr>
                                  </m:dPr>
                                  <m:e>
                                    <m:r>
                                      <a:rPr lang="en-US" sz="2800" i="1">
                                        <a:latin typeface="Cambria Math"/>
                                      </a:rPr>
                                      <m:t>𝑅</m:t>
                                    </m:r>
                                    <m:r>
                                      <a:rPr lang="en-US" sz="2800" i="1">
                                        <a:latin typeface="Cambria Math"/>
                                      </a:rPr>
                                      <m:t>.</m:t>
                                    </m:r>
                                    <m:r>
                                      <a:rPr lang="en-US" sz="2800" i="1">
                                        <a:latin typeface="Cambria Math"/>
                                      </a:rPr>
                                      <m:t>𝑠𝑖𝑑</m:t>
                                    </m:r>
                                  </m:e>
                                </m:d>
                                <m:r>
                                  <a:rPr lang="en-US" sz="2800" i="1">
                                    <a:latin typeface="Cambria Math"/>
                                  </a:rPr>
                                  <m:t>,#</m:t>
                                </m:r>
                                <m:r>
                                  <a:rPr lang="en-US" sz="2800" i="1">
                                    <a:latin typeface="Cambria Math"/>
                                  </a:rPr>
                                  <m:t>𝐾𝑒𝑦𝑠</m:t>
                                </m:r>
                                <m:d>
                                  <m:dPr>
                                    <m:ctrlPr>
                                      <a:rPr lang="en-US" sz="2800" i="1">
                                        <a:latin typeface="Cambria Math" panose="02040503050406030204" pitchFamily="18" charset="0"/>
                                        <a:ea typeface="Cambria Math"/>
                                        <a:cs typeface="Cambria Math"/>
                                      </a:rPr>
                                    </m:ctrlPr>
                                  </m:dPr>
                                  <m:e>
                                    <m:r>
                                      <a:rPr lang="en-US" sz="2800" i="1">
                                        <a:latin typeface="Cambria Math"/>
                                      </a:rPr>
                                      <m:t>𝑆</m:t>
                                    </m:r>
                                    <m:r>
                                      <a:rPr lang="en-US" sz="2800" i="1">
                                        <a:latin typeface="Cambria Math"/>
                                      </a:rPr>
                                      <m:t>.</m:t>
                                    </m:r>
                                    <m:r>
                                      <a:rPr lang="en-US" sz="2800" i="1">
                                        <a:latin typeface="Cambria Math"/>
                                      </a:rPr>
                                      <m:t>𝑠𝑖𝑑</m:t>
                                    </m:r>
                                  </m:e>
                                </m:d>
                              </m:e>
                            </m:d>
                          </m:e>
                        </m:func>
                      </m:den>
                    </m:f>
                  </m:oMath>
                </a14:m>
                <a:endParaRPr lang="en-US" sz="2800" dirty="0"/>
              </a:p>
              <a:p>
                <a:pPr marL="0" indent="0">
                  <a:buNone/>
                  <a:defRPr/>
                </a:pPr>
                <a:endParaRPr lang="en-US" dirty="0"/>
              </a:p>
              <a:p>
                <a:pPr marL="0" indent="0">
                  <a:buNone/>
                  <a:defRPr/>
                </a:pPr>
                <a:endParaRPr lang="en-US" dirty="0"/>
              </a:p>
              <a:p>
                <a:pPr marL="0" indent="0">
                  <a:buNone/>
                  <a:defRPr/>
                </a:pPr>
                <a:r>
                  <a:rPr lang="en-US" sz="2800" dirty="0"/>
                  <a:t>Cardinality estimate = </a:t>
                </a:r>
                <a14:m>
                  <m:oMath xmlns:m="http://schemas.openxmlformats.org/officeDocument/2006/math">
                    <m:f>
                      <m:fPr>
                        <m:ctrlPr>
                          <a:rPr lang="en-US" sz="2800" i="1">
                            <a:latin typeface="Cambria Math" panose="02040503050406030204" pitchFamily="18" charset="0"/>
                            <a:ea typeface="Cambria Math"/>
                            <a:cs typeface="Cambria Math"/>
                          </a:rPr>
                        </m:ctrlPr>
                      </m:fPr>
                      <m:num>
                        <m:r>
                          <a:rPr lang="en-US" sz="2800" i="1">
                            <a:latin typeface="Cambria Math"/>
                          </a:rPr>
                          <m:t>#</m:t>
                        </m:r>
                        <m:r>
                          <a:rPr lang="en-US" sz="2800" i="1">
                            <a:latin typeface="Cambria Math"/>
                          </a:rPr>
                          <m:t>𝑅𝑒𝑐𝑜𝑟𝑑𝑠</m:t>
                        </m:r>
                        <m:d>
                          <m:dPr>
                            <m:ctrlPr>
                              <a:rPr lang="en-US" sz="2800" i="1">
                                <a:latin typeface="Cambria Math" panose="02040503050406030204" pitchFamily="18" charset="0"/>
                                <a:ea typeface="Cambria Math"/>
                                <a:cs typeface="Cambria Math"/>
                              </a:rPr>
                            </m:ctrlPr>
                          </m:dPr>
                          <m:e>
                            <m:r>
                              <a:rPr lang="en-US" sz="2800" i="1">
                                <a:latin typeface="Cambria Math"/>
                              </a:rPr>
                              <m:t>𝑅</m:t>
                            </m:r>
                          </m:e>
                        </m:d>
                        <m:r>
                          <a:rPr lang="en-US" sz="2800" i="1">
                            <a:latin typeface="Cambria Math"/>
                          </a:rPr>
                          <m:t> ∗ #</m:t>
                        </m:r>
                        <m:r>
                          <a:rPr lang="en-US" sz="2800" i="1">
                            <a:latin typeface="Cambria Math"/>
                          </a:rPr>
                          <m:t>𝑅𝑒𝑐𝑜𝑟𝑑𝑠</m:t>
                        </m:r>
                        <m:d>
                          <m:dPr>
                            <m:ctrlPr>
                              <a:rPr lang="en-US" sz="2800" i="1">
                                <a:latin typeface="Cambria Math" panose="02040503050406030204" pitchFamily="18" charset="0"/>
                                <a:ea typeface="Cambria Math"/>
                                <a:cs typeface="Cambria Math"/>
                              </a:rPr>
                            </m:ctrlPr>
                          </m:dPr>
                          <m:e>
                            <m:r>
                              <a:rPr lang="en-US" sz="2800" i="1">
                                <a:latin typeface="Cambria Math"/>
                              </a:rPr>
                              <m:t>𝑆</m:t>
                            </m:r>
                          </m:e>
                        </m:d>
                      </m:num>
                      <m:den>
                        <m:func>
                          <m:funcPr>
                            <m:ctrlPr>
                              <a:rPr lang="en-US" sz="2800" i="1">
                                <a:latin typeface="Cambria Math" panose="02040503050406030204" pitchFamily="18" charset="0"/>
                                <a:ea typeface="Cambria Math"/>
                                <a:cs typeface="Cambria Math"/>
                              </a:rPr>
                            </m:ctrlPr>
                          </m:funcPr>
                          <m:fName>
                            <m:r>
                              <m:rPr>
                                <m:sty m:val="p"/>
                              </m:rPr>
                              <a:rPr lang="en-US" sz="2800">
                                <a:latin typeface="Cambria Math"/>
                              </a:rPr>
                              <m:t>max</m:t>
                            </m:r>
                          </m:fName>
                          <m:e>
                            <m:d>
                              <m:dPr>
                                <m:begChr m:val="["/>
                                <m:endChr m:val="]"/>
                                <m:ctrlPr>
                                  <a:rPr lang="en-US" sz="2800" i="1">
                                    <a:latin typeface="Cambria Math" panose="02040503050406030204" pitchFamily="18" charset="0"/>
                                    <a:ea typeface="Cambria Math"/>
                                    <a:cs typeface="Cambria Math"/>
                                  </a:rPr>
                                </m:ctrlPr>
                              </m:dPr>
                              <m:e>
                                <m:r>
                                  <a:rPr lang="en-US" sz="2800" i="1">
                                    <a:latin typeface="Cambria Math"/>
                                  </a:rPr>
                                  <m:t>#</m:t>
                                </m:r>
                                <m:r>
                                  <a:rPr lang="en-US" sz="2800" i="1">
                                    <a:latin typeface="Cambria Math"/>
                                  </a:rPr>
                                  <m:t>𝐾𝑒𝑦𝑠</m:t>
                                </m:r>
                                <m:d>
                                  <m:dPr>
                                    <m:ctrlPr>
                                      <a:rPr lang="en-US" sz="2800" i="1">
                                        <a:latin typeface="Cambria Math" panose="02040503050406030204" pitchFamily="18" charset="0"/>
                                        <a:ea typeface="Cambria Math"/>
                                        <a:cs typeface="Cambria Math"/>
                                      </a:rPr>
                                    </m:ctrlPr>
                                  </m:dPr>
                                  <m:e>
                                    <m:r>
                                      <a:rPr lang="en-US" sz="2800" i="1">
                                        <a:latin typeface="Cambria Math"/>
                                      </a:rPr>
                                      <m:t>𝑅</m:t>
                                    </m:r>
                                    <m:r>
                                      <a:rPr lang="en-US" sz="2800" i="1">
                                        <a:latin typeface="Cambria Math"/>
                                      </a:rPr>
                                      <m:t>.</m:t>
                                    </m:r>
                                    <m:r>
                                      <a:rPr lang="en-US" sz="2800" i="1">
                                        <a:latin typeface="Cambria Math"/>
                                      </a:rPr>
                                      <m:t>𝑠𝑖𝑑</m:t>
                                    </m:r>
                                  </m:e>
                                </m:d>
                                <m:r>
                                  <a:rPr lang="en-US" sz="2800" i="1">
                                    <a:latin typeface="Cambria Math"/>
                                  </a:rPr>
                                  <m:t>,#</m:t>
                                </m:r>
                                <m:r>
                                  <a:rPr lang="en-US" sz="2800" i="1">
                                    <a:latin typeface="Cambria Math"/>
                                  </a:rPr>
                                  <m:t>𝐾𝑒𝑦𝑠</m:t>
                                </m:r>
                                <m:d>
                                  <m:dPr>
                                    <m:ctrlPr>
                                      <a:rPr lang="en-US" sz="2800" i="1">
                                        <a:latin typeface="Cambria Math" panose="02040503050406030204" pitchFamily="18" charset="0"/>
                                        <a:ea typeface="Cambria Math"/>
                                        <a:cs typeface="Cambria Math"/>
                                      </a:rPr>
                                    </m:ctrlPr>
                                  </m:dPr>
                                  <m:e>
                                    <m:r>
                                      <a:rPr lang="en-US" sz="2800" i="1">
                                        <a:latin typeface="Cambria Math"/>
                                      </a:rPr>
                                      <m:t>𝑆</m:t>
                                    </m:r>
                                    <m:r>
                                      <a:rPr lang="en-US" sz="2800" i="1">
                                        <a:latin typeface="Cambria Math"/>
                                      </a:rPr>
                                      <m:t>.</m:t>
                                    </m:r>
                                    <m:r>
                                      <a:rPr lang="en-US" sz="2800" i="1">
                                        <a:latin typeface="Cambria Math"/>
                                      </a:rPr>
                                      <m:t>𝑠𝑖𝑑</m:t>
                                    </m:r>
                                  </m:e>
                                </m:d>
                              </m:e>
                            </m:d>
                          </m:e>
                        </m:func>
                      </m:den>
                    </m:f>
                  </m:oMath>
                </a14:m>
                <a:endParaRPr lang="en-US" sz="2800" dirty="0"/>
              </a:p>
              <a:p>
                <a:pPr marL="0" indent="0">
                  <a:buNone/>
                  <a:defRPr/>
                </a:pPr>
                <a:endParaRPr lang="en-US" dirty="0"/>
              </a:p>
              <a:p>
                <a:pPr marL="0" indent="0">
                  <a:buNone/>
                  <a:defRPr/>
                </a:pPr>
                <a:r>
                  <a:rPr lang="en-US" sz="2800" dirty="0"/>
                  <a:t>More for cost estimation &amp; statistics in the book. Chapters: </a:t>
                </a:r>
                <a:endParaRPr dirty="0"/>
              </a:p>
              <a:p>
                <a:pPr marL="342890" lvl="1" indent="0">
                  <a:buNone/>
                  <a:defRPr/>
                </a:pPr>
                <a:r>
                  <a:rPr lang="en-US" dirty="0"/>
                  <a:t>“Evaluation of rel. operators” (CS-300 material)</a:t>
                </a:r>
                <a:endParaRPr dirty="0"/>
              </a:p>
              <a:p>
                <a:pPr marL="342890" lvl="1" indent="0">
                  <a:buNone/>
                  <a:defRPr/>
                </a:pPr>
                <a:r>
                  <a:rPr lang="en-US" dirty="0"/>
                  <a:t>“Introduction to query optimization”</a:t>
                </a:r>
                <a:endParaRPr dirty="0"/>
              </a:p>
              <a:p>
                <a:pPr marL="342890" lvl="1" indent="0">
                  <a:buNone/>
                  <a:defRPr/>
                </a:pPr>
                <a:r>
                  <a:rPr lang="en-US" dirty="0"/>
                  <a:t>“A typical relational query optimizer”</a:t>
                </a:r>
                <a:endParaRPr dirty="0"/>
              </a:p>
            </p:txBody>
          </p:sp>
        </mc:Choice>
        <mc:Fallback>
          <p:sp>
            <p:nvSpPr>
              <p:cNvPr id="5" name="Content Placeholder 2"/>
              <p:cNvSpPr>
                <a:spLocks noGrp="1" noRot="1" noChangeAspect="1" noMove="1" noResize="1" noEditPoints="1" noAdjustHandles="1" noChangeArrowheads="1" noChangeShapeType="1" noTextEdit="1"/>
              </p:cNvSpPr>
              <p:nvPr>
                <p:ph idx="4294967295"/>
              </p:nvPr>
            </p:nvSpPr>
            <p:spPr bwMode="auto">
              <a:xfrm>
                <a:off x="667816" y="1295400"/>
                <a:ext cx="10972800" cy="4827588"/>
              </a:xfrm>
              <a:blipFill>
                <a:blip r:embed="rId3"/>
                <a:stretch>
                  <a:fillRect l="-1156" b="-7895"/>
                </a:stretch>
              </a:blipFill>
            </p:spPr>
            <p:txBody>
              <a:bodyPr/>
              <a:lstStyle/>
              <a:p>
                <a:r>
                  <a:rPr lang="en-US">
                    <a:noFill/>
                  </a:rPr>
                  <a:t> </a:t>
                </a:r>
              </a:p>
            </p:txBody>
          </p:sp>
        </mc:Fallback>
      </mc:AlternateContent>
      <p:sp>
        <p:nvSpPr>
          <p:cNvPr id="7" name="Rounded Rectangular Callout 5"/>
          <p:cNvSpPr/>
          <p:nvPr/>
        </p:nvSpPr>
        <p:spPr bwMode="auto">
          <a:xfrm>
            <a:off x="6312024" y="2132855"/>
            <a:ext cx="4032448" cy="612775"/>
          </a:xfrm>
          <a:prstGeom prst="wedgeRoundRectCallout">
            <a:avLst>
              <a:gd name="adj1" fmla="val -41334"/>
              <a:gd name="adj2" fmla="val -84083"/>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r>
              <a:rPr lang="en-US" sz="2800"/>
              <a:t>If unknown, use 10</a:t>
            </a:r>
            <a:endParaRPr sz="2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0" y="377613"/>
            <a:ext cx="12192000" cy="646331"/>
          </a:xfrm>
        </p:spPr>
        <p:txBody>
          <a:bodyPr/>
          <a:lstStyle/>
          <a:p>
            <a:r>
              <a:rPr lang="en-US" dirty="0"/>
              <a:t>Outline</a:t>
            </a:r>
          </a:p>
        </p:txBody>
      </p:sp>
      <p:sp>
        <p:nvSpPr>
          <p:cNvPr id="5" name="Content Placeholder 2"/>
          <p:cNvSpPr>
            <a:spLocks noGrp="1"/>
          </p:cNvSpPr>
          <p:nvPr>
            <p:ph idx="1"/>
          </p:nvPr>
        </p:nvSpPr>
        <p:spPr bwMode="auto">
          <a:xfrm>
            <a:off x="609600" y="1295400"/>
            <a:ext cx="10972800" cy="4828032"/>
          </a:xfrm>
        </p:spPr>
        <p:txBody>
          <a:bodyPr/>
          <a:lstStyle/>
          <a:p>
            <a:r>
              <a:rPr lang="en-US" dirty="0"/>
              <a:t>Introduction to query optimization</a:t>
            </a:r>
          </a:p>
          <a:p>
            <a:r>
              <a:rPr lang="en-US" dirty="0"/>
              <a:t>Relational algebra equivalences</a:t>
            </a:r>
          </a:p>
          <a:p>
            <a:r>
              <a:rPr lang="en-US" dirty="0"/>
              <a:t>Optimizers based on heuristics – INGRES</a:t>
            </a:r>
          </a:p>
          <a:p>
            <a:r>
              <a:rPr lang="en-US" b="1" dirty="0"/>
              <a:t>Optimizers based on heuristics &amp; cost</a:t>
            </a:r>
          </a:p>
          <a:p>
            <a:pPr lvl="1"/>
            <a:r>
              <a:rPr lang="en-US" dirty="0"/>
              <a:t>Cost &amp; selectivity estimation</a:t>
            </a:r>
          </a:p>
          <a:p>
            <a:pPr lvl="1"/>
            <a:r>
              <a:rPr lang="en-US" b="1" dirty="0"/>
              <a:t>Principle of optimality</a:t>
            </a:r>
          </a:p>
          <a:p>
            <a:pPr lvl="1"/>
            <a:r>
              <a:rPr lang="en-US" b="1" dirty="0"/>
              <a:t>System R</a:t>
            </a:r>
          </a:p>
        </p:txBody>
      </p:sp>
      <p:sp>
        <p:nvSpPr>
          <p:cNvPr id="6" name="Slide Number Placeholder 3"/>
          <p:cNvSpPr>
            <a:spLocks noGrp="1"/>
          </p:cNvSpPr>
          <p:nvPr>
            <p:ph type="sldNum" sz="quarter" idx="12"/>
          </p:nvPr>
        </p:nvSpPr>
        <p:spPr bwMode="auto">
          <a:xfrm>
            <a:off x="8737600" y="6245227"/>
            <a:ext cx="3251200" cy="476251"/>
          </a:xfrm>
        </p:spPr>
        <p:txBody>
          <a:bodyPr/>
          <a:lstStyle/>
          <a:p>
            <a:fld id="{35B54189-C436-47D0-AC37-8484B13A8E13}" type="slidenum">
              <a:rPr lang="en-US"/>
              <a:pPr/>
              <a:t>49</a:t>
            </a:fld>
            <a:endParaRPr lang="en-US"/>
          </a:p>
        </p:txBody>
      </p:sp>
    </p:spTree>
    <p:extLst>
      <p:ext uri="{BB962C8B-B14F-4D97-AF65-F5344CB8AC3E}">
        <p14:creationId xmlns:p14="http://schemas.microsoft.com/office/powerpoint/2010/main" val="3645805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 name="Picture 6"/>
          <p:cNvPicPr>
            <a:picLocks noChangeAspect="1"/>
          </p:cNvPicPr>
          <p:nvPr/>
        </p:nvPicPr>
        <p:blipFill>
          <a:blip r:embed="rId3"/>
          <a:stretch/>
        </p:blipFill>
        <p:spPr bwMode="auto">
          <a:xfrm>
            <a:off x="839420" y="1945102"/>
            <a:ext cx="3456382" cy="4845396"/>
          </a:xfrm>
          <a:prstGeom prst="rect">
            <a:avLst/>
          </a:prstGeom>
        </p:spPr>
      </p:pic>
      <p:sp>
        <p:nvSpPr>
          <p:cNvPr id="4" name="Title 1"/>
          <p:cNvSpPr>
            <a:spLocks noGrp="1"/>
          </p:cNvSpPr>
          <p:nvPr>
            <p:ph type="title"/>
          </p:nvPr>
        </p:nvSpPr>
        <p:spPr bwMode="auto"/>
        <p:txBody>
          <a:bodyPr/>
          <a:lstStyle/>
          <a:p>
            <a:r>
              <a:rPr lang="en-US"/>
              <a:t>Query Optimization</a:t>
            </a:r>
          </a:p>
        </p:txBody>
      </p:sp>
      <p:sp>
        <p:nvSpPr>
          <p:cNvPr id="5" name="Content Placeholder 2"/>
          <p:cNvSpPr>
            <a:spLocks noGrp="1"/>
          </p:cNvSpPr>
          <p:nvPr>
            <p:ph idx="1"/>
          </p:nvPr>
        </p:nvSpPr>
        <p:spPr bwMode="auto"/>
        <p:txBody>
          <a:bodyPr/>
          <a:lstStyle/>
          <a:p>
            <a:pPr marL="0" indent="0">
              <a:buNone/>
            </a:pPr>
            <a:r>
              <a:rPr lang="en-US" dirty="0"/>
              <a:t>For a given query, find the execution plan with the lowest “cost”.</a:t>
            </a:r>
          </a:p>
        </p:txBody>
      </p:sp>
      <p:sp>
        <p:nvSpPr>
          <p:cNvPr id="6" name="Slide Number Placeholder 3"/>
          <p:cNvSpPr>
            <a:spLocks noGrp="1"/>
          </p:cNvSpPr>
          <p:nvPr>
            <p:ph type="sldNum" sz="quarter" idx="12"/>
          </p:nvPr>
        </p:nvSpPr>
        <p:spPr bwMode="auto"/>
        <p:txBody>
          <a:bodyPr/>
          <a:lstStyle/>
          <a:p>
            <a:fld id="{35B54189-C436-47D0-AC37-8484B13A8E13}" type="slidenum">
              <a:rPr lang="en-US"/>
              <a:pPr/>
              <a:t>5</a:t>
            </a:fld>
            <a:endParaRPr lang="en-US"/>
          </a:p>
        </p:txBody>
      </p:sp>
      <p:pic>
        <p:nvPicPr>
          <p:cNvPr id="8" name="Picture 5"/>
          <p:cNvPicPr>
            <a:picLocks noChangeAspect="1"/>
          </p:cNvPicPr>
          <p:nvPr/>
        </p:nvPicPr>
        <p:blipFill>
          <a:blip r:embed="rId4"/>
          <a:stretch/>
        </p:blipFill>
        <p:spPr bwMode="auto">
          <a:xfrm>
            <a:off x="7736179" y="2132856"/>
            <a:ext cx="4408493" cy="4542083"/>
          </a:xfrm>
          <a:prstGeom prst="rect">
            <a:avLst/>
          </a:prstGeom>
        </p:spPr>
      </p:pic>
      <p:sp>
        <p:nvSpPr>
          <p:cNvPr id="7" name="TextBox 4"/>
          <p:cNvSpPr/>
          <p:nvPr/>
        </p:nvSpPr>
        <p:spPr bwMode="auto">
          <a:xfrm>
            <a:off x="4295802" y="1941800"/>
            <a:ext cx="3456382"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defRPr/>
            </a:pPr>
            <a:r>
              <a:rPr lang="en-US" sz="2000" dirty="0">
                <a:solidFill>
                  <a:schemeClr val="accent1"/>
                </a:solidFill>
                <a:latin typeface="Courier New"/>
                <a:ea typeface="Courier New"/>
                <a:cs typeface="Courier New"/>
              </a:rPr>
              <a:t>SELECT</a:t>
            </a:r>
            <a:r>
              <a:rPr lang="en-US" sz="2000" dirty="0">
                <a:latin typeface="Courier New"/>
                <a:ea typeface="Courier New"/>
                <a:cs typeface="Courier New"/>
              </a:rPr>
              <a:t> </a:t>
            </a:r>
            <a:r>
              <a:rPr lang="en-US" sz="2000" dirty="0" err="1">
                <a:latin typeface="Courier New"/>
                <a:ea typeface="Courier New"/>
                <a:cs typeface="Courier New"/>
              </a:rPr>
              <a:t>S.sname</a:t>
            </a:r>
            <a:br>
              <a:rPr lang="en-US" sz="2000" dirty="0">
                <a:latin typeface="Courier New"/>
                <a:ea typeface="Courier New"/>
                <a:cs typeface="Courier New"/>
              </a:rPr>
            </a:br>
            <a:r>
              <a:rPr lang="en-US" sz="2000" dirty="0">
                <a:solidFill>
                  <a:schemeClr val="accent1"/>
                </a:solidFill>
                <a:latin typeface="Courier New"/>
                <a:ea typeface="Courier New"/>
                <a:cs typeface="Courier New"/>
              </a:rPr>
              <a:t>FROM</a:t>
            </a:r>
            <a:r>
              <a:rPr lang="en-US" sz="2000" dirty="0">
                <a:latin typeface="Courier New"/>
                <a:ea typeface="Courier New"/>
                <a:cs typeface="Courier New"/>
              </a:rPr>
              <a:t> S, T, C</a:t>
            </a:r>
            <a:br>
              <a:rPr lang="en-US" sz="2000" dirty="0">
                <a:latin typeface="Courier New"/>
                <a:ea typeface="Courier New"/>
                <a:cs typeface="Courier New"/>
              </a:rPr>
            </a:br>
            <a:r>
              <a:rPr lang="en-US" sz="2000" dirty="0">
                <a:solidFill>
                  <a:schemeClr val="accent1"/>
                </a:solidFill>
                <a:latin typeface="Courier New"/>
                <a:ea typeface="Courier New"/>
                <a:cs typeface="Courier New"/>
              </a:rPr>
              <a:t>WHERE</a:t>
            </a:r>
            <a:r>
              <a:rPr lang="en-US" sz="2000" dirty="0">
                <a:latin typeface="Courier New"/>
                <a:ea typeface="Courier New"/>
                <a:cs typeface="Courier New"/>
              </a:rPr>
              <a:t> </a:t>
            </a:r>
            <a:r>
              <a:rPr lang="en-US" sz="2000" dirty="0" err="1">
                <a:latin typeface="Courier New"/>
                <a:ea typeface="Courier New"/>
                <a:cs typeface="Courier New"/>
              </a:rPr>
              <a:t>S.sid</a:t>
            </a:r>
            <a:r>
              <a:rPr lang="en-US" sz="2000" dirty="0">
                <a:latin typeface="Courier New"/>
                <a:ea typeface="Courier New"/>
                <a:cs typeface="Courier New"/>
              </a:rPr>
              <a:t>=</a:t>
            </a:r>
            <a:r>
              <a:rPr lang="en-US" sz="2000" dirty="0" err="1">
                <a:latin typeface="Courier New"/>
                <a:ea typeface="Courier New"/>
                <a:cs typeface="Courier New"/>
              </a:rPr>
              <a:t>T.sid</a:t>
            </a:r>
            <a:r>
              <a:rPr lang="en-US" sz="2000" dirty="0">
                <a:latin typeface="Courier New"/>
                <a:ea typeface="Courier New"/>
                <a:cs typeface="Courier New"/>
              </a:rPr>
              <a:t> </a:t>
            </a:r>
            <a:br>
              <a:rPr lang="en-US" sz="2000" dirty="0">
                <a:latin typeface="Courier New"/>
                <a:ea typeface="Courier New"/>
                <a:cs typeface="Courier New"/>
              </a:rPr>
            </a:br>
            <a:r>
              <a:rPr lang="en-US" sz="2000" dirty="0">
                <a:latin typeface="Courier New"/>
                <a:ea typeface="Courier New"/>
                <a:cs typeface="Courier New"/>
              </a:rPr>
              <a:t>  </a:t>
            </a:r>
            <a:r>
              <a:rPr lang="en-US" sz="2000" dirty="0">
                <a:solidFill>
                  <a:schemeClr val="accent1"/>
                </a:solidFill>
                <a:latin typeface="Courier New"/>
                <a:ea typeface="Courier New"/>
                <a:cs typeface="Courier New"/>
              </a:rPr>
              <a:t>AND</a:t>
            </a:r>
            <a:r>
              <a:rPr lang="en-US" sz="2000" dirty="0">
                <a:latin typeface="Courier New"/>
                <a:ea typeface="Courier New"/>
                <a:cs typeface="Courier New"/>
              </a:rPr>
              <a:t> </a:t>
            </a:r>
            <a:r>
              <a:rPr lang="en-US" sz="2000" dirty="0" err="1">
                <a:latin typeface="Courier New"/>
                <a:ea typeface="Courier New"/>
                <a:cs typeface="Courier New"/>
              </a:rPr>
              <a:t>T.cid</a:t>
            </a:r>
            <a:r>
              <a:rPr lang="en-US" sz="2000" dirty="0">
                <a:latin typeface="Courier New"/>
                <a:ea typeface="Courier New"/>
                <a:cs typeface="Courier New"/>
              </a:rPr>
              <a:t>=</a:t>
            </a:r>
            <a:r>
              <a:rPr lang="en-US" sz="2000" dirty="0" err="1">
                <a:latin typeface="Courier New"/>
                <a:ea typeface="Courier New"/>
                <a:cs typeface="Courier New"/>
              </a:rPr>
              <a:t>C.cid</a:t>
            </a:r>
            <a:br>
              <a:rPr lang="en-US" sz="2000" dirty="0">
                <a:latin typeface="Courier New"/>
                <a:ea typeface="Courier New"/>
                <a:cs typeface="Courier New"/>
              </a:rPr>
            </a:br>
            <a:r>
              <a:rPr lang="en-US" sz="2000" dirty="0">
                <a:latin typeface="Courier New"/>
                <a:ea typeface="Courier New"/>
                <a:cs typeface="Courier New"/>
              </a:rPr>
              <a:t>  </a:t>
            </a:r>
            <a:r>
              <a:rPr lang="en-US" sz="2000" dirty="0">
                <a:solidFill>
                  <a:schemeClr val="accent1"/>
                </a:solidFill>
                <a:latin typeface="Courier New"/>
                <a:ea typeface="Courier New"/>
                <a:cs typeface="Courier New"/>
              </a:rPr>
              <a:t>AND</a:t>
            </a:r>
            <a:r>
              <a:rPr lang="en-US" sz="2000" dirty="0">
                <a:latin typeface="Courier New"/>
                <a:ea typeface="Courier New"/>
                <a:cs typeface="Courier New"/>
              </a:rPr>
              <a:t> </a:t>
            </a:r>
            <a:r>
              <a:rPr lang="en-US" sz="2000" dirty="0" err="1">
                <a:latin typeface="Courier New"/>
                <a:ea typeface="Courier New"/>
                <a:cs typeface="Courier New"/>
              </a:rPr>
              <a:t>C.cname</a:t>
            </a:r>
            <a:r>
              <a:rPr lang="en-US" sz="2000" dirty="0">
                <a:latin typeface="Courier New"/>
                <a:ea typeface="Courier New"/>
                <a:cs typeface="Courier New"/>
              </a:rPr>
              <a:t>=’CS101’</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SYSTEM R Optimizer</a:t>
            </a:r>
            <a:endParaRPr/>
          </a:p>
        </p:txBody>
      </p:sp>
      <p:sp>
        <p:nvSpPr>
          <p:cNvPr id="5" name="Content Placeholder 2"/>
          <p:cNvSpPr>
            <a:spLocks noGrp="1"/>
          </p:cNvSpPr>
          <p:nvPr>
            <p:ph idx="1"/>
          </p:nvPr>
        </p:nvSpPr>
        <p:spPr bwMode="auto"/>
        <p:txBody>
          <a:bodyPr/>
          <a:lstStyle/>
          <a:p>
            <a:pPr marL="0" indent="0">
              <a:buNone/>
              <a:defRPr/>
            </a:pPr>
            <a:r>
              <a:rPr lang="en-US" dirty="0"/>
              <a:t>IBM SYSTEM R</a:t>
            </a:r>
            <a:endParaRPr dirty="0"/>
          </a:p>
          <a:p>
            <a:pPr marL="342890" lvl="1" indent="0">
              <a:buNone/>
              <a:defRPr/>
            </a:pPr>
            <a:r>
              <a:rPr lang="en-US" dirty="0"/>
              <a:t>Seminal project from the 70s</a:t>
            </a:r>
            <a:endParaRPr dirty="0"/>
          </a:p>
          <a:p>
            <a:pPr marL="342890" lvl="1" indent="0">
              <a:buNone/>
              <a:defRPr/>
            </a:pPr>
            <a:r>
              <a:rPr lang="en-US" dirty="0"/>
              <a:t>Drastic influence on succeeding DBs!</a:t>
            </a:r>
            <a:endParaRPr dirty="0"/>
          </a:p>
          <a:p>
            <a:pPr marL="0" indent="0">
              <a:buNone/>
              <a:defRPr/>
            </a:pPr>
            <a:endParaRPr lang="en-US" dirty="0"/>
          </a:p>
          <a:p>
            <a:pPr marL="0" indent="0">
              <a:buNone/>
              <a:defRPr/>
            </a:pPr>
            <a:endParaRPr lang="en-US" dirty="0"/>
          </a:p>
          <a:p>
            <a:pPr marL="0" indent="0">
              <a:buNone/>
              <a:defRPr/>
            </a:pPr>
            <a:r>
              <a:rPr lang="en-US" dirty="0"/>
              <a:t>High-level idea</a:t>
            </a:r>
            <a:endParaRPr dirty="0"/>
          </a:p>
          <a:p>
            <a:pPr marL="342890" lvl="1" indent="0">
              <a:buNone/>
              <a:defRPr/>
            </a:pPr>
            <a:r>
              <a:rPr lang="en-US" dirty="0"/>
              <a:t>Iterate over the possible plans</a:t>
            </a:r>
            <a:endParaRPr dirty="0"/>
          </a:p>
          <a:p>
            <a:pPr marL="685781" lvl="2" indent="0">
              <a:buNone/>
              <a:defRPr/>
            </a:pPr>
            <a:r>
              <a:rPr lang="en-US" dirty="0"/>
              <a:t>Order of operators, physical implementations of operators, access paths</a:t>
            </a:r>
            <a:endParaRPr dirty="0"/>
          </a:p>
          <a:p>
            <a:pPr marL="342890" lvl="1" indent="0">
              <a:buNone/>
              <a:defRPr/>
            </a:pPr>
            <a:r>
              <a:rPr lang="en-US" dirty="0"/>
              <a:t>Estimate cost of each plan</a:t>
            </a:r>
            <a:endParaRPr dirty="0"/>
          </a:p>
          <a:p>
            <a:pPr marL="342890" lvl="1" indent="0">
              <a:buNone/>
              <a:defRPr/>
            </a:pPr>
            <a:r>
              <a:rPr lang="en-US" dirty="0"/>
              <a:t>Return the cheapest to the user</a:t>
            </a:r>
            <a:endParaRPr dirty="0"/>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a:t>50</a:t>
            </a:fld>
            <a:endParaRPr lang="en-US"/>
          </a:p>
        </p:txBody>
      </p:sp>
      <p:sp>
        <p:nvSpPr>
          <p:cNvPr id="7" name="TextBox 5"/>
          <p:cNvSpPr/>
          <p:nvPr/>
        </p:nvSpPr>
        <p:spPr bwMode="auto">
          <a:xfrm>
            <a:off x="3258262" y="2951946"/>
            <a:ext cx="5199939" cy="954107"/>
          </a:xfrm>
          <a:prstGeom prst="rect">
            <a:avLst/>
          </a:prstGeom>
          <a:solidFill>
            <a:srgbClr val="FFFF00"/>
          </a:solidFill>
        </p:spPr>
        <p:txBody>
          <a:bodyPr wrap="square" rtlCol="0">
            <a:spAutoFit/>
          </a:bodyPr>
          <a:lstStyle/>
          <a:p>
            <a:pPr>
              <a:defRPr/>
            </a:pPr>
            <a:r>
              <a:rPr lang="en-US" sz="2800" dirty="0">
                <a:solidFill>
                  <a:srgbClr val="6F2529"/>
                </a:solidFill>
              </a:rPr>
              <a:t>Too many plans. Use heuristics</a:t>
            </a:r>
            <a:endParaRPr dirty="0"/>
          </a:p>
          <a:p>
            <a:pPr>
              <a:defRPr/>
            </a:pPr>
            <a:r>
              <a:rPr lang="en-US" sz="2800" dirty="0">
                <a:solidFill>
                  <a:srgbClr val="6F2529"/>
                </a:solidFill>
              </a:rPr>
              <a:t>to reduce the search space</a:t>
            </a:r>
            <a:endParaRPr dirty="0"/>
          </a:p>
        </p:txBody>
      </p:sp>
      <p:pic>
        <p:nvPicPr>
          <p:cNvPr id="8" name="Picture 4"/>
          <p:cNvPicPr>
            <a:picLocks noChangeAspect="1"/>
          </p:cNvPicPr>
          <p:nvPr/>
        </p:nvPicPr>
        <p:blipFill>
          <a:blip r:embed="rId3"/>
          <a:stretch/>
        </p:blipFill>
        <p:spPr bwMode="auto">
          <a:xfrm>
            <a:off x="9960320" y="1288437"/>
            <a:ext cx="1550734" cy="2067645"/>
          </a:xfrm>
          <a:prstGeom prst="rect">
            <a:avLst/>
          </a:prstGeom>
        </p:spPr>
      </p:pic>
      <p:sp>
        <p:nvSpPr>
          <p:cNvPr id="9" name="TextBox 5"/>
          <p:cNvSpPr/>
          <p:nvPr/>
        </p:nvSpPr>
        <p:spPr bwMode="auto">
          <a:xfrm>
            <a:off x="9902767" y="3371508"/>
            <a:ext cx="1665841" cy="1569660"/>
          </a:xfrm>
          <a:prstGeom prst="rect">
            <a:avLst/>
          </a:prstGeom>
          <a:noFill/>
        </p:spPr>
        <p:txBody>
          <a:bodyPr wrap="none" rtlCol="0">
            <a:spAutoFit/>
          </a:bodyPr>
          <a:lstStyle/>
          <a:p>
            <a:pPr algn="ctr">
              <a:defRPr/>
            </a:pPr>
            <a:r>
              <a:rPr lang="en-US"/>
              <a:t>Pat Selinger</a:t>
            </a:r>
            <a:endParaRPr/>
          </a:p>
          <a:p>
            <a:pPr algn="ctr">
              <a:defRPr/>
            </a:pPr>
            <a:r>
              <a:rPr lang="en-US"/>
              <a:t>IBM Fellow,</a:t>
            </a:r>
            <a:endParaRPr/>
          </a:p>
          <a:p>
            <a:pPr algn="ctr">
              <a:defRPr/>
            </a:pPr>
            <a:r>
              <a:rPr lang="en-US"/>
              <a:t>Paradata,</a:t>
            </a:r>
            <a:endParaRPr/>
          </a:p>
          <a:p>
            <a:pPr algn="ctr">
              <a:defRPr/>
            </a:pPr>
            <a:r>
              <a:rPr lang="en-US"/>
              <a:t>Salesforce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SYSTEM R Optimizer</a:t>
            </a:r>
            <a:endParaRPr/>
          </a:p>
        </p:txBody>
      </p:sp>
      <p:sp>
        <p:nvSpPr>
          <p:cNvPr id="5" name="Content Placeholder 2"/>
          <p:cNvSpPr>
            <a:spLocks noGrp="1"/>
          </p:cNvSpPr>
          <p:nvPr>
            <p:ph idx="1"/>
          </p:nvPr>
        </p:nvSpPr>
        <p:spPr bwMode="auto"/>
        <p:txBody>
          <a:bodyPr/>
          <a:lstStyle/>
          <a:p>
            <a:pPr marL="0" indent="0">
              <a:buNone/>
              <a:defRPr/>
            </a:pPr>
            <a:r>
              <a:rPr lang="en-US" sz="2800" b="1"/>
              <a:t>Step 1: </a:t>
            </a:r>
            <a:r>
              <a:rPr lang="en-US" sz="2800"/>
              <a:t>Break query up </a:t>
            </a:r>
            <a:r>
              <a:rPr lang="en-US" sz="2800">
                <a:solidFill>
                  <a:schemeClr val="accent2"/>
                </a:solidFill>
              </a:rPr>
              <a:t>into blocks </a:t>
            </a:r>
            <a:r>
              <a:rPr lang="en-US" sz="2800"/>
              <a:t>and generate the logical operators for each block. </a:t>
            </a:r>
            <a:endParaRPr lang="en-US"/>
          </a:p>
          <a:p>
            <a:pPr marL="342890" lvl="1" indent="0">
              <a:buNone/>
              <a:defRPr/>
            </a:pPr>
            <a:r>
              <a:rPr lang="en-US" sz="2800"/>
              <a:t>Reduces complexity of each plan</a:t>
            </a:r>
            <a:endParaRPr lang="en-US"/>
          </a:p>
          <a:p>
            <a:pPr marL="0" indent="0">
              <a:buNone/>
              <a:defRPr/>
            </a:pPr>
            <a:r>
              <a:rPr lang="en-US" sz="2800"/>
              <a:t>Block: No nested queries, exactly one </a:t>
            </a:r>
            <a:r>
              <a:rPr lang="en-US" sz="2800">
                <a:latin typeface="Courier New"/>
                <a:ea typeface="Courier New"/>
                <a:cs typeface="Courier New"/>
              </a:rPr>
              <a:t>SELECT</a:t>
            </a:r>
            <a:r>
              <a:rPr lang="en-US" sz="2800"/>
              <a:t> &amp; </a:t>
            </a:r>
            <a:r>
              <a:rPr lang="en-US" sz="2800">
                <a:latin typeface="Courier New"/>
                <a:ea typeface="Courier New"/>
                <a:cs typeface="Courier New"/>
              </a:rPr>
              <a:t>FROM</a:t>
            </a:r>
            <a:r>
              <a:rPr lang="en-US" sz="2800"/>
              <a:t>, and at most one </a:t>
            </a:r>
            <a:r>
              <a:rPr lang="en-US" sz="2800">
                <a:latin typeface="Courier New"/>
                <a:ea typeface="Courier New"/>
                <a:cs typeface="Courier New"/>
              </a:rPr>
              <a:t>WHERE, GROUP BY, HAVING</a:t>
            </a:r>
            <a:endParaRPr lang="en-US"/>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a:t>51</a:t>
            </a:fld>
            <a:endParaRPr lang="en-US"/>
          </a:p>
        </p:txBody>
      </p:sp>
      <p:sp>
        <p:nvSpPr>
          <p:cNvPr id="7" name="TextBox 4"/>
          <p:cNvSpPr/>
          <p:nvPr/>
        </p:nvSpPr>
        <p:spPr bwMode="auto">
          <a:xfrm>
            <a:off x="1549151" y="4549676"/>
            <a:ext cx="7571184" cy="1754326"/>
          </a:xfrm>
          <a:prstGeom prst="rect">
            <a:avLst/>
          </a:prstGeom>
          <a:solidFill>
            <a:schemeClr val="bg1">
              <a:lumMod val="95000"/>
            </a:schemeClr>
          </a:solidFill>
        </p:spPr>
        <p:txBody>
          <a:bodyPr wrap="square" rtlCol="0">
            <a:spAutoFit/>
          </a:bodyPr>
          <a:lstStyle/>
          <a:p>
            <a:pPr>
              <a:defRPr/>
            </a:pPr>
            <a:r>
              <a:rPr lang="en-US" sz="1800" b="1">
                <a:solidFill>
                  <a:srgbClr val="FF0000"/>
                </a:solidFill>
              </a:rPr>
              <a:t>SELECT</a:t>
            </a:r>
            <a:r>
              <a:rPr lang="en-US" sz="1800">
                <a:solidFill>
                  <a:srgbClr val="FF0000"/>
                </a:solidFill>
              </a:rPr>
              <a:t> S.sid, </a:t>
            </a:r>
            <a:r>
              <a:rPr lang="en-US" sz="1800" b="1">
                <a:solidFill>
                  <a:srgbClr val="FF0000"/>
                </a:solidFill>
              </a:rPr>
              <a:t>MIN</a:t>
            </a:r>
            <a:r>
              <a:rPr lang="en-US" sz="1800">
                <a:solidFill>
                  <a:srgbClr val="FF0000"/>
                </a:solidFill>
              </a:rPr>
              <a:t> (R.day)</a:t>
            </a:r>
            <a:endParaRPr sz="1800"/>
          </a:p>
          <a:p>
            <a:pPr>
              <a:defRPr/>
            </a:pPr>
            <a:r>
              <a:rPr lang="en-US" sz="1800" b="1">
                <a:solidFill>
                  <a:srgbClr val="FF0000"/>
                </a:solidFill>
              </a:rPr>
              <a:t>FROM</a:t>
            </a:r>
            <a:r>
              <a:rPr lang="en-US" sz="1800">
                <a:solidFill>
                  <a:srgbClr val="FF0000"/>
                </a:solidFill>
              </a:rPr>
              <a:t> Sailors S, Reserves R, Boats B</a:t>
            </a:r>
            <a:endParaRPr sz="1800"/>
          </a:p>
          <a:p>
            <a:pPr>
              <a:defRPr/>
            </a:pPr>
            <a:r>
              <a:rPr lang="en-US" sz="1800" b="1">
                <a:solidFill>
                  <a:srgbClr val="FF0000"/>
                </a:solidFill>
              </a:rPr>
              <a:t>WHERE</a:t>
            </a:r>
            <a:r>
              <a:rPr lang="en-US" sz="1800">
                <a:solidFill>
                  <a:srgbClr val="FF0000"/>
                </a:solidFill>
              </a:rPr>
              <a:t> S.sid = R.sid </a:t>
            </a:r>
            <a:r>
              <a:rPr lang="en-US" sz="1800" b="1">
                <a:solidFill>
                  <a:srgbClr val="FF0000"/>
                </a:solidFill>
              </a:rPr>
              <a:t>AND</a:t>
            </a:r>
            <a:r>
              <a:rPr lang="en-US" sz="1800">
                <a:solidFill>
                  <a:srgbClr val="FF0000"/>
                </a:solidFill>
              </a:rPr>
              <a:t> R.bid = B.bid </a:t>
            </a:r>
            <a:r>
              <a:rPr lang="en-US" sz="1800" b="1">
                <a:solidFill>
                  <a:srgbClr val="FF0000"/>
                </a:solidFill>
              </a:rPr>
              <a:t>AND</a:t>
            </a:r>
            <a:r>
              <a:rPr lang="en-US" sz="1800">
                <a:solidFill>
                  <a:srgbClr val="FF0000"/>
                </a:solidFill>
              </a:rPr>
              <a:t> B.color = ‘red’</a:t>
            </a:r>
            <a:endParaRPr sz="1800"/>
          </a:p>
          <a:p>
            <a:pPr>
              <a:defRPr/>
            </a:pPr>
            <a:r>
              <a:rPr lang="en-US" sz="1800">
                <a:solidFill>
                  <a:srgbClr val="FF0000"/>
                </a:solidFill>
              </a:rPr>
              <a:t> </a:t>
            </a:r>
            <a:r>
              <a:rPr lang="en-US" sz="1800" b="1">
                <a:solidFill>
                  <a:srgbClr val="FF0000"/>
                </a:solidFill>
              </a:rPr>
              <a:t>AND</a:t>
            </a:r>
            <a:r>
              <a:rPr lang="en-US" sz="1800">
                <a:solidFill>
                  <a:srgbClr val="FF0000"/>
                </a:solidFill>
              </a:rPr>
              <a:t> S.rating =</a:t>
            </a:r>
            <a:r>
              <a:rPr lang="en-US" sz="1800"/>
              <a:t> (</a:t>
            </a:r>
            <a:r>
              <a:rPr lang="en-US" sz="1800" b="1">
                <a:solidFill>
                  <a:srgbClr val="00B050"/>
                </a:solidFill>
              </a:rPr>
              <a:t>SELECT MAX </a:t>
            </a:r>
            <a:r>
              <a:rPr lang="en-US" sz="1800">
                <a:solidFill>
                  <a:srgbClr val="00B050"/>
                </a:solidFill>
              </a:rPr>
              <a:t>(S2.rating) FROM Sailors S2</a:t>
            </a:r>
            <a:r>
              <a:rPr lang="en-US" sz="1800"/>
              <a:t>)</a:t>
            </a:r>
            <a:endParaRPr sz="1800"/>
          </a:p>
          <a:p>
            <a:pPr>
              <a:defRPr/>
            </a:pPr>
            <a:r>
              <a:rPr lang="en-US" sz="1800" b="1">
                <a:solidFill>
                  <a:srgbClr val="FF0000"/>
                </a:solidFill>
              </a:rPr>
              <a:t>GROUP BY </a:t>
            </a:r>
            <a:r>
              <a:rPr lang="en-US" sz="1800">
                <a:solidFill>
                  <a:srgbClr val="FF0000"/>
                </a:solidFill>
              </a:rPr>
              <a:t>S.sid</a:t>
            </a:r>
            <a:endParaRPr sz="1800"/>
          </a:p>
          <a:p>
            <a:pPr>
              <a:defRPr/>
            </a:pPr>
            <a:r>
              <a:rPr lang="en-US" sz="1800" b="1">
                <a:solidFill>
                  <a:srgbClr val="FF0000"/>
                </a:solidFill>
              </a:rPr>
              <a:t>HAVING COUNT</a:t>
            </a:r>
            <a:r>
              <a:rPr lang="en-US" sz="1800">
                <a:solidFill>
                  <a:srgbClr val="FF0000"/>
                </a:solidFill>
              </a:rPr>
              <a:t>(*)&gt;1</a:t>
            </a:r>
            <a:endParaRPr sz="1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SYSTEM R Optimizer</a:t>
            </a:r>
            <a:endParaRPr/>
          </a:p>
        </p:txBody>
      </p:sp>
      <p:sp>
        <p:nvSpPr>
          <p:cNvPr id="5" name="Content Placeholder 2"/>
          <p:cNvSpPr>
            <a:spLocks noGrp="1"/>
          </p:cNvSpPr>
          <p:nvPr>
            <p:ph idx="1"/>
          </p:nvPr>
        </p:nvSpPr>
        <p:spPr bwMode="auto"/>
        <p:txBody>
          <a:bodyPr/>
          <a:lstStyle/>
          <a:p>
            <a:pPr marL="0" indent="0">
              <a:buNone/>
              <a:defRPr/>
            </a:pPr>
            <a:r>
              <a:rPr lang="en-US" sz="2800" b="1"/>
              <a:t>Step 1: </a:t>
            </a:r>
            <a:r>
              <a:rPr lang="en-US" sz="2800"/>
              <a:t>Break query up </a:t>
            </a:r>
            <a:r>
              <a:rPr lang="en-US" sz="2800">
                <a:solidFill>
                  <a:schemeClr val="accent2"/>
                </a:solidFill>
              </a:rPr>
              <a:t>into blocks </a:t>
            </a:r>
            <a:r>
              <a:rPr lang="en-US" sz="2800"/>
              <a:t>and generate the logical operators for each block. </a:t>
            </a:r>
            <a:endParaRPr/>
          </a:p>
          <a:p>
            <a:pPr marL="342890" lvl="1" indent="0">
              <a:buNone/>
              <a:defRPr/>
            </a:pPr>
            <a:r>
              <a:rPr lang="en-US" sz="2800"/>
              <a:t>Reduces complexity of each plan</a:t>
            </a:r>
            <a:endParaRPr/>
          </a:p>
          <a:p>
            <a:pPr marL="0" indent="0">
              <a:buNone/>
              <a:defRPr/>
            </a:pPr>
            <a:r>
              <a:rPr lang="en-US" sz="2800"/>
              <a:t>Block: No nested queries, exactly one </a:t>
            </a:r>
            <a:r>
              <a:rPr lang="en-US" sz="2800">
                <a:latin typeface="Courier New"/>
                <a:ea typeface="Courier New"/>
                <a:cs typeface="Courier New"/>
              </a:rPr>
              <a:t>SELECT</a:t>
            </a:r>
            <a:r>
              <a:rPr lang="en-US" sz="2800"/>
              <a:t> &amp; </a:t>
            </a:r>
            <a:r>
              <a:rPr lang="en-US" sz="2800">
                <a:latin typeface="Courier New"/>
                <a:ea typeface="Courier New"/>
                <a:cs typeface="Courier New"/>
              </a:rPr>
              <a:t>FROM</a:t>
            </a:r>
            <a:r>
              <a:rPr lang="en-US" sz="2800"/>
              <a:t>, and at most one </a:t>
            </a:r>
            <a:r>
              <a:rPr lang="en-US" sz="2800">
                <a:latin typeface="Courier New"/>
                <a:ea typeface="Courier New"/>
                <a:cs typeface="Courier New"/>
              </a:rPr>
              <a:t>WHERE, GROUP BY, HAVING</a:t>
            </a:r>
            <a:endParaRPr/>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a:t>52</a:t>
            </a:fld>
            <a:endParaRPr lang="en-US"/>
          </a:p>
        </p:txBody>
      </p:sp>
      <p:sp>
        <p:nvSpPr>
          <p:cNvPr id="7" name="TextBox 4"/>
          <p:cNvSpPr/>
          <p:nvPr/>
        </p:nvSpPr>
        <p:spPr bwMode="auto">
          <a:xfrm>
            <a:off x="1559496" y="4549676"/>
            <a:ext cx="7571184" cy="1754326"/>
          </a:xfrm>
          <a:prstGeom prst="rect">
            <a:avLst/>
          </a:prstGeom>
          <a:solidFill>
            <a:schemeClr val="bg1">
              <a:lumMod val="95000"/>
            </a:schemeClr>
          </a:solidFill>
        </p:spPr>
        <p:txBody>
          <a:bodyPr wrap="square" rtlCol="0">
            <a:spAutoFit/>
          </a:bodyPr>
          <a:lstStyle/>
          <a:p>
            <a:pPr>
              <a:defRPr/>
            </a:pPr>
            <a:r>
              <a:rPr lang="en-US" sz="1800" b="1" dirty="0">
                <a:solidFill>
                  <a:srgbClr val="FF0000"/>
                </a:solidFill>
              </a:rPr>
              <a:t>SELECT</a:t>
            </a:r>
            <a:r>
              <a:rPr lang="en-US" sz="1800" dirty="0">
                <a:solidFill>
                  <a:srgbClr val="FF0000"/>
                </a:solidFill>
              </a:rPr>
              <a:t> </a:t>
            </a:r>
            <a:r>
              <a:rPr lang="en-US" sz="1800" dirty="0" err="1">
                <a:solidFill>
                  <a:srgbClr val="FF0000"/>
                </a:solidFill>
              </a:rPr>
              <a:t>S.sid</a:t>
            </a:r>
            <a:r>
              <a:rPr lang="en-US" sz="1800" dirty="0">
                <a:solidFill>
                  <a:srgbClr val="FF0000"/>
                </a:solidFill>
              </a:rPr>
              <a:t>, </a:t>
            </a:r>
            <a:r>
              <a:rPr lang="en-US" sz="1800" b="1" dirty="0">
                <a:solidFill>
                  <a:srgbClr val="FF0000"/>
                </a:solidFill>
              </a:rPr>
              <a:t>MIN</a:t>
            </a:r>
            <a:r>
              <a:rPr lang="en-US" sz="1800" dirty="0">
                <a:solidFill>
                  <a:srgbClr val="FF0000"/>
                </a:solidFill>
              </a:rPr>
              <a:t> (</a:t>
            </a:r>
            <a:r>
              <a:rPr lang="en-US" sz="1800" dirty="0" err="1">
                <a:solidFill>
                  <a:srgbClr val="FF0000"/>
                </a:solidFill>
              </a:rPr>
              <a:t>R.day</a:t>
            </a:r>
            <a:r>
              <a:rPr lang="en-US" sz="1800" dirty="0">
                <a:solidFill>
                  <a:srgbClr val="FF0000"/>
                </a:solidFill>
              </a:rPr>
              <a:t>)</a:t>
            </a:r>
            <a:endParaRPr sz="1800" dirty="0"/>
          </a:p>
          <a:p>
            <a:pPr>
              <a:defRPr/>
            </a:pPr>
            <a:r>
              <a:rPr lang="en-US" sz="1800" b="1" dirty="0">
                <a:solidFill>
                  <a:srgbClr val="FF0000"/>
                </a:solidFill>
              </a:rPr>
              <a:t>FROM</a:t>
            </a:r>
            <a:r>
              <a:rPr lang="en-US" sz="1800" dirty="0">
                <a:solidFill>
                  <a:srgbClr val="FF0000"/>
                </a:solidFill>
              </a:rPr>
              <a:t> Sailors S, Reserves R, Boats B</a:t>
            </a:r>
            <a:endParaRPr sz="1800" dirty="0"/>
          </a:p>
          <a:p>
            <a:pPr>
              <a:defRPr/>
            </a:pPr>
            <a:r>
              <a:rPr lang="en-US" sz="1800" b="1" dirty="0">
                <a:solidFill>
                  <a:srgbClr val="FF0000"/>
                </a:solidFill>
              </a:rPr>
              <a:t>WHERE</a:t>
            </a:r>
            <a:r>
              <a:rPr lang="en-US" sz="1800" dirty="0">
                <a:solidFill>
                  <a:srgbClr val="FF0000"/>
                </a:solidFill>
              </a:rPr>
              <a:t> </a:t>
            </a:r>
            <a:r>
              <a:rPr lang="en-US" sz="1800" dirty="0" err="1">
                <a:solidFill>
                  <a:srgbClr val="FF0000"/>
                </a:solidFill>
              </a:rPr>
              <a:t>S.sid</a:t>
            </a:r>
            <a:r>
              <a:rPr lang="en-US" sz="1800" dirty="0">
                <a:solidFill>
                  <a:srgbClr val="FF0000"/>
                </a:solidFill>
              </a:rPr>
              <a:t> = </a:t>
            </a:r>
            <a:r>
              <a:rPr lang="en-US" sz="1800" dirty="0" err="1">
                <a:solidFill>
                  <a:srgbClr val="FF0000"/>
                </a:solidFill>
              </a:rPr>
              <a:t>R.sid</a:t>
            </a:r>
            <a:r>
              <a:rPr lang="en-US" sz="1800" dirty="0">
                <a:solidFill>
                  <a:srgbClr val="FF0000"/>
                </a:solidFill>
              </a:rPr>
              <a:t> </a:t>
            </a:r>
            <a:r>
              <a:rPr lang="en-US" sz="1800" b="1" dirty="0">
                <a:solidFill>
                  <a:srgbClr val="FF0000"/>
                </a:solidFill>
              </a:rPr>
              <a:t>AND</a:t>
            </a:r>
            <a:r>
              <a:rPr lang="en-US" sz="1800" dirty="0">
                <a:solidFill>
                  <a:srgbClr val="FF0000"/>
                </a:solidFill>
              </a:rPr>
              <a:t> </a:t>
            </a:r>
            <a:r>
              <a:rPr lang="en-US" sz="1800" dirty="0" err="1">
                <a:solidFill>
                  <a:srgbClr val="FF0000"/>
                </a:solidFill>
              </a:rPr>
              <a:t>R.bid</a:t>
            </a:r>
            <a:r>
              <a:rPr lang="en-US" sz="1800" dirty="0">
                <a:solidFill>
                  <a:srgbClr val="FF0000"/>
                </a:solidFill>
              </a:rPr>
              <a:t> = </a:t>
            </a:r>
            <a:r>
              <a:rPr lang="en-US" sz="1800" dirty="0" err="1">
                <a:solidFill>
                  <a:srgbClr val="FF0000"/>
                </a:solidFill>
              </a:rPr>
              <a:t>B.bid</a:t>
            </a:r>
            <a:r>
              <a:rPr lang="en-US" sz="1800" dirty="0">
                <a:solidFill>
                  <a:srgbClr val="FF0000"/>
                </a:solidFill>
              </a:rPr>
              <a:t> </a:t>
            </a:r>
            <a:r>
              <a:rPr lang="en-US" sz="1800" b="1" dirty="0">
                <a:solidFill>
                  <a:srgbClr val="FF0000"/>
                </a:solidFill>
              </a:rPr>
              <a:t>AND</a:t>
            </a:r>
            <a:r>
              <a:rPr lang="en-US" sz="1800" dirty="0">
                <a:solidFill>
                  <a:srgbClr val="FF0000"/>
                </a:solidFill>
              </a:rPr>
              <a:t> </a:t>
            </a:r>
            <a:r>
              <a:rPr lang="en-US" sz="1800" dirty="0" err="1">
                <a:solidFill>
                  <a:srgbClr val="FF0000"/>
                </a:solidFill>
              </a:rPr>
              <a:t>B.color</a:t>
            </a:r>
            <a:r>
              <a:rPr lang="en-US" sz="1800" dirty="0">
                <a:solidFill>
                  <a:srgbClr val="FF0000"/>
                </a:solidFill>
              </a:rPr>
              <a:t> = ‘red’</a:t>
            </a:r>
            <a:endParaRPr sz="1800" dirty="0"/>
          </a:p>
          <a:p>
            <a:pPr>
              <a:defRPr/>
            </a:pPr>
            <a:r>
              <a:rPr lang="en-US" sz="1800" dirty="0">
                <a:solidFill>
                  <a:srgbClr val="FF0000"/>
                </a:solidFill>
              </a:rPr>
              <a:t> </a:t>
            </a:r>
            <a:r>
              <a:rPr lang="en-US" sz="1800" b="1" dirty="0">
                <a:solidFill>
                  <a:srgbClr val="FF0000"/>
                </a:solidFill>
              </a:rPr>
              <a:t>AND</a:t>
            </a:r>
            <a:r>
              <a:rPr lang="en-US" sz="1800" dirty="0">
                <a:solidFill>
                  <a:srgbClr val="FF0000"/>
                </a:solidFill>
              </a:rPr>
              <a:t> </a:t>
            </a:r>
            <a:r>
              <a:rPr lang="en-US" sz="1800" dirty="0" err="1">
                <a:solidFill>
                  <a:srgbClr val="FF0000"/>
                </a:solidFill>
              </a:rPr>
              <a:t>S.rating</a:t>
            </a:r>
            <a:r>
              <a:rPr lang="en-US" sz="1800" dirty="0">
                <a:solidFill>
                  <a:srgbClr val="FF0000"/>
                </a:solidFill>
              </a:rPr>
              <a:t> =</a:t>
            </a:r>
            <a:r>
              <a:rPr lang="en-US" sz="1800" dirty="0"/>
              <a:t> Reference to Nested Block</a:t>
            </a:r>
            <a:endParaRPr sz="1800" dirty="0"/>
          </a:p>
          <a:p>
            <a:pPr>
              <a:defRPr/>
            </a:pPr>
            <a:r>
              <a:rPr lang="en-US" sz="1800" b="1" dirty="0">
                <a:solidFill>
                  <a:srgbClr val="FF0000"/>
                </a:solidFill>
              </a:rPr>
              <a:t>GROUP BY </a:t>
            </a:r>
            <a:r>
              <a:rPr lang="en-US" sz="1800" dirty="0" err="1">
                <a:solidFill>
                  <a:srgbClr val="FF0000"/>
                </a:solidFill>
              </a:rPr>
              <a:t>S.sid</a:t>
            </a:r>
            <a:endParaRPr sz="1800" dirty="0"/>
          </a:p>
          <a:p>
            <a:pPr>
              <a:defRPr/>
            </a:pPr>
            <a:r>
              <a:rPr lang="en-US" sz="1800" b="1" dirty="0">
                <a:solidFill>
                  <a:srgbClr val="FF0000"/>
                </a:solidFill>
              </a:rPr>
              <a:t>HAVING COUNT</a:t>
            </a:r>
            <a:r>
              <a:rPr lang="en-US" sz="1800" dirty="0">
                <a:solidFill>
                  <a:srgbClr val="FF0000"/>
                </a:solidFill>
              </a:rPr>
              <a:t>(*)&gt;1</a:t>
            </a:r>
            <a:endParaRPr sz="1800" dirty="0"/>
          </a:p>
        </p:txBody>
      </p:sp>
      <p:sp>
        <p:nvSpPr>
          <p:cNvPr id="8" name="TextBox 5"/>
          <p:cNvSpPr/>
          <p:nvPr/>
        </p:nvSpPr>
        <p:spPr bwMode="auto">
          <a:xfrm>
            <a:off x="7489304" y="3797112"/>
            <a:ext cx="3178696" cy="923330"/>
          </a:xfrm>
          <a:prstGeom prst="rect">
            <a:avLst/>
          </a:prstGeom>
          <a:solidFill>
            <a:schemeClr val="bg1">
              <a:lumMod val="95000"/>
            </a:schemeClr>
          </a:solidFill>
        </p:spPr>
        <p:txBody>
          <a:bodyPr wrap="square" rtlCol="0">
            <a:spAutoFit/>
          </a:bodyPr>
          <a:lstStyle/>
          <a:p>
            <a:pPr>
              <a:defRPr/>
            </a:pPr>
            <a:r>
              <a:rPr lang="en-US" sz="1800"/>
              <a:t>Nested Block:</a:t>
            </a:r>
            <a:endParaRPr sz="1800"/>
          </a:p>
          <a:p>
            <a:pPr>
              <a:defRPr/>
            </a:pPr>
            <a:r>
              <a:rPr lang="en-US" sz="1800" b="1">
                <a:solidFill>
                  <a:srgbClr val="00B050"/>
                </a:solidFill>
              </a:rPr>
              <a:t>SELECT MAX </a:t>
            </a:r>
            <a:r>
              <a:rPr lang="en-US" sz="1800">
                <a:solidFill>
                  <a:srgbClr val="00B050"/>
                </a:solidFill>
              </a:rPr>
              <a:t>(S2.rating) FROM Sailors S2</a:t>
            </a:r>
            <a:endParaRPr lang="en-US" sz="1800">
              <a:solidFill>
                <a:srgbClr val="FF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Picture 2"/>
          <p:cNvPicPr>
            <a:picLocks noChangeAspect="1" noChangeArrowheads="1"/>
          </p:cNvPicPr>
          <p:nvPr/>
        </p:nvPicPr>
        <p:blipFill>
          <a:blip r:embed="rId3"/>
          <a:stretch/>
        </p:blipFill>
        <p:spPr bwMode="auto">
          <a:xfrm>
            <a:off x="4896464" y="4830404"/>
            <a:ext cx="6296333" cy="1925820"/>
          </a:xfrm>
          <a:prstGeom prst="rect">
            <a:avLst/>
          </a:prstGeom>
          <a:noFill/>
        </p:spPr>
      </p:pic>
      <p:sp>
        <p:nvSpPr>
          <p:cNvPr id="4" name="Title 1"/>
          <p:cNvSpPr>
            <a:spLocks noGrp="1"/>
          </p:cNvSpPr>
          <p:nvPr>
            <p:ph type="title"/>
          </p:nvPr>
        </p:nvSpPr>
        <p:spPr bwMode="auto"/>
        <p:txBody>
          <a:bodyPr/>
          <a:lstStyle/>
          <a:p>
            <a:pPr>
              <a:defRPr/>
            </a:pPr>
            <a:r>
              <a:rPr lang="en-US"/>
              <a:t>SYSTEM R Optimizer</a:t>
            </a:r>
            <a:endParaRPr/>
          </a:p>
        </p:txBody>
      </p:sp>
      <p:sp>
        <p:nvSpPr>
          <p:cNvPr id="5" name="Content Placeholder 2"/>
          <p:cNvSpPr>
            <a:spLocks noGrp="1"/>
          </p:cNvSpPr>
          <p:nvPr>
            <p:ph idx="1"/>
          </p:nvPr>
        </p:nvSpPr>
        <p:spPr bwMode="auto"/>
        <p:txBody>
          <a:bodyPr/>
          <a:lstStyle/>
          <a:p>
            <a:pPr marL="0" indent="0">
              <a:buNone/>
              <a:defRPr/>
            </a:pPr>
            <a:r>
              <a:rPr lang="en-US" sz="2800" b="1"/>
              <a:t>Step 1: </a:t>
            </a:r>
            <a:r>
              <a:rPr lang="en-US" sz="2800"/>
              <a:t>Break query up </a:t>
            </a:r>
            <a:r>
              <a:rPr lang="en-US" sz="2800">
                <a:solidFill>
                  <a:schemeClr val="accent2"/>
                </a:solidFill>
              </a:rPr>
              <a:t>into blocks </a:t>
            </a:r>
            <a:r>
              <a:rPr lang="en-US" sz="2800"/>
              <a:t>and detect the logical operators in each block. </a:t>
            </a:r>
            <a:endParaRPr sz="2800"/>
          </a:p>
          <a:p>
            <a:pPr marL="0" indent="0">
              <a:buNone/>
              <a:defRPr/>
            </a:pPr>
            <a:r>
              <a:rPr lang="en-US" sz="2800" b="1"/>
              <a:t>Step 2: </a:t>
            </a:r>
            <a:r>
              <a:rPr lang="en-US" sz="2800"/>
              <a:t>For each individual block:</a:t>
            </a:r>
            <a:endParaRPr lang="en-US" sz="2800" b="1"/>
          </a:p>
          <a:p>
            <a:pPr>
              <a:defRPr/>
            </a:pPr>
            <a:r>
              <a:rPr lang="en-US" sz="2800"/>
              <a:t>For each logical operator, consider a set of physical operators &amp; offered access paths. </a:t>
            </a:r>
            <a:endParaRPr sz="2800"/>
          </a:p>
          <a:p>
            <a:pPr>
              <a:defRPr/>
            </a:pPr>
            <a:r>
              <a:rPr lang="en-US" sz="2800" i="1"/>
              <a:t>Iteratively construct </a:t>
            </a:r>
            <a:r>
              <a:rPr lang="en-US" sz="2800"/>
              <a:t>a “</a:t>
            </a:r>
            <a:r>
              <a:rPr lang="en-US" sz="2800">
                <a:solidFill>
                  <a:schemeClr val="accent2"/>
                </a:solidFill>
              </a:rPr>
              <a:t>left-deep</a:t>
            </a:r>
            <a:r>
              <a:rPr lang="en-US" sz="2800"/>
              <a:t>” tree that minimizes the estimated amount of work to execute the plan.</a:t>
            </a:r>
            <a:endParaRPr sz="2800"/>
          </a:p>
          <a:p>
            <a:pPr lvl="1">
              <a:defRPr/>
            </a:pPr>
            <a:r>
              <a:rPr lang="en-US" sz="2800"/>
              <a:t>Why left-deep?</a:t>
            </a:r>
            <a:endParaRPr lang="en-US" sz="2000"/>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SYSTEM R Optimizer</a:t>
            </a:r>
            <a:endParaRPr/>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a:t>54</a:t>
            </a:fld>
            <a:endParaRPr lang="en-US"/>
          </a:p>
        </p:txBody>
      </p:sp>
      <p:sp>
        <p:nvSpPr>
          <p:cNvPr id="5" name="Content Placeholder 2"/>
          <p:cNvSpPr>
            <a:spLocks noGrp="1"/>
          </p:cNvSpPr>
          <p:nvPr>
            <p:ph idx="4294967295"/>
          </p:nvPr>
        </p:nvSpPr>
        <p:spPr bwMode="auto">
          <a:xfrm>
            <a:off x="739824" y="836613"/>
            <a:ext cx="10972800" cy="616235"/>
          </a:xfrm>
        </p:spPr>
        <p:txBody>
          <a:bodyPr/>
          <a:lstStyle/>
          <a:p>
            <a:pPr marL="0" indent="0">
              <a:buNone/>
              <a:defRPr/>
            </a:pPr>
            <a:r>
              <a:rPr lang="en-US" b="1" i="1" dirty="0"/>
              <a:t>Retrieve the names of artists that appear on Joy's mixtape </a:t>
            </a:r>
            <a:endParaRPr lang="en-US" dirty="0"/>
          </a:p>
        </p:txBody>
      </p:sp>
      <p:sp>
        <p:nvSpPr>
          <p:cNvPr id="20" name="TextBox 25"/>
          <p:cNvSpPr/>
          <p:nvPr/>
        </p:nvSpPr>
        <p:spPr bwMode="auto">
          <a:xfrm>
            <a:off x="5951985" y="4532160"/>
            <a:ext cx="546945" cy="461665"/>
          </a:xfrm>
          <a:prstGeom prst="rect">
            <a:avLst/>
          </a:prstGeom>
          <a:noFill/>
        </p:spPr>
        <p:txBody>
          <a:bodyPr wrap="none" rtlCol="0">
            <a:spAutoFit/>
          </a:bodyPr>
          <a:lstStyle/>
          <a:p>
            <a:pPr>
              <a:defRPr/>
            </a:pPr>
            <a:r>
              <a:rPr lang="en-US"/>
              <a:t>Q4</a:t>
            </a:r>
            <a:endParaRPr/>
          </a:p>
        </p:txBody>
      </p:sp>
      <p:sp>
        <p:nvSpPr>
          <p:cNvPr id="24" name="TextBox 4"/>
          <p:cNvSpPr/>
          <p:nvPr/>
        </p:nvSpPr>
        <p:spPr bwMode="auto">
          <a:xfrm>
            <a:off x="100703" y="1500224"/>
            <a:ext cx="5851282" cy="1938992"/>
          </a:xfrm>
          <a:prstGeom prst="rect">
            <a:avLst/>
          </a:prstGeom>
          <a:solidFill>
            <a:schemeClr val="bg1">
              <a:lumMod val="95000"/>
            </a:schemeClr>
          </a:solidFill>
        </p:spPr>
        <p:txBody>
          <a:bodyPr wrap="none" rtlCol="0">
            <a:spAutoFit/>
          </a:bodyPr>
          <a:lstStyle/>
          <a:p>
            <a:pPr>
              <a:defRPr/>
            </a:pPr>
            <a:r>
              <a:rPr lang="en-US" sz="2000" b="1" dirty="0">
                <a:solidFill>
                  <a:schemeClr val="accent1"/>
                </a:solidFill>
              </a:rPr>
              <a:t>SELECT</a:t>
            </a:r>
            <a:r>
              <a:rPr lang="en-US" sz="2000" b="1" dirty="0"/>
              <a:t> </a:t>
            </a:r>
            <a:r>
              <a:rPr lang="en-US" sz="2000" dirty="0"/>
              <a:t>ARTIST.NAME</a:t>
            </a:r>
            <a:br>
              <a:rPr lang="en-US" sz="2000" dirty="0"/>
            </a:br>
            <a:r>
              <a:rPr lang="en-US" sz="2000" b="1" dirty="0">
                <a:solidFill>
                  <a:schemeClr val="accent1"/>
                </a:solidFill>
              </a:rPr>
              <a:t>FROM</a:t>
            </a:r>
            <a:r>
              <a:rPr lang="en-US" sz="2000" b="1" dirty="0"/>
              <a:t> </a:t>
            </a:r>
            <a:r>
              <a:rPr lang="en-US" sz="2000" dirty="0"/>
              <a:t>ARTIST, APPEARS, ALBUM </a:t>
            </a:r>
            <a:endParaRPr sz="2000" dirty="0"/>
          </a:p>
          <a:p>
            <a:pPr>
              <a:defRPr/>
            </a:pPr>
            <a:r>
              <a:rPr lang="en-US" sz="2000" b="1" dirty="0">
                <a:solidFill>
                  <a:schemeClr val="accent1"/>
                </a:solidFill>
              </a:rPr>
              <a:t>WHERE</a:t>
            </a:r>
            <a:r>
              <a:rPr lang="en-US" sz="2000" b="1" dirty="0"/>
              <a:t> </a:t>
            </a:r>
            <a:r>
              <a:rPr lang="en-US" sz="2000" dirty="0"/>
              <a:t>ARTIST.ID=APPEARS.ARTIST_ID </a:t>
            </a:r>
            <a:br>
              <a:rPr lang="en-US" sz="2000" dirty="0"/>
            </a:br>
            <a:r>
              <a:rPr lang="en-US" sz="2000" dirty="0"/>
              <a:t>	</a:t>
            </a:r>
            <a:r>
              <a:rPr lang="en-US" sz="2000" b="1" dirty="0">
                <a:solidFill>
                  <a:schemeClr val="accent1"/>
                </a:solidFill>
              </a:rPr>
              <a:t>AND</a:t>
            </a:r>
            <a:r>
              <a:rPr lang="en-US" sz="2000" b="1" dirty="0"/>
              <a:t> </a:t>
            </a:r>
            <a:r>
              <a:rPr lang="en-US" sz="2000" dirty="0"/>
              <a:t>APPEARS.ALBUM_ID=ALBUM.ID</a:t>
            </a:r>
            <a:br>
              <a:rPr lang="en-US" sz="2000" dirty="0"/>
            </a:br>
            <a:r>
              <a:rPr lang="en-US" sz="2000" dirty="0"/>
              <a:t>	</a:t>
            </a:r>
            <a:r>
              <a:rPr lang="en-US" sz="2000" b="1" dirty="0">
                <a:solidFill>
                  <a:schemeClr val="accent1"/>
                </a:solidFill>
              </a:rPr>
              <a:t>AND</a:t>
            </a:r>
            <a:r>
              <a:rPr lang="en-US" sz="2000" b="1" dirty="0"/>
              <a:t> </a:t>
            </a:r>
            <a:r>
              <a:rPr lang="en-US" sz="2000" dirty="0"/>
              <a:t>ALBUM.NAME=“</a:t>
            </a:r>
            <a:r>
              <a:rPr lang="en-US" sz="2000" b="1" i="1" dirty="0"/>
              <a:t>Joy's Slag Remix</a:t>
            </a:r>
            <a:r>
              <a:rPr lang="en-US" sz="2000" dirty="0"/>
              <a:t>”</a:t>
            </a:r>
            <a:br>
              <a:rPr lang="en-US" sz="2000" dirty="0"/>
            </a:br>
            <a:r>
              <a:rPr lang="en-US" sz="2000" b="1" dirty="0">
                <a:solidFill>
                  <a:schemeClr val="accent1"/>
                </a:solidFill>
              </a:rPr>
              <a:t>ORDER BY </a:t>
            </a:r>
            <a:r>
              <a:rPr lang="en-US" sz="2000" dirty="0"/>
              <a:t>ARTIST.ID</a:t>
            </a:r>
            <a:endParaRPr sz="2000" dirty="0"/>
          </a:p>
        </p:txBody>
      </p:sp>
      <p:graphicFrame>
        <p:nvGraphicFramePr>
          <p:cNvPr id="25" name="Table 5"/>
          <p:cNvGraphicFramePr>
            <a:graphicFrameLocks noGrp="1"/>
          </p:cNvGraphicFramePr>
          <p:nvPr/>
        </p:nvGraphicFramePr>
        <p:xfrm>
          <a:off x="1509204" y="4931297"/>
          <a:ext cx="4976643" cy="792480"/>
        </p:xfrm>
        <a:graphic>
          <a:graphicData uri="http://schemas.openxmlformats.org/drawingml/2006/table">
            <a:tbl>
              <a:tblPr firstRow="1" bandRow="1"/>
              <a:tblGrid>
                <a:gridCol w="2237211">
                  <a:extLst>
                    <a:ext uri="{9D8B030D-6E8A-4147-A177-3AD203B41FA5}">
                      <a16:colId xmlns:a16="http://schemas.microsoft.com/office/drawing/2014/main" val="20000"/>
                    </a:ext>
                  </a:extLst>
                </a:gridCol>
                <a:gridCol w="2739432">
                  <a:extLst>
                    <a:ext uri="{9D8B030D-6E8A-4147-A177-3AD203B41FA5}">
                      <a16:colId xmlns:a16="http://schemas.microsoft.com/office/drawing/2014/main" val="20001"/>
                    </a:ext>
                  </a:extLst>
                </a:gridCol>
              </a:tblGrid>
              <a:tr h="370840">
                <a:tc>
                  <a:txBody>
                    <a:bodyPr/>
                    <a:lstStyle/>
                    <a:p>
                      <a:pPr>
                        <a:defRPr/>
                      </a:pPr>
                      <a:r>
                        <a:rPr lang="en-US" sz="2000"/>
                        <a:t>ID</a:t>
                      </a:r>
                      <a:endParaRPr sz="2000"/>
                    </a:p>
                  </a:txBody>
                  <a:tcPr/>
                </a:tc>
                <a:tc>
                  <a:txBody>
                    <a:bodyPr/>
                    <a:lstStyle/>
                    <a:p>
                      <a:pPr>
                        <a:defRPr/>
                      </a:pPr>
                      <a:r>
                        <a:rPr lang="en-US" sz="2000"/>
                        <a:t>NAME</a:t>
                      </a:r>
                      <a:endParaRPr sz="2000"/>
                    </a:p>
                  </a:txBody>
                  <a:tcPr/>
                </a:tc>
                <a:extLst>
                  <a:ext uri="{0D108BD9-81ED-4DB2-BD59-A6C34878D82A}">
                    <a16:rowId xmlns:a16="http://schemas.microsoft.com/office/drawing/2014/main" val="10000"/>
                  </a:ext>
                </a:extLst>
              </a:tr>
              <a:tr h="370840">
                <a:tc>
                  <a:txBody>
                    <a:bodyPr/>
                    <a:lstStyle/>
                    <a:p>
                      <a:pPr>
                        <a:defRPr/>
                      </a:pPr>
                      <a:r>
                        <a:rPr lang="en-US" sz="2000"/>
                        <a:t>Integer, PK</a:t>
                      </a:r>
                      <a:endParaRPr sz="2000"/>
                    </a:p>
                  </a:txBody>
                  <a:tcPr/>
                </a:tc>
                <a:tc>
                  <a:txBody>
                    <a:bodyPr/>
                    <a:lstStyle/>
                    <a:p>
                      <a:pPr>
                        <a:defRPr/>
                      </a:pPr>
                      <a:r>
                        <a:rPr lang="en-US" sz="2000"/>
                        <a:t>VARCHAR(32)</a:t>
                      </a:r>
                      <a:endParaRPr sz="2000"/>
                    </a:p>
                  </a:txBody>
                  <a:tcPr/>
                </a:tc>
                <a:extLst>
                  <a:ext uri="{0D108BD9-81ED-4DB2-BD59-A6C34878D82A}">
                    <a16:rowId xmlns:a16="http://schemas.microsoft.com/office/drawing/2014/main" val="10001"/>
                  </a:ext>
                </a:extLst>
              </a:tr>
            </a:tbl>
          </a:graphicData>
        </a:graphic>
      </p:graphicFrame>
      <p:graphicFrame>
        <p:nvGraphicFramePr>
          <p:cNvPr id="26" name="Table 7"/>
          <p:cNvGraphicFramePr>
            <a:graphicFrameLocks noGrp="1"/>
          </p:cNvGraphicFramePr>
          <p:nvPr/>
        </p:nvGraphicFramePr>
        <p:xfrm>
          <a:off x="1509205" y="3995193"/>
          <a:ext cx="4994538" cy="792480"/>
        </p:xfrm>
        <a:graphic>
          <a:graphicData uri="http://schemas.openxmlformats.org/drawingml/2006/table">
            <a:tbl>
              <a:tblPr firstRow="1" bandRow="1"/>
              <a:tblGrid>
                <a:gridCol w="2497269">
                  <a:extLst>
                    <a:ext uri="{9D8B030D-6E8A-4147-A177-3AD203B41FA5}">
                      <a16:colId xmlns:a16="http://schemas.microsoft.com/office/drawing/2014/main" val="20000"/>
                    </a:ext>
                  </a:extLst>
                </a:gridCol>
                <a:gridCol w="2497269">
                  <a:extLst>
                    <a:ext uri="{9D8B030D-6E8A-4147-A177-3AD203B41FA5}">
                      <a16:colId xmlns:a16="http://schemas.microsoft.com/office/drawing/2014/main" val="20001"/>
                    </a:ext>
                  </a:extLst>
                </a:gridCol>
              </a:tblGrid>
              <a:tr h="370840">
                <a:tc>
                  <a:txBody>
                    <a:bodyPr/>
                    <a:lstStyle/>
                    <a:p>
                      <a:pPr>
                        <a:defRPr/>
                      </a:pPr>
                      <a:r>
                        <a:rPr lang="en-US" sz="2000"/>
                        <a:t>ARTIST_ID</a:t>
                      </a:r>
                      <a:endParaRPr sz="2000"/>
                    </a:p>
                  </a:txBody>
                  <a:tcPr/>
                </a:tc>
                <a:tc>
                  <a:txBody>
                    <a:bodyPr/>
                    <a:lstStyle/>
                    <a:p>
                      <a:pPr>
                        <a:defRPr/>
                      </a:pPr>
                      <a:r>
                        <a:rPr lang="en-US" sz="2000"/>
                        <a:t>ALBUM_ID</a:t>
                      </a:r>
                      <a:endParaRPr sz="2000"/>
                    </a:p>
                  </a:txBody>
                  <a:tcPr/>
                </a:tc>
                <a:extLst>
                  <a:ext uri="{0D108BD9-81ED-4DB2-BD59-A6C34878D82A}">
                    <a16:rowId xmlns:a16="http://schemas.microsoft.com/office/drawing/2014/main" val="10000"/>
                  </a:ext>
                </a:extLst>
              </a:tr>
              <a:tr h="370840">
                <a:tc>
                  <a:txBody>
                    <a:bodyPr/>
                    <a:lstStyle/>
                    <a:p>
                      <a:pPr>
                        <a:defRPr/>
                      </a:pPr>
                      <a:r>
                        <a:rPr lang="en-US" sz="2000"/>
                        <a:t>FK</a:t>
                      </a:r>
                      <a:endParaRPr sz="2000"/>
                    </a:p>
                  </a:txBody>
                  <a:tcPr/>
                </a:tc>
                <a:tc>
                  <a:txBody>
                    <a:bodyPr/>
                    <a:lstStyle/>
                    <a:p>
                      <a:pPr>
                        <a:defRPr/>
                      </a:pPr>
                      <a:r>
                        <a:rPr lang="en-US" sz="2000"/>
                        <a:t>FK</a:t>
                      </a:r>
                      <a:endParaRPr sz="2000"/>
                    </a:p>
                  </a:txBody>
                  <a:tcPr/>
                </a:tc>
                <a:extLst>
                  <a:ext uri="{0D108BD9-81ED-4DB2-BD59-A6C34878D82A}">
                    <a16:rowId xmlns:a16="http://schemas.microsoft.com/office/drawing/2014/main" val="10001"/>
                  </a:ext>
                </a:extLst>
              </a:tr>
            </a:tbl>
          </a:graphicData>
        </a:graphic>
      </p:graphicFrame>
      <p:sp>
        <p:nvSpPr>
          <p:cNvPr id="27" name="TextBox 8"/>
          <p:cNvSpPr/>
          <p:nvPr/>
        </p:nvSpPr>
        <p:spPr bwMode="auto">
          <a:xfrm>
            <a:off x="195425" y="5885935"/>
            <a:ext cx="1119217" cy="461665"/>
          </a:xfrm>
          <a:prstGeom prst="rect">
            <a:avLst/>
          </a:prstGeom>
          <a:noFill/>
        </p:spPr>
        <p:txBody>
          <a:bodyPr wrap="none" rtlCol="0">
            <a:spAutoFit/>
          </a:bodyPr>
          <a:lstStyle/>
          <a:p>
            <a:pPr>
              <a:defRPr/>
            </a:pPr>
            <a:r>
              <a:rPr lang="en-US"/>
              <a:t>ALBUM</a:t>
            </a:r>
            <a:endParaRPr sz="2800"/>
          </a:p>
        </p:txBody>
      </p:sp>
      <p:sp>
        <p:nvSpPr>
          <p:cNvPr id="28" name="TextBox 9"/>
          <p:cNvSpPr/>
          <p:nvPr/>
        </p:nvSpPr>
        <p:spPr bwMode="auto">
          <a:xfrm>
            <a:off x="265957" y="5086986"/>
            <a:ext cx="1048685" cy="461665"/>
          </a:xfrm>
          <a:prstGeom prst="rect">
            <a:avLst/>
          </a:prstGeom>
          <a:noFill/>
        </p:spPr>
        <p:txBody>
          <a:bodyPr wrap="none" rtlCol="0">
            <a:spAutoFit/>
          </a:bodyPr>
          <a:lstStyle/>
          <a:p>
            <a:pPr>
              <a:defRPr/>
            </a:pPr>
            <a:r>
              <a:rPr lang="en-US"/>
              <a:t>ARTIST</a:t>
            </a:r>
            <a:endParaRPr sz="2800"/>
          </a:p>
        </p:txBody>
      </p:sp>
      <p:sp>
        <p:nvSpPr>
          <p:cNvPr id="29" name="TextBox 10"/>
          <p:cNvSpPr/>
          <p:nvPr/>
        </p:nvSpPr>
        <p:spPr bwMode="auto">
          <a:xfrm>
            <a:off x="427" y="4288037"/>
            <a:ext cx="1316386" cy="461665"/>
          </a:xfrm>
          <a:prstGeom prst="rect">
            <a:avLst/>
          </a:prstGeom>
          <a:noFill/>
        </p:spPr>
        <p:txBody>
          <a:bodyPr wrap="none" rtlCol="0">
            <a:spAutoFit/>
          </a:bodyPr>
          <a:lstStyle/>
          <a:p>
            <a:pPr>
              <a:defRPr/>
            </a:pPr>
            <a:r>
              <a:rPr lang="en-US"/>
              <a:t>APPEARS</a:t>
            </a:r>
            <a:endParaRPr sz="2800"/>
          </a:p>
        </p:txBody>
      </p:sp>
      <p:graphicFrame>
        <p:nvGraphicFramePr>
          <p:cNvPr id="30" name="Table 11"/>
          <p:cNvGraphicFramePr>
            <a:graphicFrameLocks noGrp="1"/>
          </p:cNvGraphicFramePr>
          <p:nvPr/>
        </p:nvGraphicFramePr>
        <p:xfrm>
          <a:off x="1509204" y="5871941"/>
          <a:ext cx="6650722" cy="792480"/>
        </p:xfrm>
        <a:graphic>
          <a:graphicData uri="http://schemas.openxmlformats.org/drawingml/2006/table">
            <a:tbl>
              <a:tblPr firstRow="1" bandRow="1"/>
              <a:tblGrid>
                <a:gridCol w="2901093">
                  <a:extLst>
                    <a:ext uri="{9D8B030D-6E8A-4147-A177-3AD203B41FA5}">
                      <a16:colId xmlns:a16="http://schemas.microsoft.com/office/drawing/2014/main" val="20000"/>
                    </a:ext>
                  </a:extLst>
                </a:gridCol>
                <a:gridCol w="3749629">
                  <a:extLst>
                    <a:ext uri="{9D8B030D-6E8A-4147-A177-3AD203B41FA5}">
                      <a16:colId xmlns:a16="http://schemas.microsoft.com/office/drawing/2014/main" val="20001"/>
                    </a:ext>
                  </a:extLst>
                </a:gridCol>
              </a:tblGrid>
              <a:tr h="296024">
                <a:tc>
                  <a:txBody>
                    <a:bodyPr/>
                    <a:lstStyle/>
                    <a:p>
                      <a:pPr>
                        <a:defRPr/>
                      </a:pPr>
                      <a:r>
                        <a:rPr lang="en-US" sz="2000"/>
                        <a:t>ID</a:t>
                      </a:r>
                      <a:endParaRPr sz="2000"/>
                    </a:p>
                  </a:txBody>
                  <a:tcPr/>
                </a:tc>
                <a:tc>
                  <a:txBody>
                    <a:bodyPr/>
                    <a:lstStyle/>
                    <a:p>
                      <a:pPr>
                        <a:defRPr/>
                      </a:pPr>
                      <a:r>
                        <a:rPr lang="en-US" sz="2000"/>
                        <a:t>NAME</a:t>
                      </a:r>
                      <a:endParaRPr sz="2000"/>
                    </a:p>
                  </a:txBody>
                  <a:tcPr/>
                </a:tc>
                <a:extLst>
                  <a:ext uri="{0D108BD9-81ED-4DB2-BD59-A6C34878D82A}">
                    <a16:rowId xmlns:a16="http://schemas.microsoft.com/office/drawing/2014/main" val="10000"/>
                  </a:ext>
                </a:extLst>
              </a:tr>
              <a:tr h="370840">
                <a:tc>
                  <a:txBody>
                    <a:bodyPr/>
                    <a:lstStyle/>
                    <a:p>
                      <a:pPr>
                        <a:defRPr/>
                      </a:pPr>
                      <a:r>
                        <a:rPr lang="en-US" sz="2000"/>
                        <a:t>Integer, PK</a:t>
                      </a:r>
                      <a:endParaRPr sz="2000"/>
                    </a:p>
                  </a:txBody>
                  <a:tcPr/>
                </a:tc>
                <a:tc>
                  <a:txBody>
                    <a:bodyPr/>
                    <a:lstStyle/>
                    <a:p>
                      <a:pPr>
                        <a:defRPr/>
                      </a:pPr>
                      <a:r>
                        <a:rPr lang="en-US" sz="2000"/>
                        <a:t>VARCHAR(32) UNIQUE</a:t>
                      </a:r>
                      <a:endParaRPr sz="2000"/>
                    </a:p>
                  </a:txBody>
                  <a:tcPr/>
                </a:tc>
                <a:extLst>
                  <a:ext uri="{0D108BD9-81ED-4DB2-BD59-A6C34878D82A}">
                    <a16:rowId xmlns:a16="http://schemas.microsoft.com/office/drawing/2014/main" val="10001"/>
                  </a:ext>
                </a:extLst>
              </a:tr>
            </a:tbl>
          </a:graphicData>
        </a:graphic>
      </p:graphicFrame>
      <p:sp>
        <p:nvSpPr>
          <p:cNvPr id="21" name="Rectangle 6"/>
          <p:cNvSpPr/>
          <p:nvPr/>
        </p:nvSpPr>
        <p:spPr bwMode="auto">
          <a:xfrm>
            <a:off x="23768" y="3553988"/>
            <a:ext cx="6649609" cy="400110"/>
          </a:xfrm>
          <a:prstGeom prst="rect">
            <a:avLst/>
          </a:prstGeom>
        </p:spPr>
        <p:txBody>
          <a:bodyPr wrap="square">
            <a:spAutoFit/>
          </a:bodyPr>
          <a:lstStyle/>
          <a:p>
            <a:pPr>
              <a:defRPr/>
            </a:pPr>
            <a:r>
              <a:rPr lang="en-US" sz="2000" b="1" i="1">
                <a:solidFill>
                  <a:srgbClr val="6F2529"/>
                </a:solidFill>
                <a:latin typeface="GentiumBookBasic"/>
              </a:rPr>
              <a:t>Step #1: Choose the best access path to each table</a:t>
            </a:r>
            <a:endParaRPr lang="en-US" sz="2000" b="1">
              <a:solidFill>
                <a:srgbClr val="6F2529"/>
              </a:solidFill>
            </a:endParaRPr>
          </a:p>
        </p:txBody>
      </p:sp>
      <p:sp>
        <p:nvSpPr>
          <p:cNvPr id="22" name="TextBox 4"/>
          <p:cNvSpPr/>
          <p:nvPr/>
        </p:nvSpPr>
        <p:spPr bwMode="auto">
          <a:xfrm>
            <a:off x="8201633" y="1452848"/>
            <a:ext cx="3377848" cy="923330"/>
          </a:xfrm>
          <a:prstGeom prst="rect">
            <a:avLst/>
          </a:prstGeom>
          <a:noFill/>
        </p:spPr>
        <p:txBody>
          <a:bodyPr wrap="none" rtlCol="0">
            <a:spAutoFit/>
          </a:bodyPr>
          <a:lstStyle/>
          <a:p>
            <a:pPr>
              <a:defRPr/>
            </a:pPr>
            <a:r>
              <a:rPr lang="en-US" sz="1800" dirty="0"/>
              <a:t>ARTIST: Sequential scan</a:t>
            </a:r>
            <a:endParaRPr sz="1800" dirty="0"/>
          </a:p>
          <a:p>
            <a:pPr>
              <a:defRPr/>
            </a:pPr>
            <a:r>
              <a:rPr lang="en-US" sz="1800" dirty="0"/>
              <a:t>APPEARS: Sequential scan</a:t>
            </a:r>
            <a:endParaRPr sz="1800" dirty="0"/>
          </a:p>
          <a:p>
            <a:pPr>
              <a:defRPr/>
            </a:pPr>
            <a:r>
              <a:rPr lang="en-US" sz="1800" dirty="0"/>
              <a:t>ALBUM: Index lookup on name</a:t>
            </a:r>
            <a:endParaRPr sz="1800" dirty="0"/>
          </a:p>
        </p:txBody>
      </p:sp>
      <p:sp>
        <p:nvSpPr>
          <p:cNvPr id="23" name="TextBox 7"/>
          <p:cNvSpPr/>
          <p:nvPr/>
        </p:nvSpPr>
        <p:spPr bwMode="auto">
          <a:xfrm>
            <a:off x="8128701" y="4132237"/>
            <a:ext cx="3480440" cy="923330"/>
          </a:xfrm>
          <a:prstGeom prst="rect">
            <a:avLst/>
          </a:prstGeom>
          <a:noFill/>
        </p:spPr>
        <p:txBody>
          <a:bodyPr wrap="none" rtlCol="0">
            <a:spAutoFit/>
          </a:bodyPr>
          <a:lstStyle/>
          <a:p>
            <a:pPr>
              <a:defRPr/>
            </a:pPr>
            <a:r>
              <a:rPr lang="en-US" sz="1800"/>
              <a:t>ARTIST, APPEARS: No </a:t>
            </a:r>
            <a:br>
              <a:rPr lang="en-US" sz="1800"/>
            </a:br>
            <a:r>
              <a:rPr lang="en-US" sz="1800"/>
              <a:t>predicate in the WHERE clause </a:t>
            </a:r>
            <a:endParaRPr sz="1800"/>
          </a:p>
          <a:p>
            <a:pPr>
              <a:defRPr/>
            </a:pPr>
            <a:r>
              <a:rPr lang="en-US" sz="1800"/>
              <a:t>implies table scan</a:t>
            </a:r>
            <a:endParaRPr sz="1800"/>
          </a:p>
        </p:txBody>
      </p:sp>
      <p:sp>
        <p:nvSpPr>
          <p:cNvPr id="32" name="TextBox 26"/>
          <p:cNvSpPr/>
          <p:nvPr/>
        </p:nvSpPr>
        <p:spPr bwMode="auto">
          <a:xfrm>
            <a:off x="8184232" y="5362264"/>
            <a:ext cx="2839239" cy="646331"/>
          </a:xfrm>
          <a:prstGeom prst="rect">
            <a:avLst/>
          </a:prstGeom>
          <a:noFill/>
        </p:spPr>
        <p:txBody>
          <a:bodyPr wrap="none" rtlCol="0">
            <a:spAutoFit/>
          </a:bodyPr>
          <a:lstStyle/>
          <a:p>
            <a:pPr>
              <a:defRPr/>
            </a:pPr>
            <a:r>
              <a:rPr lang="en-US" sz="1800"/>
              <a:t>ALBUM: Index would help</a:t>
            </a:r>
            <a:br>
              <a:rPr lang="en-US" sz="1800"/>
            </a:br>
            <a:r>
              <a:rPr lang="en-US" sz="1800"/>
              <a:t>(assume it exists)</a:t>
            </a:r>
            <a:endParaRPr sz="18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SYSTEM R Optimizer</a:t>
            </a:r>
            <a:endParaRPr/>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a:t>55</a:t>
            </a:fld>
            <a:endParaRPr lang="en-US"/>
          </a:p>
        </p:txBody>
      </p:sp>
      <p:sp>
        <p:nvSpPr>
          <p:cNvPr id="11" name="TextBox 20"/>
          <p:cNvSpPr/>
          <p:nvPr/>
        </p:nvSpPr>
        <p:spPr bwMode="auto">
          <a:xfrm>
            <a:off x="8132133" y="3266760"/>
            <a:ext cx="4083169" cy="1631216"/>
          </a:xfrm>
          <a:prstGeom prst="rect">
            <a:avLst/>
          </a:prstGeom>
          <a:noFill/>
        </p:spPr>
        <p:txBody>
          <a:bodyPr wrap="none" rtlCol="0">
            <a:spAutoFit/>
          </a:bodyPr>
          <a:lstStyle/>
          <a:p>
            <a:pPr algn="ctr">
              <a:defRPr/>
            </a:pPr>
            <a:r>
              <a:rPr lang="en-US" sz="2000" b="1" u="sng"/>
              <a:t>All possible join orders</a:t>
            </a:r>
            <a:endParaRPr sz="2000"/>
          </a:p>
          <a:p>
            <a:pPr>
              <a:defRPr/>
            </a:pPr>
            <a:r>
              <a:rPr lang="en-US" sz="2000"/>
              <a:t>ARTIST ⨝ APPEARS ⨝ ALBUM </a:t>
            </a:r>
            <a:br>
              <a:rPr lang="en-US" sz="2000"/>
            </a:br>
            <a:r>
              <a:rPr lang="en-US" sz="2000"/>
              <a:t>APPEARS ⨝ ALBUM ⨝ ARTIST </a:t>
            </a:r>
            <a:br>
              <a:rPr lang="en-US" sz="2000"/>
            </a:br>
            <a:r>
              <a:rPr lang="en-US" sz="2000"/>
              <a:t>ALBUM ⨝ APPEARS ⨝ ARTIST </a:t>
            </a:r>
            <a:br>
              <a:rPr lang="en-US" sz="2000"/>
            </a:br>
            <a:r>
              <a:rPr lang="mr-IN" sz="2000"/>
              <a:t>…</a:t>
            </a:r>
            <a:r>
              <a:rPr lang="en-US" sz="2000"/>
              <a:t>		</a:t>
            </a:r>
            <a:r>
              <a:rPr lang="mr-IN" sz="2000"/>
              <a:t>…</a:t>
            </a:r>
            <a:r>
              <a:rPr lang="en-US" sz="2000"/>
              <a:t>	</a:t>
            </a:r>
            <a:r>
              <a:rPr lang="mr-IN" sz="2000"/>
              <a:t>…</a:t>
            </a:r>
            <a:endParaRPr lang="en-US" sz="2000"/>
          </a:p>
        </p:txBody>
      </p:sp>
      <mc:AlternateContent xmlns:mc="http://schemas.openxmlformats.org/markup-compatibility/2006" xmlns:a14="http://schemas.microsoft.com/office/drawing/2010/main">
        <mc:Choice Requires="a14">
          <p:sp>
            <p:nvSpPr>
              <p:cNvPr id="12" name="TextBox 9"/>
              <p:cNvSpPr/>
              <p:nvPr/>
            </p:nvSpPr>
            <p:spPr bwMode="auto">
              <a:xfrm>
                <a:off x="8846319" y="5334307"/>
                <a:ext cx="2677336" cy="707886"/>
              </a:xfrm>
              <a:prstGeom prst="rect">
                <a:avLst/>
              </a:prstGeom>
              <a:noFill/>
            </p:spPr>
            <p:txBody>
              <a:bodyPr wrap="none" rtlCol="0">
                <a:spAutoFit/>
              </a:bodyPr>
              <a:lstStyle/>
              <a:p>
                <a:pPr algn="ctr">
                  <a:defRPr/>
                </a:pPr>
                <a:r>
                  <a:rPr lang="en-US" sz="2000"/>
                  <a:t>How many are these?</a:t>
                </a:r>
                <a:endParaRPr sz="2000"/>
              </a:p>
              <a:p>
                <a:pPr algn="ctr">
                  <a:defRPr/>
                </a:pPr>
                <a:r>
                  <a:rPr lang="en-US" sz="2000"/>
                  <a:t>3 </a:t>
                </a:r>
                <a14:m>
                  <m:oMath xmlns:m="http://schemas.openxmlformats.org/officeDocument/2006/math">
                    <m:r>
                      <a:rPr lang="en-US" sz="2000" i="1">
                        <a:latin typeface="Cambria Math"/>
                      </a:rPr>
                      <m:t>× </m:t>
                    </m:r>
                  </m:oMath>
                </a14:m>
                <a:r>
                  <a:rPr lang="en-US" sz="2000"/>
                  <a:t>2 </a:t>
                </a:r>
                <a14:m>
                  <m:oMath xmlns:m="http://schemas.openxmlformats.org/officeDocument/2006/math">
                    <m:r>
                      <a:rPr lang="en-US" sz="2000" i="1">
                        <a:latin typeface="Cambria Math"/>
                      </a:rPr>
                      <m:t>× </m:t>
                    </m:r>
                  </m:oMath>
                </a14:m>
                <a:r>
                  <a:rPr lang="en-US" sz="2000"/>
                  <a:t>1</a:t>
                </a:r>
                <a:endParaRPr sz="2000"/>
              </a:p>
            </p:txBody>
          </p:sp>
        </mc:Choice>
        <mc:Fallback xmlns="">
          <p:sp>
            <p:nvSpPr>
              <p:cNvPr id="12" name="TextBox 9"/>
              <p:cNvSpPr>
                <a:spLocks noRot="1" noChangeAspect="1" noMove="1" noResize="1" noEditPoints="1" noAdjustHandles="1" noChangeArrowheads="1" noChangeShapeType="1" noTextEdit="1"/>
              </p:cNvSpPr>
              <p:nvPr/>
            </p:nvSpPr>
            <p:spPr bwMode="auto">
              <a:xfrm>
                <a:off x="8846319" y="5334307"/>
                <a:ext cx="2677336" cy="707886"/>
              </a:xfrm>
              <a:prstGeom prst="rect">
                <a:avLst/>
              </a:prstGeom>
              <a:blipFill>
                <a:blip r:embed="rId3"/>
                <a:stretch>
                  <a:fillRect l="-1887" t="-5357" r="-1887" b="-14286"/>
                </a:stretch>
              </a:blipFill>
            </p:spPr>
            <p:txBody>
              <a:bodyPr/>
              <a:lstStyle/>
              <a:p>
                <a:r>
                  <a:rPr lang="en-US">
                    <a:noFill/>
                  </a:rPr>
                  <a:t> </a:t>
                </a:r>
              </a:p>
            </p:txBody>
          </p:sp>
        </mc:Fallback>
      </mc:AlternateContent>
      <p:sp>
        <p:nvSpPr>
          <p:cNvPr id="17" name="Rectangle 7"/>
          <p:cNvSpPr/>
          <p:nvPr/>
        </p:nvSpPr>
        <p:spPr bwMode="auto">
          <a:xfrm>
            <a:off x="23768" y="4817874"/>
            <a:ext cx="7880597" cy="400110"/>
          </a:xfrm>
          <a:prstGeom prst="rect">
            <a:avLst/>
          </a:prstGeom>
        </p:spPr>
        <p:txBody>
          <a:bodyPr wrap="square">
            <a:spAutoFit/>
          </a:bodyPr>
          <a:lstStyle/>
          <a:p>
            <a:pPr>
              <a:defRPr/>
            </a:pPr>
            <a:r>
              <a:rPr lang="en-US" sz="2000" b="1" i="1">
                <a:solidFill>
                  <a:srgbClr val="6F2529"/>
                </a:solidFill>
                <a:latin typeface="GentiumBookBasic"/>
              </a:rPr>
              <a:t>Step #2: Enumerate all possible join orderings for tables</a:t>
            </a:r>
            <a:endParaRPr lang="en-US" sz="2000" b="1">
              <a:solidFill>
                <a:srgbClr val="6F2529"/>
              </a:solidFill>
            </a:endParaRPr>
          </a:p>
        </p:txBody>
      </p:sp>
      <p:sp>
        <p:nvSpPr>
          <p:cNvPr id="19" name="Rectangle 6"/>
          <p:cNvSpPr/>
          <p:nvPr/>
        </p:nvSpPr>
        <p:spPr bwMode="auto">
          <a:xfrm>
            <a:off x="23768" y="4335679"/>
            <a:ext cx="6649609" cy="400110"/>
          </a:xfrm>
          <a:prstGeom prst="rect">
            <a:avLst/>
          </a:prstGeom>
        </p:spPr>
        <p:txBody>
          <a:bodyPr wrap="square">
            <a:spAutoFit/>
          </a:bodyPr>
          <a:lstStyle/>
          <a:p>
            <a:pPr>
              <a:defRPr/>
            </a:pPr>
            <a:r>
              <a:rPr lang="en-US" sz="2000" b="1" i="1">
                <a:solidFill>
                  <a:srgbClr val="6F2529"/>
                </a:solidFill>
                <a:latin typeface="GentiumBookBasic"/>
              </a:rPr>
              <a:t>Step #1: Choose the best access path to each table</a:t>
            </a:r>
            <a:endParaRPr lang="en-US" sz="2000" b="1">
              <a:solidFill>
                <a:srgbClr val="6F2529"/>
              </a:solidFill>
            </a:endParaRPr>
          </a:p>
        </p:txBody>
      </p:sp>
      <p:sp>
        <p:nvSpPr>
          <p:cNvPr id="8" name="Content Placeholder 2">
            <a:extLst>
              <a:ext uri="{FF2B5EF4-FFF2-40B4-BE49-F238E27FC236}">
                <a16:creationId xmlns:a16="http://schemas.microsoft.com/office/drawing/2014/main" id="{DA76293E-4651-086C-DA6C-D23D8DDEB509}"/>
              </a:ext>
            </a:extLst>
          </p:cNvPr>
          <p:cNvSpPr txBox="1">
            <a:spLocks/>
          </p:cNvSpPr>
          <p:nvPr/>
        </p:nvSpPr>
        <p:spPr bwMode="auto">
          <a:xfrm>
            <a:off x="739824" y="836613"/>
            <a:ext cx="10972800" cy="6162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pPr marL="0" indent="0">
              <a:buFont typeface="Calibri"/>
              <a:buNone/>
              <a:defRPr/>
            </a:pPr>
            <a:r>
              <a:rPr lang="en-US" b="1" i="1"/>
              <a:t>Retrieve the names of artists that appear on Joy's mixtape </a:t>
            </a:r>
            <a:endParaRPr lang="en-US" dirty="0"/>
          </a:p>
        </p:txBody>
      </p:sp>
      <p:sp>
        <p:nvSpPr>
          <p:cNvPr id="9" name="TextBox 4">
            <a:extLst>
              <a:ext uri="{FF2B5EF4-FFF2-40B4-BE49-F238E27FC236}">
                <a16:creationId xmlns:a16="http://schemas.microsoft.com/office/drawing/2014/main" id="{5AB58B90-6B97-59FA-8195-B41F97E6C417}"/>
              </a:ext>
            </a:extLst>
          </p:cNvPr>
          <p:cNvSpPr/>
          <p:nvPr/>
        </p:nvSpPr>
        <p:spPr bwMode="auto">
          <a:xfrm>
            <a:off x="100703" y="1500224"/>
            <a:ext cx="5851282" cy="1938992"/>
          </a:xfrm>
          <a:prstGeom prst="rect">
            <a:avLst/>
          </a:prstGeom>
          <a:solidFill>
            <a:schemeClr val="bg1">
              <a:lumMod val="95000"/>
            </a:schemeClr>
          </a:solidFill>
        </p:spPr>
        <p:txBody>
          <a:bodyPr wrap="none" rtlCol="0">
            <a:spAutoFit/>
          </a:bodyPr>
          <a:lstStyle/>
          <a:p>
            <a:pPr>
              <a:defRPr/>
            </a:pPr>
            <a:r>
              <a:rPr lang="en-US" sz="2000" b="1" dirty="0">
                <a:solidFill>
                  <a:schemeClr val="accent1"/>
                </a:solidFill>
              </a:rPr>
              <a:t>SELECT</a:t>
            </a:r>
            <a:r>
              <a:rPr lang="en-US" sz="2000" b="1" dirty="0"/>
              <a:t> </a:t>
            </a:r>
            <a:r>
              <a:rPr lang="en-US" sz="2000" dirty="0"/>
              <a:t>ARTIST.NAME</a:t>
            </a:r>
            <a:br>
              <a:rPr lang="en-US" sz="2000" dirty="0"/>
            </a:br>
            <a:r>
              <a:rPr lang="en-US" sz="2000" b="1" dirty="0">
                <a:solidFill>
                  <a:schemeClr val="accent1"/>
                </a:solidFill>
              </a:rPr>
              <a:t>FROM</a:t>
            </a:r>
            <a:r>
              <a:rPr lang="en-US" sz="2000" b="1" dirty="0"/>
              <a:t> </a:t>
            </a:r>
            <a:r>
              <a:rPr lang="en-US" sz="2000" dirty="0"/>
              <a:t>ARTIST, APPEARS, ALBUM </a:t>
            </a:r>
            <a:endParaRPr sz="2000" dirty="0"/>
          </a:p>
          <a:p>
            <a:pPr>
              <a:defRPr/>
            </a:pPr>
            <a:r>
              <a:rPr lang="en-US" sz="2000" b="1" dirty="0">
                <a:solidFill>
                  <a:schemeClr val="accent1"/>
                </a:solidFill>
              </a:rPr>
              <a:t>WHERE</a:t>
            </a:r>
            <a:r>
              <a:rPr lang="en-US" sz="2000" b="1" dirty="0"/>
              <a:t> </a:t>
            </a:r>
            <a:r>
              <a:rPr lang="en-US" sz="2000" dirty="0"/>
              <a:t>ARTIST.ID=APPEARS.ARTIST_ID </a:t>
            </a:r>
            <a:br>
              <a:rPr lang="en-US" sz="2000" dirty="0"/>
            </a:br>
            <a:r>
              <a:rPr lang="en-US" sz="2000" dirty="0"/>
              <a:t>	</a:t>
            </a:r>
            <a:r>
              <a:rPr lang="en-US" sz="2000" b="1" dirty="0">
                <a:solidFill>
                  <a:schemeClr val="accent1"/>
                </a:solidFill>
              </a:rPr>
              <a:t>AND</a:t>
            </a:r>
            <a:r>
              <a:rPr lang="en-US" sz="2000" b="1" dirty="0"/>
              <a:t> </a:t>
            </a:r>
            <a:r>
              <a:rPr lang="en-US" sz="2000" dirty="0"/>
              <a:t>APPEARS.ALBUM_ID=ALBUM.ID</a:t>
            </a:r>
            <a:br>
              <a:rPr lang="en-US" sz="2000" dirty="0"/>
            </a:br>
            <a:r>
              <a:rPr lang="en-US" sz="2000" dirty="0"/>
              <a:t>	</a:t>
            </a:r>
            <a:r>
              <a:rPr lang="en-US" sz="2000" b="1" dirty="0">
                <a:solidFill>
                  <a:schemeClr val="accent1"/>
                </a:solidFill>
              </a:rPr>
              <a:t>AND</a:t>
            </a:r>
            <a:r>
              <a:rPr lang="en-US" sz="2000" b="1" dirty="0"/>
              <a:t> </a:t>
            </a:r>
            <a:r>
              <a:rPr lang="en-US" sz="2000" dirty="0"/>
              <a:t>ALBUM.NAME=“</a:t>
            </a:r>
            <a:r>
              <a:rPr lang="en-US" sz="2000" b="1" i="1" dirty="0"/>
              <a:t>Joy's Slag Remix</a:t>
            </a:r>
            <a:r>
              <a:rPr lang="en-US" sz="2000" dirty="0"/>
              <a:t>”</a:t>
            </a:r>
            <a:br>
              <a:rPr lang="en-US" sz="2000" dirty="0"/>
            </a:br>
            <a:r>
              <a:rPr lang="en-US" sz="2000" b="1" dirty="0">
                <a:solidFill>
                  <a:schemeClr val="accent1"/>
                </a:solidFill>
              </a:rPr>
              <a:t>ORDER BY </a:t>
            </a:r>
            <a:r>
              <a:rPr lang="en-US" sz="2000" dirty="0"/>
              <a:t>ARTIST.ID</a:t>
            </a:r>
            <a:endParaRPr sz="2000" dirty="0"/>
          </a:p>
        </p:txBody>
      </p:sp>
      <p:sp>
        <p:nvSpPr>
          <p:cNvPr id="10" name="TextBox 4">
            <a:extLst>
              <a:ext uri="{FF2B5EF4-FFF2-40B4-BE49-F238E27FC236}">
                <a16:creationId xmlns:a16="http://schemas.microsoft.com/office/drawing/2014/main" id="{C3BCAFF1-5608-46D2-F520-29B3C22FC598}"/>
              </a:ext>
            </a:extLst>
          </p:cNvPr>
          <p:cNvSpPr/>
          <p:nvPr/>
        </p:nvSpPr>
        <p:spPr bwMode="auto">
          <a:xfrm>
            <a:off x="8201633" y="1452848"/>
            <a:ext cx="3377848" cy="923330"/>
          </a:xfrm>
          <a:prstGeom prst="rect">
            <a:avLst/>
          </a:prstGeom>
          <a:noFill/>
        </p:spPr>
        <p:txBody>
          <a:bodyPr wrap="none" rtlCol="0">
            <a:spAutoFit/>
          </a:bodyPr>
          <a:lstStyle/>
          <a:p>
            <a:pPr>
              <a:defRPr/>
            </a:pPr>
            <a:r>
              <a:rPr lang="en-US" sz="1800" dirty="0"/>
              <a:t>ARTIST: Sequential scan</a:t>
            </a:r>
            <a:endParaRPr sz="1800" dirty="0"/>
          </a:p>
          <a:p>
            <a:pPr>
              <a:defRPr/>
            </a:pPr>
            <a:r>
              <a:rPr lang="en-US" sz="1800" dirty="0"/>
              <a:t>APPEARS: Sequential scan</a:t>
            </a:r>
            <a:endParaRPr sz="1800" dirty="0"/>
          </a:p>
          <a:p>
            <a:pPr>
              <a:defRPr/>
            </a:pPr>
            <a:r>
              <a:rPr lang="en-US" sz="1800" dirty="0"/>
              <a:t>ALBUM: Index lookup on name</a:t>
            </a:r>
            <a:endParaRPr sz="1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SYSTEM R Optimizer</a:t>
            </a:r>
            <a:endParaRPr/>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a:t>56</a:t>
            </a:fld>
            <a:endParaRPr lang="en-US"/>
          </a:p>
        </p:txBody>
      </p:sp>
      <p:sp>
        <p:nvSpPr>
          <p:cNvPr id="11" name="TextBox 20"/>
          <p:cNvSpPr/>
          <p:nvPr/>
        </p:nvSpPr>
        <p:spPr bwMode="auto">
          <a:xfrm>
            <a:off x="7391400" y="4203501"/>
            <a:ext cx="4690603" cy="1889795"/>
          </a:xfrm>
          <a:prstGeom prst="rect">
            <a:avLst/>
          </a:prstGeom>
          <a:noFill/>
        </p:spPr>
        <p:txBody>
          <a:bodyPr wrap="square" rtlCol="0">
            <a:noAutofit/>
          </a:bodyPr>
          <a:lstStyle/>
          <a:p>
            <a:pPr algn="l">
              <a:defRPr/>
            </a:pPr>
            <a:r>
              <a:rPr lang="en-US" sz="2800" b="1" u="sng"/>
              <a:t>possible join orders?</a:t>
            </a:r>
            <a:endParaRPr sz="2800"/>
          </a:p>
          <a:p>
            <a:pPr>
              <a:defRPr/>
            </a:pPr>
            <a:r>
              <a:rPr lang="en-US" sz="2000"/>
              <a:t>ARTIST ⨝ APPEARS ⨝ ALBUM </a:t>
            </a:r>
            <a:br>
              <a:rPr lang="en-US" sz="2000"/>
            </a:br>
            <a:r>
              <a:rPr lang="en-US" sz="2000"/>
              <a:t>APPEARS ⨝ ALBUM ⨝ ARTIST </a:t>
            </a:r>
            <a:br>
              <a:rPr lang="en-US" sz="2000"/>
            </a:br>
            <a:r>
              <a:rPr lang="en-US" sz="2000"/>
              <a:t>ALBUM ⨝ APPEARS ⨝ ARTIST </a:t>
            </a:r>
            <a:br>
              <a:rPr lang="en-US" sz="2000"/>
            </a:br>
            <a:r>
              <a:rPr lang="mr-IN" sz="2000"/>
              <a:t>…</a:t>
            </a:r>
            <a:r>
              <a:rPr lang="en-US" sz="2000"/>
              <a:t>		</a:t>
            </a:r>
            <a:r>
              <a:rPr lang="mr-IN" sz="2000"/>
              <a:t>…</a:t>
            </a:r>
            <a:r>
              <a:rPr lang="en-US" sz="2000"/>
              <a:t>	</a:t>
            </a:r>
            <a:r>
              <a:rPr lang="mr-IN" sz="2000"/>
              <a:t>…</a:t>
            </a:r>
            <a:endParaRPr lang="en-US" sz="2000"/>
          </a:p>
        </p:txBody>
      </p:sp>
      <p:sp>
        <p:nvSpPr>
          <p:cNvPr id="12" name="Rectangle 10"/>
          <p:cNvSpPr/>
          <p:nvPr/>
        </p:nvSpPr>
        <p:spPr bwMode="auto">
          <a:xfrm>
            <a:off x="23768" y="5277008"/>
            <a:ext cx="7816753" cy="400110"/>
          </a:xfrm>
          <a:prstGeom prst="rect">
            <a:avLst/>
          </a:prstGeom>
        </p:spPr>
        <p:txBody>
          <a:bodyPr wrap="square">
            <a:spAutoFit/>
          </a:bodyPr>
          <a:lstStyle/>
          <a:p>
            <a:pPr>
              <a:defRPr/>
            </a:pPr>
            <a:r>
              <a:rPr lang="en-US" sz="2000" b="1" i="1">
                <a:solidFill>
                  <a:srgbClr val="6F2529"/>
                </a:solidFill>
                <a:latin typeface="GentiumBookBasic"/>
              </a:rPr>
              <a:t>Step #3: Determine the join ordering with the lowest cost</a:t>
            </a:r>
            <a:endParaRPr lang="en-US" sz="2000" b="1">
              <a:solidFill>
                <a:srgbClr val="6F2529"/>
              </a:solidFill>
            </a:endParaRPr>
          </a:p>
        </p:txBody>
      </p:sp>
      <p:sp>
        <p:nvSpPr>
          <p:cNvPr id="13" name="TextBox 20"/>
          <p:cNvSpPr/>
          <p:nvPr/>
        </p:nvSpPr>
        <p:spPr bwMode="auto">
          <a:xfrm>
            <a:off x="7333393" y="2933500"/>
            <a:ext cx="4770858" cy="1015663"/>
          </a:xfrm>
          <a:prstGeom prst="rect">
            <a:avLst/>
          </a:prstGeom>
          <a:noFill/>
          <a:ln w="57150">
            <a:solidFill>
              <a:schemeClr val="accent1">
                <a:lumMod val="50196"/>
              </a:schemeClr>
            </a:solidFill>
            <a:prstDash val="solid"/>
          </a:ln>
        </p:spPr>
        <p:txBody>
          <a:bodyPr wrap="none" rtlCol="0">
            <a:spAutoFit/>
          </a:bodyPr>
          <a:lstStyle/>
          <a:p>
            <a:pPr algn="ctr">
              <a:defRPr/>
            </a:pPr>
            <a:r>
              <a:rPr lang="en-US" sz="2000" b="1"/>
              <a:t>keep cheapest access methods</a:t>
            </a:r>
            <a:endParaRPr sz="2000" b="1"/>
          </a:p>
          <a:p>
            <a:pPr algn="ctr">
              <a:defRPr/>
            </a:pPr>
            <a:r>
              <a:rPr lang="en-US" sz="2000" b="1"/>
              <a:t>+</a:t>
            </a:r>
            <a:endParaRPr sz="2000" b="1"/>
          </a:p>
          <a:p>
            <a:pPr algn="ctr">
              <a:defRPr/>
            </a:pPr>
            <a:r>
              <a:rPr lang="en-US" sz="2000" b="1"/>
              <a:t>those producing an </a:t>
            </a:r>
            <a:r>
              <a:rPr lang="en-US" sz="2000" b="1" i="1"/>
              <a:t>interesting order*</a:t>
            </a:r>
            <a:endParaRPr sz="2000" b="1" i="1"/>
          </a:p>
        </p:txBody>
      </p:sp>
      <p:sp>
        <p:nvSpPr>
          <p:cNvPr id="14" name="Rectangle 13"/>
          <p:cNvSpPr/>
          <p:nvPr/>
        </p:nvSpPr>
        <p:spPr bwMode="auto">
          <a:xfrm>
            <a:off x="113477" y="5998732"/>
            <a:ext cx="9343789" cy="4676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2200"/>
              <a:t>*</a:t>
            </a:r>
            <a:r>
              <a:rPr sz="2200" i="1"/>
              <a:t>tuple ordering as needed by a group-by, an order-by, or a join </a:t>
            </a:r>
            <a:endParaRPr/>
          </a:p>
        </p:txBody>
      </p:sp>
      <p:sp>
        <p:nvSpPr>
          <p:cNvPr id="18" name="Rectangle 7"/>
          <p:cNvSpPr/>
          <p:nvPr/>
        </p:nvSpPr>
        <p:spPr bwMode="auto">
          <a:xfrm>
            <a:off x="23768" y="4785118"/>
            <a:ext cx="7880597" cy="400110"/>
          </a:xfrm>
          <a:prstGeom prst="rect">
            <a:avLst/>
          </a:prstGeom>
        </p:spPr>
        <p:txBody>
          <a:bodyPr wrap="square">
            <a:spAutoFit/>
          </a:bodyPr>
          <a:lstStyle/>
          <a:p>
            <a:pPr>
              <a:defRPr/>
            </a:pPr>
            <a:r>
              <a:rPr lang="en-US" sz="2000" b="1" i="1">
                <a:solidFill>
                  <a:srgbClr val="6F2529"/>
                </a:solidFill>
                <a:latin typeface="GentiumBookBasic"/>
              </a:rPr>
              <a:t>Step #2: Enumerate all possible join orderings for tables</a:t>
            </a:r>
            <a:endParaRPr lang="en-US" sz="2000" b="1">
              <a:solidFill>
                <a:srgbClr val="6F2529"/>
              </a:solidFill>
            </a:endParaRPr>
          </a:p>
        </p:txBody>
      </p:sp>
      <p:sp>
        <p:nvSpPr>
          <p:cNvPr id="22" name="Rectangle 6"/>
          <p:cNvSpPr/>
          <p:nvPr/>
        </p:nvSpPr>
        <p:spPr bwMode="auto">
          <a:xfrm>
            <a:off x="23768" y="4302923"/>
            <a:ext cx="6649609" cy="400110"/>
          </a:xfrm>
          <a:prstGeom prst="rect">
            <a:avLst/>
          </a:prstGeom>
        </p:spPr>
        <p:txBody>
          <a:bodyPr wrap="square">
            <a:spAutoFit/>
          </a:bodyPr>
          <a:lstStyle/>
          <a:p>
            <a:pPr>
              <a:defRPr/>
            </a:pPr>
            <a:r>
              <a:rPr lang="en-US" sz="2000" b="1" i="1">
                <a:solidFill>
                  <a:srgbClr val="6F2529"/>
                </a:solidFill>
                <a:latin typeface="GentiumBookBasic"/>
              </a:rPr>
              <a:t>Step #1: Choose the best access path to each table</a:t>
            </a:r>
            <a:endParaRPr lang="en-US" sz="2000" b="1">
              <a:solidFill>
                <a:srgbClr val="6F2529"/>
              </a:solidFill>
            </a:endParaRPr>
          </a:p>
        </p:txBody>
      </p:sp>
      <p:sp>
        <p:nvSpPr>
          <p:cNvPr id="2" name="Content Placeholder 2">
            <a:extLst>
              <a:ext uri="{FF2B5EF4-FFF2-40B4-BE49-F238E27FC236}">
                <a16:creationId xmlns:a16="http://schemas.microsoft.com/office/drawing/2014/main" id="{10141C1E-34B4-8FB7-CA42-AE16F5CB09A5}"/>
              </a:ext>
            </a:extLst>
          </p:cNvPr>
          <p:cNvSpPr txBox="1">
            <a:spLocks/>
          </p:cNvSpPr>
          <p:nvPr/>
        </p:nvSpPr>
        <p:spPr bwMode="auto">
          <a:xfrm>
            <a:off x="739824" y="836613"/>
            <a:ext cx="10972800" cy="6162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pPr marL="0" indent="0">
              <a:buFont typeface="Calibri"/>
              <a:buNone/>
              <a:defRPr/>
            </a:pPr>
            <a:r>
              <a:rPr lang="en-US" b="1" i="1"/>
              <a:t>Retrieve the names of artists that appear on Joy's mixtape </a:t>
            </a:r>
            <a:endParaRPr lang="en-US" dirty="0"/>
          </a:p>
        </p:txBody>
      </p:sp>
      <p:sp>
        <p:nvSpPr>
          <p:cNvPr id="3" name="TextBox 4">
            <a:extLst>
              <a:ext uri="{FF2B5EF4-FFF2-40B4-BE49-F238E27FC236}">
                <a16:creationId xmlns:a16="http://schemas.microsoft.com/office/drawing/2014/main" id="{AEF4255E-FF54-C5B0-CCB0-D4DA39590A52}"/>
              </a:ext>
            </a:extLst>
          </p:cNvPr>
          <p:cNvSpPr/>
          <p:nvPr/>
        </p:nvSpPr>
        <p:spPr bwMode="auto">
          <a:xfrm>
            <a:off x="100703" y="1500224"/>
            <a:ext cx="5851282" cy="1938992"/>
          </a:xfrm>
          <a:prstGeom prst="rect">
            <a:avLst/>
          </a:prstGeom>
          <a:solidFill>
            <a:schemeClr val="bg1">
              <a:lumMod val="95000"/>
            </a:schemeClr>
          </a:solidFill>
        </p:spPr>
        <p:txBody>
          <a:bodyPr wrap="none" rtlCol="0">
            <a:spAutoFit/>
          </a:bodyPr>
          <a:lstStyle/>
          <a:p>
            <a:pPr>
              <a:defRPr/>
            </a:pPr>
            <a:r>
              <a:rPr lang="en-US" sz="2000" b="1" dirty="0">
                <a:solidFill>
                  <a:schemeClr val="accent1"/>
                </a:solidFill>
              </a:rPr>
              <a:t>SELECT</a:t>
            </a:r>
            <a:r>
              <a:rPr lang="en-US" sz="2000" b="1" dirty="0"/>
              <a:t> </a:t>
            </a:r>
            <a:r>
              <a:rPr lang="en-US" sz="2000" dirty="0"/>
              <a:t>ARTIST.NAME</a:t>
            </a:r>
            <a:br>
              <a:rPr lang="en-US" sz="2000" dirty="0"/>
            </a:br>
            <a:r>
              <a:rPr lang="en-US" sz="2000" b="1" dirty="0">
                <a:solidFill>
                  <a:schemeClr val="accent1"/>
                </a:solidFill>
              </a:rPr>
              <a:t>FROM</a:t>
            </a:r>
            <a:r>
              <a:rPr lang="en-US" sz="2000" b="1" dirty="0"/>
              <a:t> </a:t>
            </a:r>
            <a:r>
              <a:rPr lang="en-US" sz="2000" dirty="0"/>
              <a:t>ARTIST, APPEARS, ALBUM </a:t>
            </a:r>
            <a:endParaRPr sz="2000" dirty="0"/>
          </a:p>
          <a:p>
            <a:pPr>
              <a:defRPr/>
            </a:pPr>
            <a:r>
              <a:rPr lang="en-US" sz="2000" b="1" dirty="0">
                <a:solidFill>
                  <a:schemeClr val="accent1"/>
                </a:solidFill>
              </a:rPr>
              <a:t>WHERE</a:t>
            </a:r>
            <a:r>
              <a:rPr lang="en-US" sz="2000" b="1" dirty="0"/>
              <a:t> </a:t>
            </a:r>
            <a:r>
              <a:rPr lang="en-US" sz="2000" dirty="0"/>
              <a:t>ARTIST.ID=APPEARS.ARTIST_ID </a:t>
            </a:r>
            <a:br>
              <a:rPr lang="en-US" sz="2000" dirty="0"/>
            </a:br>
            <a:r>
              <a:rPr lang="en-US" sz="2000" dirty="0"/>
              <a:t>	</a:t>
            </a:r>
            <a:r>
              <a:rPr lang="en-US" sz="2000" b="1" dirty="0">
                <a:solidFill>
                  <a:schemeClr val="accent1"/>
                </a:solidFill>
              </a:rPr>
              <a:t>AND</a:t>
            </a:r>
            <a:r>
              <a:rPr lang="en-US" sz="2000" b="1" dirty="0"/>
              <a:t> </a:t>
            </a:r>
            <a:r>
              <a:rPr lang="en-US" sz="2000" dirty="0"/>
              <a:t>APPEARS.ALBUM_ID=ALBUM.ID</a:t>
            </a:r>
            <a:br>
              <a:rPr lang="en-US" sz="2000" dirty="0"/>
            </a:br>
            <a:r>
              <a:rPr lang="en-US" sz="2000" dirty="0"/>
              <a:t>	</a:t>
            </a:r>
            <a:r>
              <a:rPr lang="en-US" sz="2000" b="1" dirty="0">
                <a:solidFill>
                  <a:schemeClr val="accent1"/>
                </a:solidFill>
              </a:rPr>
              <a:t>AND</a:t>
            </a:r>
            <a:r>
              <a:rPr lang="en-US" sz="2000" b="1" dirty="0"/>
              <a:t> </a:t>
            </a:r>
            <a:r>
              <a:rPr lang="en-US" sz="2000" dirty="0"/>
              <a:t>ALBUM.NAME=“</a:t>
            </a:r>
            <a:r>
              <a:rPr lang="en-US" sz="2000" b="1" i="1" dirty="0"/>
              <a:t>Joy's Slag Remix</a:t>
            </a:r>
            <a:r>
              <a:rPr lang="en-US" sz="2000" dirty="0"/>
              <a:t>”</a:t>
            </a:r>
            <a:br>
              <a:rPr lang="en-US" sz="2000" dirty="0"/>
            </a:br>
            <a:r>
              <a:rPr lang="en-US" sz="2000" b="1" dirty="0">
                <a:solidFill>
                  <a:schemeClr val="accent1"/>
                </a:solidFill>
              </a:rPr>
              <a:t>ORDER BY </a:t>
            </a:r>
            <a:r>
              <a:rPr lang="en-US" sz="2000" dirty="0"/>
              <a:t>ARTIST.ID</a:t>
            </a:r>
            <a:endParaRPr sz="2000" dirty="0"/>
          </a:p>
        </p:txBody>
      </p:sp>
      <p:sp>
        <p:nvSpPr>
          <p:cNvPr id="7" name="TextBox 4">
            <a:extLst>
              <a:ext uri="{FF2B5EF4-FFF2-40B4-BE49-F238E27FC236}">
                <a16:creationId xmlns:a16="http://schemas.microsoft.com/office/drawing/2014/main" id="{80A22287-4626-F056-77D7-5BEE071D501C}"/>
              </a:ext>
            </a:extLst>
          </p:cNvPr>
          <p:cNvSpPr/>
          <p:nvPr/>
        </p:nvSpPr>
        <p:spPr bwMode="auto">
          <a:xfrm>
            <a:off x="8201633" y="1452848"/>
            <a:ext cx="3377848" cy="923330"/>
          </a:xfrm>
          <a:prstGeom prst="rect">
            <a:avLst/>
          </a:prstGeom>
          <a:noFill/>
        </p:spPr>
        <p:txBody>
          <a:bodyPr wrap="none" rtlCol="0">
            <a:spAutoFit/>
          </a:bodyPr>
          <a:lstStyle/>
          <a:p>
            <a:pPr>
              <a:defRPr/>
            </a:pPr>
            <a:r>
              <a:rPr lang="en-US" sz="1800" dirty="0"/>
              <a:t>ARTIST: Sequential scan</a:t>
            </a:r>
            <a:endParaRPr sz="1800" dirty="0"/>
          </a:p>
          <a:p>
            <a:pPr>
              <a:defRPr/>
            </a:pPr>
            <a:r>
              <a:rPr lang="en-US" sz="1800" dirty="0"/>
              <a:t>APPEARS: Sequential scan</a:t>
            </a:r>
            <a:endParaRPr sz="1800" dirty="0"/>
          </a:p>
          <a:p>
            <a:pPr>
              <a:defRPr/>
            </a:pPr>
            <a:r>
              <a:rPr lang="en-US" sz="1800" dirty="0"/>
              <a:t>ALBUM: Index lookup on name</a:t>
            </a:r>
            <a:endParaRPr sz="1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Join ordering</a:t>
            </a:r>
            <a:endParaRP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bwMode="auto"/>
            <p:txBody>
              <a:bodyPr/>
              <a:lstStyle/>
              <a:p>
                <a:pPr marL="0" indent="0">
                  <a:buNone/>
                  <a:defRPr/>
                </a:pPr>
                <a:r>
                  <a:rPr lang="en-US"/>
                  <a:t>Naïve: Just try all possible orders</a:t>
                </a:r>
                <a:endParaRPr/>
              </a:p>
              <a:p>
                <a:pPr marL="342890" lvl="1" indent="0">
                  <a:buNone/>
                  <a:defRPr/>
                </a:pPr>
                <a14:m>
                  <m:oMathPara xmlns:m="http://schemas.openxmlformats.org/officeDocument/2006/math">
                    <m:oMathParaPr>
                      <m:jc m:val="centerGroup"/>
                    </m:oMathParaPr>
                    <m:oMath xmlns:m="http://schemas.openxmlformats.org/officeDocument/2006/math">
                      <m:r>
                        <a:rPr lang="en-US" b="0" i="1">
                          <a:latin typeface="Cambria Math"/>
                        </a:rPr>
                        <m:t>𝑁</m:t>
                      </m:r>
                      <m:r>
                        <a:rPr lang="en-US" i="1">
                          <a:latin typeface="Cambria Math"/>
                        </a:rPr>
                        <m:t>∗</m:t>
                      </m:r>
                      <m:d>
                        <m:dPr>
                          <m:ctrlPr>
                            <a:rPr lang="en-US" b="0" i="1">
                              <a:latin typeface="Cambria Math" panose="02040503050406030204" pitchFamily="18" charset="0"/>
                              <a:ea typeface="Cambria Math"/>
                              <a:cs typeface="Cambria Math"/>
                            </a:rPr>
                          </m:ctrlPr>
                        </m:dPr>
                        <m:e>
                          <m:r>
                            <a:rPr lang="en-US" b="0" i="1">
                              <a:latin typeface="Cambria Math"/>
                            </a:rPr>
                            <m:t>𝑁</m:t>
                          </m:r>
                          <m:r>
                            <a:rPr lang="en-US" b="0" i="1">
                              <a:latin typeface="Cambria Math"/>
                            </a:rPr>
                            <m:t>−1</m:t>
                          </m:r>
                        </m:e>
                      </m:d>
                      <m:r>
                        <a:rPr lang="en-US" i="1">
                          <a:latin typeface="Cambria Math"/>
                        </a:rPr>
                        <m:t>∗</m:t>
                      </m:r>
                      <m:d>
                        <m:dPr>
                          <m:ctrlPr>
                            <a:rPr lang="en-US" b="0" i="1">
                              <a:latin typeface="Cambria Math" panose="02040503050406030204" pitchFamily="18" charset="0"/>
                              <a:ea typeface="Cambria Math"/>
                              <a:cs typeface="Cambria Math"/>
                            </a:rPr>
                          </m:ctrlPr>
                        </m:dPr>
                        <m:e>
                          <m:r>
                            <a:rPr lang="en-US" b="0" i="1">
                              <a:latin typeface="Cambria Math"/>
                            </a:rPr>
                            <m:t>𝑁</m:t>
                          </m:r>
                          <m:r>
                            <a:rPr lang="en-US" b="0" i="1">
                              <a:latin typeface="Cambria Math"/>
                            </a:rPr>
                            <m:t>−2</m:t>
                          </m:r>
                        </m:e>
                      </m:d>
                      <m:r>
                        <a:rPr lang="en-US" b="0" i="1">
                          <a:latin typeface="Cambria Math"/>
                        </a:rPr>
                        <m:t>…∗ 3 ∗2 ∗1=</m:t>
                      </m:r>
                      <m:r>
                        <a:rPr lang="en-US" b="0" i="1">
                          <a:solidFill>
                            <a:srgbClr val="FF0000"/>
                          </a:solidFill>
                          <a:latin typeface="Cambria Math"/>
                        </a:rPr>
                        <m:t>𝑁</m:t>
                      </m:r>
                      <m:r>
                        <a:rPr lang="en-US" b="0" i="1">
                          <a:solidFill>
                            <a:srgbClr val="FF0000"/>
                          </a:solidFill>
                          <a:latin typeface="Cambria Math"/>
                        </a:rPr>
                        <m:t>!</m:t>
                      </m:r>
                    </m:oMath>
                  </m:oMathPara>
                </a14:m>
                <a:endParaRPr lang="en-US"/>
              </a:p>
              <a:p>
                <a:pPr marL="0" indent="0">
                  <a:buNone/>
                  <a:defRPr/>
                </a:pPr>
                <a:r>
                  <a:rPr lang="en-US"/>
                  <a:t>Principle of optimality: The optimal plan for k joins is produced by extending the optimal plan(s) for k-1 joins! </a:t>
                </a:r>
                <a:endParaRPr/>
              </a:p>
              <a:p>
                <a:pPr marL="342890" lvl="1" indent="0">
                  <a:buNone/>
                  <a:defRPr/>
                </a:pPr>
                <a:r>
                  <a:rPr lang="en-US"/>
                  <a:t>To find optimal order of A ⨝ B ⨝ C ⨝ D, reuse partial solutions for optimal order of A ⨝ B ⨝ C, A ⨝ B ⨝ D, </a:t>
                </a:r>
                <a:br>
                  <a:rPr lang="en-US"/>
                </a:br>
                <a:r>
                  <a:rPr lang="en-US"/>
                  <a:t>A ⨝ C ⨝ D,  and B ⨝ C ⨝ D.</a:t>
                </a:r>
                <a:endParaRPr/>
              </a:p>
              <a:p>
                <a:pPr marL="342890" lvl="1" indent="0">
                  <a:buNone/>
                  <a:defRPr/>
                </a:pPr>
                <a:r>
                  <a:rPr lang="en-US"/>
                  <a:t>Dynamic programming :</a:t>
                </a:r>
                <a14:m>
                  <m:oMath xmlns:m="http://schemas.openxmlformats.org/officeDocument/2006/math">
                    <m:r>
                      <a:rPr lang="en-US" b="0" i="0">
                        <a:latin typeface="Cambria Math"/>
                      </a:rPr>
                      <m:t> </m:t>
                    </m:r>
                    <m:r>
                      <a:rPr lang="en-US" i="1">
                        <a:latin typeface="Cambria Math"/>
                      </a:rPr>
                      <m:t>𝑂</m:t>
                    </m:r>
                    <m:r>
                      <a:rPr lang="en-US" i="1">
                        <a:latin typeface="Cambria Math"/>
                      </a:rPr>
                      <m:t>(</m:t>
                    </m:r>
                    <m:r>
                      <a:rPr lang="en-US" i="1">
                        <a:latin typeface="Cambria Math"/>
                      </a:rPr>
                      <m:t>𝑁</m:t>
                    </m:r>
                    <m:r>
                      <a:rPr lang="en-US" i="1">
                        <a:latin typeface="Cambria Math"/>
                      </a:rPr>
                      <m:t>×</m:t>
                    </m:r>
                    <m:sSup>
                      <m:sSupPr>
                        <m:ctrlPr>
                          <a:rPr lang="en-US" i="1">
                            <a:latin typeface="Cambria Math" panose="02040503050406030204" pitchFamily="18" charset="0"/>
                            <a:ea typeface="Cambria Math"/>
                            <a:cs typeface="Cambria Math"/>
                          </a:rPr>
                        </m:ctrlPr>
                      </m:sSupPr>
                      <m:e>
                        <m:r>
                          <a:rPr lang="en-US" i="1">
                            <a:latin typeface="Cambria Math"/>
                          </a:rPr>
                          <m:t>2</m:t>
                        </m:r>
                      </m:e>
                      <m:sup>
                        <m:r>
                          <a:rPr lang="en-US" b="0" i="1">
                            <a:latin typeface="Cambria Math"/>
                          </a:rPr>
                          <m:t>𝑁</m:t>
                        </m:r>
                        <m:r>
                          <a:rPr lang="en-US" i="1">
                            <a:latin typeface="Cambria Math"/>
                          </a:rPr>
                          <m:t>−1</m:t>
                        </m:r>
                      </m:sup>
                    </m:sSup>
                    <m:r>
                      <a:rPr lang="en-US" i="1">
                        <a:latin typeface="Cambria Math"/>
                      </a:rPr>
                      <m:t>)</m:t>
                    </m:r>
                  </m:oMath>
                </a14:m>
                <a:endParaRPr lang="en-US"/>
              </a:p>
              <a:p>
                <a:pPr marL="342890" lvl="1" indent="0">
                  <a:buNone/>
                  <a:defRPr/>
                </a:pPr>
                <a:r>
                  <a:rPr lang="en-US" sz="2800"/>
                  <a:t>N=10 : 5120 Vs 3.6 Million</a:t>
                </a:r>
                <a:endParaRPr lang="en-US"/>
              </a:p>
              <a:p>
                <a:pPr marL="0" indent="0">
                  <a:buNone/>
                  <a:defRPr/>
                </a:pPr>
                <a:r>
                  <a:rPr lang="en-US" b="1"/>
                  <a:t>Assume </a:t>
                </a:r>
                <a:r>
                  <a:rPr lang="en-US"/>
                  <a:t>principle of optimality!</a:t>
                </a:r>
                <a:endParaRPr/>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bwMode="auto">
              <a:blipFill>
                <a:blip r:embed="rId3"/>
                <a:stretch>
                  <a:fillRect l="-1387" t="-517"/>
                </a:stretch>
              </a:blipFill>
            </p:spPr>
            <p:txBody>
              <a:bodyPr/>
              <a:lstStyle/>
              <a:p>
                <a:r>
                  <a:rPr lang="en-US">
                    <a:noFill/>
                  </a:rPr>
                  <a:t> </a:t>
                </a:r>
              </a:p>
            </p:txBody>
          </p:sp>
        </mc:Fallback>
      </mc:AlternateContent>
      <p:sp>
        <p:nvSpPr>
          <p:cNvPr id="6" name="Slide Number Placeholder 3"/>
          <p:cNvSpPr>
            <a:spLocks noGrp="1"/>
          </p:cNvSpPr>
          <p:nvPr>
            <p:ph type="sldNum" sz="quarter" idx="12"/>
          </p:nvPr>
        </p:nvSpPr>
        <p:spPr bwMode="auto"/>
        <p:txBody>
          <a:bodyPr/>
          <a:lstStyle/>
          <a:p>
            <a:pPr>
              <a:defRPr/>
            </a:pPr>
            <a:fld id="{35B54189-C436-47D0-AC37-8484B13A8E13}" type="slidenum">
              <a:rPr lang="en-US"/>
              <a:t>57</a:t>
            </a:fld>
            <a:endParaRPr lang="en-US"/>
          </a:p>
        </p:txBody>
      </p:sp>
      <p:sp>
        <p:nvSpPr>
          <p:cNvPr id="7" name="Rounded Rectangular Callout 5"/>
          <p:cNvSpPr/>
          <p:nvPr/>
        </p:nvSpPr>
        <p:spPr bwMode="auto">
          <a:xfrm>
            <a:off x="8328248" y="4581129"/>
            <a:ext cx="2366892" cy="901637"/>
          </a:xfrm>
          <a:prstGeom prst="wedgeRoundRectCallout">
            <a:avLst>
              <a:gd name="adj1" fmla="val -159494"/>
              <a:gd name="adj2" fmla="val -3180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r>
              <a:rPr lang="en-US" sz="2400"/>
              <a:t>Still expensive but </a:t>
            </a:r>
            <a:r>
              <a:rPr lang="en-US" sz="2400" b="1"/>
              <a:t>feasible</a:t>
            </a:r>
            <a:endParaRPr sz="2400"/>
          </a:p>
        </p:txBody>
      </p:sp>
      <p:sp>
        <p:nvSpPr>
          <p:cNvPr id="8" name="Rounded Rectangular Callout 6"/>
          <p:cNvSpPr/>
          <p:nvPr/>
        </p:nvSpPr>
        <p:spPr bwMode="auto">
          <a:xfrm>
            <a:off x="7968208" y="410434"/>
            <a:ext cx="2699792" cy="1002343"/>
          </a:xfrm>
          <a:prstGeom prst="wedgeRoundRectCallout">
            <a:avLst>
              <a:gd name="adj1" fmla="val -40215"/>
              <a:gd name="adj2" fmla="val 90772"/>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r>
              <a:rPr lang="en-US" sz="2800" dirty="0"/>
              <a:t>Scales BADLY with #joins N</a:t>
            </a:r>
            <a:endParaRPr lang="en-US" sz="1000"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21" name="Straight Connector 85"/>
          <p:cNvCxnSpPr>
            <a:cxnSpLocks/>
            <a:stCxn id="11" idx="2"/>
            <a:endCxn id="17" idx="0"/>
          </p:cNvCxnSpPr>
          <p:nvPr/>
        </p:nvCxnSpPr>
        <p:spPr bwMode="auto">
          <a:xfrm>
            <a:off x="2048902" y="4856281"/>
            <a:ext cx="916030" cy="12073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87"/>
          <p:cNvCxnSpPr>
            <a:cxnSpLocks/>
            <a:stCxn id="11" idx="2"/>
            <a:endCxn id="18" idx="0"/>
          </p:cNvCxnSpPr>
          <p:nvPr/>
        </p:nvCxnSpPr>
        <p:spPr bwMode="auto">
          <a:xfrm>
            <a:off x="2048902" y="4856281"/>
            <a:ext cx="2786584" cy="12073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121"/>
          <p:cNvCxnSpPr>
            <a:cxnSpLocks/>
            <a:stCxn id="11" idx="0"/>
            <a:endCxn id="10" idx="2"/>
          </p:cNvCxnSpPr>
          <p:nvPr/>
        </p:nvCxnSpPr>
        <p:spPr bwMode="auto">
          <a:xfrm flipV="1">
            <a:off x="2048902" y="3248772"/>
            <a:ext cx="2666540" cy="12073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148"/>
          <p:cNvCxnSpPr>
            <a:cxnSpLocks/>
            <a:stCxn id="20" idx="0"/>
            <a:endCxn id="10" idx="2"/>
          </p:cNvCxnSpPr>
          <p:nvPr/>
        </p:nvCxnSpPr>
        <p:spPr bwMode="auto">
          <a:xfrm flipH="1" flipV="1">
            <a:off x="4715442" y="3248772"/>
            <a:ext cx="3857944" cy="281490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155"/>
          <p:cNvCxnSpPr>
            <a:cxnSpLocks/>
            <a:stCxn id="10" idx="0"/>
            <a:endCxn id="6" idx="2"/>
          </p:cNvCxnSpPr>
          <p:nvPr/>
        </p:nvCxnSpPr>
        <p:spPr bwMode="auto">
          <a:xfrm flipV="1">
            <a:off x="4715442" y="1641265"/>
            <a:ext cx="1310027" cy="120739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6"/>
          <p:cNvCxnSpPr>
            <a:cxnSpLocks/>
            <a:stCxn id="19" idx="0"/>
            <a:endCxn id="6" idx="2"/>
          </p:cNvCxnSpPr>
          <p:nvPr/>
        </p:nvCxnSpPr>
        <p:spPr bwMode="auto">
          <a:xfrm flipH="1" flipV="1">
            <a:off x="6025469" y="1641265"/>
            <a:ext cx="673357" cy="44224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bwMode="auto"/>
        <p:txBody>
          <a:bodyPr/>
          <a:lstStyle/>
          <a:p>
            <a:pPr>
              <a:defRPr/>
            </a:pPr>
            <a:r>
              <a:rPr lang="en-US" sz="3200"/>
              <a:t>Principle of optimality </a:t>
            </a:r>
            <a:r>
              <a:rPr lang="mr-IN" sz="3200"/>
              <a:t>–</a:t>
            </a:r>
            <a:r>
              <a:rPr lang="en-US" sz="3200"/>
              <a:t> Getting A⨝B ⨝ C ⨝D</a:t>
            </a:r>
            <a:endParaRPr/>
          </a:p>
        </p:txBody>
      </p:sp>
      <p:sp>
        <p:nvSpPr>
          <p:cNvPr id="5" name="Slide Number Placeholder 3"/>
          <p:cNvSpPr>
            <a:spLocks noGrp="1"/>
          </p:cNvSpPr>
          <p:nvPr>
            <p:ph type="sldNum" sz="quarter" idx="12"/>
          </p:nvPr>
        </p:nvSpPr>
        <p:spPr bwMode="auto"/>
        <p:txBody>
          <a:bodyPr/>
          <a:lstStyle/>
          <a:p>
            <a:pPr>
              <a:defRPr/>
            </a:pPr>
            <a:fld id="{35B54189-C436-47D0-AC37-8484B13A8E13}" type="slidenum">
              <a:rPr lang="en-US"/>
              <a:t>58</a:t>
            </a:fld>
            <a:endParaRPr lang="en-US"/>
          </a:p>
        </p:txBody>
      </p:sp>
      <p:sp>
        <p:nvSpPr>
          <p:cNvPr id="6" name="TextBox 21"/>
          <p:cNvSpPr/>
          <p:nvPr/>
        </p:nvSpPr>
        <p:spPr bwMode="auto">
          <a:xfrm>
            <a:off x="5176518" y="1241155"/>
            <a:ext cx="1697901" cy="400110"/>
          </a:xfrm>
          <a:prstGeom prst="rect">
            <a:avLst/>
          </a:prstGeom>
          <a:noFill/>
        </p:spPr>
        <p:txBody>
          <a:bodyPr wrap="none" rtlCol="0">
            <a:spAutoFit/>
          </a:bodyPr>
          <a:lstStyle/>
          <a:p>
            <a:pPr>
              <a:defRPr/>
            </a:pPr>
            <a:r>
              <a:rPr lang="en-US" sz="2000"/>
              <a:t>A⨝B⨝D⨝C</a:t>
            </a:r>
            <a:endParaRPr sz="2000"/>
          </a:p>
        </p:txBody>
      </p:sp>
      <p:sp>
        <p:nvSpPr>
          <p:cNvPr id="7" name="TextBox 61"/>
          <p:cNvSpPr/>
          <p:nvPr/>
        </p:nvSpPr>
        <p:spPr bwMode="auto">
          <a:xfrm>
            <a:off x="2279576" y="2848661"/>
            <a:ext cx="1245854" cy="400110"/>
          </a:xfrm>
          <a:prstGeom prst="rect">
            <a:avLst/>
          </a:prstGeom>
          <a:noFill/>
        </p:spPr>
        <p:txBody>
          <a:bodyPr wrap="none" rtlCol="0">
            <a:spAutoFit/>
          </a:bodyPr>
          <a:lstStyle/>
          <a:p>
            <a:pPr>
              <a:defRPr/>
            </a:pPr>
            <a:r>
              <a:rPr lang="en-US" sz="2000"/>
              <a:t>A⨝B⨝C</a:t>
            </a:r>
            <a:endParaRPr sz="2000"/>
          </a:p>
        </p:txBody>
      </p:sp>
      <p:sp>
        <p:nvSpPr>
          <p:cNvPr id="8" name="TextBox 63"/>
          <p:cNvSpPr/>
          <p:nvPr/>
        </p:nvSpPr>
        <p:spPr bwMode="auto">
          <a:xfrm>
            <a:off x="7824192" y="2848661"/>
            <a:ext cx="1330814" cy="400110"/>
          </a:xfrm>
          <a:prstGeom prst="rect">
            <a:avLst/>
          </a:prstGeom>
          <a:noFill/>
        </p:spPr>
        <p:txBody>
          <a:bodyPr wrap="none" rtlCol="0">
            <a:spAutoFit/>
          </a:bodyPr>
          <a:lstStyle/>
          <a:p>
            <a:pPr>
              <a:defRPr/>
            </a:pPr>
            <a:r>
              <a:rPr lang="en-US" sz="2000"/>
              <a:t>B⨝C⨝ D</a:t>
            </a:r>
            <a:endParaRPr sz="2000"/>
          </a:p>
        </p:txBody>
      </p:sp>
      <p:sp>
        <p:nvSpPr>
          <p:cNvPr id="9" name="TextBox 64"/>
          <p:cNvSpPr/>
          <p:nvPr/>
        </p:nvSpPr>
        <p:spPr bwMode="auto">
          <a:xfrm>
            <a:off x="5931102" y="2848661"/>
            <a:ext cx="1330814" cy="400110"/>
          </a:xfrm>
          <a:prstGeom prst="rect">
            <a:avLst/>
          </a:prstGeom>
          <a:noFill/>
        </p:spPr>
        <p:txBody>
          <a:bodyPr wrap="none" rtlCol="0">
            <a:spAutoFit/>
          </a:bodyPr>
          <a:lstStyle/>
          <a:p>
            <a:pPr>
              <a:defRPr/>
            </a:pPr>
            <a:r>
              <a:rPr lang="en-US" sz="2000"/>
              <a:t>A⨝C⨝ D</a:t>
            </a:r>
            <a:endParaRPr sz="2000"/>
          </a:p>
        </p:txBody>
      </p:sp>
      <p:sp>
        <p:nvSpPr>
          <p:cNvPr id="10" name="TextBox 65"/>
          <p:cNvSpPr/>
          <p:nvPr/>
        </p:nvSpPr>
        <p:spPr bwMode="auto">
          <a:xfrm>
            <a:off x="4092515" y="2848661"/>
            <a:ext cx="1245854" cy="400110"/>
          </a:xfrm>
          <a:prstGeom prst="rect">
            <a:avLst/>
          </a:prstGeom>
          <a:noFill/>
        </p:spPr>
        <p:txBody>
          <a:bodyPr wrap="none" rtlCol="0">
            <a:spAutoFit/>
          </a:bodyPr>
          <a:lstStyle/>
          <a:p>
            <a:pPr>
              <a:defRPr/>
            </a:pPr>
            <a:r>
              <a:rPr lang="en-US" sz="2000"/>
              <a:t>A⨝B⨝D</a:t>
            </a:r>
            <a:endParaRPr sz="2000"/>
          </a:p>
        </p:txBody>
      </p:sp>
      <p:sp>
        <p:nvSpPr>
          <p:cNvPr id="11" name="TextBox 66"/>
          <p:cNvSpPr/>
          <p:nvPr/>
        </p:nvSpPr>
        <p:spPr bwMode="auto">
          <a:xfrm>
            <a:off x="1651998" y="4456171"/>
            <a:ext cx="793807" cy="400110"/>
          </a:xfrm>
          <a:prstGeom prst="rect">
            <a:avLst/>
          </a:prstGeom>
          <a:noFill/>
        </p:spPr>
        <p:txBody>
          <a:bodyPr wrap="none" rtlCol="0">
            <a:spAutoFit/>
          </a:bodyPr>
          <a:lstStyle/>
          <a:p>
            <a:pPr>
              <a:defRPr/>
            </a:pPr>
            <a:r>
              <a:rPr lang="en-US" sz="2000"/>
              <a:t>A⨝B</a:t>
            </a:r>
            <a:endParaRPr sz="2000"/>
          </a:p>
        </p:txBody>
      </p:sp>
      <p:sp>
        <p:nvSpPr>
          <p:cNvPr id="12" name="TextBox 67"/>
          <p:cNvSpPr/>
          <p:nvPr/>
        </p:nvSpPr>
        <p:spPr bwMode="auto">
          <a:xfrm>
            <a:off x="6490995" y="4456171"/>
            <a:ext cx="808235" cy="400110"/>
          </a:xfrm>
          <a:prstGeom prst="rect">
            <a:avLst/>
          </a:prstGeom>
          <a:noFill/>
        </p:spPr>
        <p:txBody>
          <a:bodyPr wrap="none" rtlCol="0">
            <a:spAutoFit/>
          </a:bodyPr>
          <a:lstStyle/>
          <a:p>
            <a:pPr>
              <a:defRPr/>
            </a:pPr>
            <a:r>
              <a:rPr lang="en-US" sz="2000"/>
              <a:t>B⨝C</a:t>
            </a:r>
            <a:endParaRPr sz="2000"/>
          </a:p>
        </p:txBody>
      </p:sp>
      <p:sp>
        <p:nvSpPr>
          <p:cNvPr id="13" name="TextBox 68"/>
          <p:cNvSpPr/>
          <p:nvPr/>
        </p:nvSpPr>
        <p:spPr bwMode="auto">
          <a:xfrm>
            <a:off x="4861966" y="4456171"/>
            <a:ext cx="808235" cy="400110"/>
          </a:xfrm>
          <a:prstGeom prst="rect">
            <a:avLst/>
          </a:prstGeom>
          <a:noFill/>
        </p:spPr>
        <p:txBody>
          <a:bodyPr wrap="none" rtlCol="0">
            <a:spAutoFit/>
          </a:bodyPr>
          <a:lstStyle/>
          <a:p>
            <a:pPr>
              <a:defRPr/>
            </a:pPr>
            <a:r>
              <a:rPr lang="en-US" sz="2000"/>
              <a:t>A⨝D</a:t>
            </a:r>
            <a:endParaRPr sz="2000"/>
          </a:p>
        </p:txBody>
      </p:sp>
      <p:sp>
        <p:nvSpPr>
          <p:cNvPr id="14" name="TextBox 69"/>
          <p:cNvSpPr/>
          <p:nvPr/>
        </p:nvSpPr>
        <p:spPr bwMode="auto">
          <a:xfrm>
            <a:off x="3258585" y="4456171"/>
            <a:ext cx="808235" cy="400110"/>
          </a:xfrm>
          <a:prstGeom prst="rect">
            <a:avLst/>
          </a:prstGeom>
          <a:noFill/>
        </p:spPr>
        <p:txBody>
          <a:bodyPr wrap="none" rtlCol="0">
            <a:spAutoFit/>
          </a:bodyPr>
          <a:lstStyle/>
          <a:p>
            <a:pPr>
              <a:defRPr/>
            </a:pPr>
            <a:r>
              <a:rPr lang="en-US" sz="2000"/>
              <a:t>A⨝C</a:t>
            </a:r>
            <a:endParaRPr sz="2000"/>
          </a:p>
        </p:txBody>
      </p:sp>
      <p:sp>
        <p:nvSpPr>
          <p:cNvPr id="15" name="TextBox 70"/>
          <p:cNvSpPr/>
          <p:nvPr/>
        </p:nvSpPr>
        <p:spPr bwMode="auto">
          <a:xfrm>
            <a:off x="8083156" y="4456171"/>
            <a:ext cx="808235" cy="400110"/>
          </a:xfrm>
          <a:prstGeom prst="rect">
            <a:avLst/>
          </a:prstGeom>
          <a:noFill/>
        </p:spPr>
        <p:txBody>
          <a:bodyPr wrap="none" rtlCol="0">
            <a:spAutoFit/>
          </a:bodyPr>
          <a:lstStyle/>
          <a:p>
            <a:pPr>
              <a:defRPr/>
            </a:pPr>
            <a:r>
              <a:rPr lang="en-US" sz="2000"/>
              <a:t>B⨝D</a:t>
            </a:r>
            <a:endParaRPr sz="2000"/>
          </a:p>
        </p:txBody>
      </p:sp>
      <p:sp>
        <p:nvSpPr>
          <p:cNvPr id="16" name="TextBox 71"/>
          <p:cNvSpPr/>
          <p:nvPr/>
        </p:nvSpPr>
        <p:spPr bwMode="auto">
          <a:xfrm>
            <a:off x="9700966" y="4456171"/>
            <a:ext cx="822661" cy="400110"/>
          </a:xfrm>
          <a:prstGeom prst="rect">
            <a:avLst/>
          </a:prstGeom>
          <a:noFill/>
        </p:spPr>
        <p:txBody>
          <a:bodyPr wrap="none" rtlCol="0">
            <a:spAutoFit/>
          </a:bodyPr>
          <a:lstStyle/>
          <a:p>
            <a:pPr>
              <a:defRPr/>
            </a:pPr>
            <a:r>
              <a:rPr lang="en-US" sz="2000"/>
              <a:t>C⨝D</a:t>
            </a:r>
            <a:endParaRPr sz="2000"/>
          </a:p>
        </p:txBody>
      </p:sp>
      <p:sp>
        <p:nvSpPr>
          <p:cNvPr id="17" name="TextBox 72"/>
          <p:cNvSpPr/>
          <p:nvPr/>
        </p:nvSpPr>
        <p:spPr bwMode="auto">
          <a:xfrm>
            <a:off x="2783632" y="6063678"/>
            <a:ext cx="362600" cy="461665"/>
          </a:xfrm>
          <a:prstGeom prst="rect">
            <a:avLst/>
          </a:prstGeom>
          <a:noFill/>
        </p:spPr>
        <p:txBody>
          <a:bodyPr wrap="none" rtlCol="0">
            <a:spAutoFit/>
          </a:bodyPr>
          <a:lstStyle/>
          <a:p>
            <a:pPr>
              <a:defRPr/>
            </a:pPr>
            <a:r>
              <a:rPr lang="en-US"/>
              <a:t>A</a:t>
            </a:r>
            <a:endParaRPr/>
          </a:p>
        </p:txBody>
      </p:sp>
      <p:sp>
        <p:nvSpPr>
          <p:cNvPr id="18" name="TextBox 73"/>
          <p:cNvSpPr/>
          <p:nvPr/>
        </p:nvSpPr>
        <p:spPr bwMode="auto">
          <a:xfrm>
            <a:off x="4659797" y="6063678"/>
            <a:ext cx="351378" cy="461665"/>
          </a:xfrm>
          <a:prstGeom prst="rect">
            <a:avLst/>
          </a:prstGeom>
          <a:noFill/>
        </p:spPr>
        <p:txBody>
          <a:bodyPr wrap="none" rtlCol="0">
            <a:spAutoFit/>
          </a:bodyPr>
          <a:lstStyle/>
          <a:p>
            <a:pPr>
              <a:defRPr/>
            </a:pPr>
            <a:r>
              <a:rPr lang="en-US"/>
              <a:t>B</a:t>
            </a:r>
            <a:endParaRPr/>
          </a:p>
        </p:txBody>
      </p:sp>
      <p:sp>
        <p:nvSpPr>
          <p:cNvPr id="19" name="TextBox 76"/>
          <p:cNvSpPr/>
          <p:nvPr/>
        </p:nvSpPr>
        <p:spPr bwMode="auto">
          <a:xfrm>
            <a:off x="6524740" y="6063678"/>
            <a:ext cx="348172" cy="461665"/>
          </a:xfrm>
          <a:prstGeom prst="rect">
            <a:avLst/>
          </a:prstGeom>
          <a:noFill/>
        </p:spPr>
        <p:txBody>
          <a:bodyPr wrap="none" rtlCol="0">
            <a:spAutoFit/>
          </a:bodyPr>
          <a:lstStyle/>
          <a:p>
            <a:pPr>
              <a:defRPr/>
            </a:pPr>
            <a:r>
              <a:rPr lang="en-US"/>
              <a:t>C</a:t>
            </a:r>
            <a:endParaRPr/>
          </a:p>
        </p:txBody>
      </p:sp>
      <p:sp>
        <p:nvSpPr>
          <p:cNvPr id="20" name="TextBox 77"/>
          <p:cNvSpPr/>
          <p:nvPr/>
        </p:nvSpPr>
        <p:spPr bwMode="auto">
          <a:xfrm>
            <a:off x="8386476" y="6063678"/>
            <a:ext cx="373820" cy="461665"/>
          </a:xfrm>
          <a:prstGeom prst="rect">
            <a:avLst/>
          </a:prstGeom>
          <a:noFill/>
        </p:spPr>
        <p:txBody>
          <a:bodyPr wrap="none" rtlCol="0">
            <a:spAutoFit/>
          </a:bodyPr>
          <a:lstStyle/>
          <a:p>
            <a:pPr>
              <a:defRPr/>
            </a:pPr>
            <a:r>
              <a:rPr lang="en-US"/>
              <a:t>D</a:t>
            </a:r>
            <a:endParaRPr/>
          </a:p>
        </p:txBody>
      </p:sp>
      <p:sp>
        <p:nvSpPr>
          <p:cNvPr id="26" name="TextBox 2"/>
          <p:cNvSpPr/>
          <p:nvPr/>
        </p:nvSpPr>
        <p:spPr bwMode="auto">
          <a:xfrm>
            <a:off x="6384032" y="764705"/>
            <a:ext cx="474810" cy="461665"/>
          </a:xfrm>
          <a:prstGeom prst="rect">
            <a:avLst/>
          </a:prstGeom>
          <a:noFill/>
        </p:spPr>
        <p:txBody>
          <a:bodyPr wrap="none" rtlCol="0">
            <a:spAutoFit/>
          </a:bodyPr>
          <a:lstStyle/>
          <a:p>
            <a:pPr>
              <a:defRPr/>
            </a:pPr>
            <a:r>
              <a:rPr lang="mr-IN"/>
              <a:t>…</a:t>
            </a:r>
            <a:r>
              <a:rPr lang="en-US"/>
              <a:t>.</a:t>
            </a:r>
            <a:endParaRPr/>
          </a:p>
        </p:txBody>
      </p:sp>
      <p:sp>
        <p:nvSpPr>
          <p:cNvPr id="27" name="TextBox 47"/>
          <p:cNvSpPr/>
          <p:nvPr/>
        </p:nvSpPr>
        <p:spPr bwMode="auto">
          <a:xfrm>
            <a:off x="6384032" y="1607749"/>
            <a:ext cx="511679" cy="400110"/>
          </a:xfrm>
          <a:prstGeom prst="rect">
            <a:avLst/>
          </a:prstGeom>
          <a:noFill/>
        </p:spPr>
        <p:txBody>
          <a:bodyPr wrap="none" rtlCol="0">
            <a:spAutoFit/>
          </a:bodyPr>
          <a:lstStyle/>
          <a:p>
            <a:pPr>
              <a:defRPr/>
            </a:pPr>
            <a:r>
              <a:rPr lang="mr-IN" sz="2000"/>
              <a:t>…</a:t>
            </a:r>
            <a:r>
              <a:rPr lang="en-US" sz="2000"/>
              <a:t>.</a:t>
            </a:r>
            <a:endParaRPr sz="2000"/>
          </a:p>
        </p:txBody>
      </p:sp>
      <p:sp>
        <p:nvSpPr>
          <p:cNvPr id="28" name="TextBox 48"/>
          <p:cNvSpPr/>
          <p:nvPr/>
        </p:nvSpPr>
        <p:spPr bwMode="auto">
          <a:xfrm>
            <a:off x="8386476" y="1916833"/>
            <a:ext cx="1402948" cy="400110"/>
          </a:xfrm>
          <a:prstGeom prst="rect">
            <a:avLst/>
          </a:prstGeom>
          <a:noFill/>
        </p:spPr>
        <p:txBody>
          <a:bodyPr wrap="none" rtlCol="0">
            <a:spAutoFit/>
          </a:bodyPr>
          <a:lstStyle/>
          <a:p>
            <a:pPr>
              <a:defRPr/>
            </a:pPr>
            <a:r>
              <a:rPr lang="en-US" sz="2000" b="1">
                <a:solidFill>
                  <a:srgbClr val="FF0000"/>
                </a:solidFill>
              </a:rPr>
              <a:t>Cost 1=70</a:t>
            </a:r>
            <a:endParaRPr sz="20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21" name="Straight Connector 85"/>
          <p:cNvCxnSpPr>
            <a:cxnSpLocks/>
            <a:stCxn id="13" idx="2"/>
            <a:endCxn id="17" idx="0"/>
          </p:cNvCxnSpPr>
          <p:nvPr/>
        </p:nvCxnSpPr>
        <p:spPr bwMode="auto">
          <a:xfrm flipH="1">
            <a:off x="2961726" y="4856281"/>
            <a:ext cx="2304358" cy="12073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87"/>
          <p:cNvCxnSpPr>
            <a:cxnSpLocks/>
            <a:stCxn id="13" idx="2"/>
            <a:endCxn id="20" idx="0"/>
          </p:cNvCxnSpPr>
          <p:nvPr/>
        </p:nvCxnSpPr>
        <p:spPr bwMode="auto">
          <a:xfrm>
            <a:off x="5266083" y="4856281"/>
            <a:ext cx="3305699" cy="12073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121"/>
          <p:cNvCxnSpPr>
            <a:cxnSpLocks/>
            <a:stCxn id="13" idx="0"/>
            <a:endCxn id="10" idx="2"/>
          </p:cNvCxnSpPr>
          <p:nvPr/>
        </p:nvCxnSpPr>
        <p:spPr bwMode="auto">
          <a:xfrm flipH="1" flipV="1">
            <a:off x="4715442" y="3248772"/>
            <a:ext cx="550642" cy="12073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148"/>
          <p:cNvCxnSpPr>
            <a:cxnSpLocks/>
            <a:stCxn id="18" idx="0"/>
            <a:endCxn id="10" idx="2"/>
          </p:cNvCxnSpPr>
          <p:nvPr/>
        </p:nvCxnSpPr>
        <p:spPr bwMode="auto">
          <a:xfrm flipH="1" flipV="1">
            <a:off x="4715442" y="3248772"/>
            <a:ext cx="122449" cy="281490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155"/>
          <p:cNvCxnSpPr>
            <a:cxnSpLocks/>
            <a:stCxn id="10" idx="0"/>
            <a:endCxn id="6" idx="2"/>
          </p:cNvCxnSpPr>
          <p:nvPr/>
        </p:nvCxnSpPr>
        <p:spPr bwMode="auto">
          <a:xfrm flipV="1">
            <a:off x="4715442" y="1641265"/>
            <a:ext cx="1310027" cy="120739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7"/>
          <p:cNvCxnSpPr>
            <a:cxnSpLocks/>
          </p:cNvCxnSpPr>
          <p:nvPr/>
        </p:nvCxnSpPr>
        <p:spPr bwMode="auto">
          <a:xfrm flipH="1" flipV="1">
            <a:off x="6096000" y="1702819"/>
            <a:ext cx="602826" cy="436086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bwMode="auto"/>
        <p:txBody>
          <a:bodyPr/>
          <a:lstStyle/>
          <a:p>
            <a:pPr>
              <a:defRPr/>
            </a:pPr>
            <a:r>
              <a:rPr lang="en-US" sz="3200"/>
              <a:t>Principle of optimality </a:t>
            </a:r>
            <a:r>
              <a:rPr lang="mr-IN" sz="3200"/>
              <a:t>–</a:t>
            </a:r>
            <a:r>
              <a:rPr lang="en-US" sz="3200"/>
              <a:t> Getting A⨝B⨝D</a:t>
            </a:r>
            <a:endParaRPr/>
          </a:p>
        </p:txBody>
      </p:sp>
      <p:sp>
        <p:nvSpPr>
          <p:cNvPr id="5" name="Slide Number Placeholder 3"/>
          <p:cNvSpPr>
            <a:spLocks noGrp="1"/>
          </p:cNvSpPr>
          <p:nvPr>
            <p:ph type="sldNum" sz="quarter" idx="12"/>
          </p:nvPr>
        </p:nvSpPr>
        <p:spPr bwMode="auto"/>
        <p:txBody>
          <a:bodyPr/>
          <a:lstStyle/>
          <a:p>
            <a:pPr>
              <a:defRPr/>
            </a:pPr>
            <a:fld id="{35B54189-C436-47D0-AC37-8484B13A8E13}" type="slidenum">
              <a:rPr lang="en-US"/>
              <a:t>59</a:t>
            </a:fld>
            <a:endParaRPr lang="en-US" sz="1800"/>
          </a:p>
        </p:txBody>
      </p:sp>
      <p:sp>
        <p:nvSpPr>
          <p:cNvPr id="6" name="TextBox 21"/>
          <p:cNvSpPr/>
          <p:nvPr/>
        </p:nvSpPr>
        <p:spPr bwMode="auto">
          <a:xfrm>
            <a:off x="5176518" y="1241155"/>
            <a:ext cx="1697901" cy="400110"/>
          </a:xfrm>
          <a:prstGeom prst="rect">
            <a:avLst/>
          </a:prstGeom>
          <a:noFill/>
        </p:spPr>
        <p:txBody>
          <a:bodyPr wrap="none" rtlCol="0">
            <a:spAutoFit/>
          </a:bodyPr>
          <a:lstStyle/>
          <a:p>
            <a:pPr>
              <a:defRPr/>
            </a:pPr>
            <a:r>
              <a:rPr lang="en-US" sz="2000"/>
              <a:t>A⨝D⨝B⨝C</a:t>
            </a:r>
            <a:endParaRPr sz="2000"/>
          </a:p>
        </p:txBody>
      </p:sp>
      <p:sp>
        <p:nvSpPr>
          <p:cNvPr id="7" name="TextBox 61"/>
          <p:cNvSpPr/>
          <p:nvPr/>
        </p:nvSpPr>
        <p:spPr bwMode="auto">
          <a:xfrm>
            <a:off x="2279576" y="2848661"/>
            <a:ext cx="1245854" cy="400110"/>
          </a:xfrm>
          <a:prstGeom prst="rect">
            <a:avLst/>
          </a:prstGeom>
          <a:noFill/>
        </p:spPr>
        <p:txBody>
          <a:bodyPr wrap="none" rtlCol="0">
            <a:spAutoFit/>
          </a:bodyPr>
          <a:lstStyle/>
          <a:p>
            <a:pPr>
              <a:defRPr/>
            </a:pPr>
            <a:r>
              <a:rPr lang="en-US" sz="2000"/>
              <a:t>A⨝B⨝C</a:t>
            </a:r>
            <a:endParaRPr sz="2000"/>
          </a:p>
        </p:txBody>
      </p:sp>
      <p:sp>
        <p:nvSpPr>
          <p:cNvPr id="8" name="TextBox 63"/>
          <p:cNvSpPr/>
          <p:nvPr/>
        </p:nvSpPr>
        <p:spPr bwMode="auto">
          <a:xfrm>
            <a:off x="7824192" y="2848661"/>
            <a:ext cx="1330814" cy="400110"/>
          </a:xfrm>
          <a:prstGeom prst="rect">
            <a:avLst/>
          </a:prstGeom>
          <a:noFill/>
        </p:spPr>
        <p:txBody>
          <a:bodyPr wrap="none" rtlCol="0">
            <a:spAutoFit/>
          </a:bodyPr>
          <a:lstStyle/>
          <a:p>
            <a:pPr>
              <a:defRPr/>
            </a:pPr>
            <a:r>
              <a:rPr lang="en-US" sz="2000"/>
              <a:t>B⨝C⨝ D</a:t>
            </a:r>
            <a:endParaRPr sz="2000"/>
          </a:p>
        </p:txBody>
      </p:sp>
      <p:sp>
        <p:nvSpPr>
          <p:cNvPr id="9" name="TextBox 64"/>
          <p:cNvSpPr/>
          <p:nvPr/>
        </p:nvSpPr>
        <p:spPr bwMode="auto">
          <a:xfrm>
            <a:off x="5931102" y="2848661"/>
            <a:ext cx="1330814" cy="400110"/>
          </a:xfrm>
          <a:prstGeom prst="rect">
            <a:avLst/>
          </a:prstGeom>
          <a:noFill/>
        </p:spPr>
        <p:txBody>
          <a:bodyPr wrap="none" rtlCol="0">
            <a:spAutoFit/>
          </a:bodyPr>
          <a:lstStyle/>
          <a:p>
            <a:pPr>
              <a:defRPr/>
            </a:pPr>
            <a:r>
              <a:rPr lang="en-US" sz="2000"/>
              <a:t>A⨝C⨝ D</a:t>
            </a:r>
            <a:endParaRPr sz="2000"/>
          </a:p>
        </p:txBody>
      </p:sp>
      <p:sp>
        <p:nvSpPr>
          <p:cNvPr id="10" name="TextBox 65"/>
          <p:cNvSpPr/>
          <p:nvPr/>
        </p:nvSpPr>
        <p:spPr bwMode="auto">
          <a:xfrm>
            <a:off x="4092515" y="2848661"/>
            <a:ext cx="1245854" cy="400110"/>
          </a:xfrm>
          <a:prstGeom prst="rect">
            <a:avLst/>
          </a:prstGeom>
          <a:noFill/>
        </p:spPr>
        <p:txBody>
          <a:bodyPr wrap="none" rtlCol="0">
            <a:spAutoFit/>
          </a:bodyPr>
          <a:lstStyle/>
          <a:p>
            <a:pPr>
              <a:defRPr/>
            </a:pPr>
            <a:r>
              <a:rPr lang="en-US" sz="2000"/>
              <a:t>A⨝B⨝D</a:t>
            </a:r>
            <a:endParaRPr sz="2000"/>
          </a:p>
        </p:txBody>
      </p:sp>
      <p:sp>
        <p:nvSpPr>
          <p:cNvPr id="11" name="TextBox 66"/>
          <p:cNvSpPr/>
          <p:nvPr/>
        </p:nvSpPr>
        <p:spPr bwMode="auto">
          <a:xfrm>
            <a:off x="1651998" y="4456171"/>
            <a:ext cx="793807" cy="400110"/>
          </a:xfrm>
          <a:prstGeom prst="rect">
            <a:avLst/>
          </a:prstGeom>
          <a:noFill/>
        </p:spPr>
        <p:txBody>
          <a:bodyPr wrap="none" rtlCol="0">
            <a:spAutoFit/>
          </a:bodyPr>
          <a:lstStyle/>
          <a:p>
            <a:pPr>
              <a:defRPr/>
            </a:pPr>
            <a:r>
              <a:rPr lang="en-US" sz="2000"/>
              <a:t>A⨝B</a:t>
            </a:r>
            <a:endParaRPr sz="2000"/>
          </a:p>
        </p:txBody>
      </p:sp>
      <p:sp>
        <p:nvSpPr>
          <p:cNvPr id="12" name="TextBox 67"/>
          <p:cNvSpPr/>
          <p:nvPr/>
        </p:nvSpPr>
        <p:spPr bwMode="auto">
          <a:xfrm>
            <a:off x="6490995" y="4456171"/>
            <a:ext cx="808235" cy="400110"/>
          </a:xfrm>
          <a:prstGeom prst="rect">
            <a:avLst/>
          </a:prstGeom>
          <a:noFill/>
        </p:spPr>
        <p:txBody>
          <a:bodyPr wrap="none" rtlCol="0">
            <a:spAutoFit/>
          </a:bodyPr>
          <a:lstStyle/>
          <a:p>
            <a:pPr>
              <a:defRPr/>
            </a:pPr>
            <a:r>
              <a:rPr lang="en-US" sz="2000"/>
              <a:t>B⨝C</a:t>
            </a:r>
            <a:endParaRPr sz="2000"/>
          </a:p>
        </p:txBody>
      </p:sp>
      <p:sp>
        <p:nvSpPr>
          <p:cNvPr id="13" name="TextBox 68"/>
          <p:cNvSpPr/>
          <p:nvPr/>
        </p:nvSpPr>
        <p:spPr bwMode="auto">
          <a:xfrm>
            <a:off x="4861966" y="4456171"/>
            <a:ext cx="808235" cy="400110"/>
          </a:xfrm>
          <a:prstGeom prst="rect">
            <a:avLst/>
          </a:prstGeom>
          <a:noFill/>
        </p:spPr>
        <p:txBody>
          <a:bodyPr wrap="none" rtlCol="0">
            <a:spAutoFit/>
          </a:bodyPr>
          <a:lstStyle/>
          <a:p>
            <a:pPr>
              <a:defRPr/>
            </a:pPr>
            <a:r>
              <a:rPr lang="en-US" sz="2000"/>
              <a:t>A⨝D</a:t>
            </a:r>
            <a:endParaRPr sz="2000"/>
          </a:p>
        </p:txBody>
      </p:sp>
      <p:sp>
        <p:nvSpPr>
          <p:cNvPr id="14" name="TextBox 69"/>
          <p:cNvSpPr/>
          <p:nvPr/>
        </p:nvSpPr>
        <p:spPr bwMode="auto">
          <a:xfrm>
            <a:off x="3258585" y="4456171"/>
            <a:ext cx="808235" cy="400110"/>
          </a:xfrm>
          <a:prstGeom prst="rect">
            <a:avLst/>
          </a:prstGeom>
          <a:noFill/>
        </p:spPr>
        <p:txBody>
          <a:bodyPr wrap="none" rtlCol="0">
            <a:spAutoFit/>
          </a:bodyPr>
          <a:lstStyle/>
          <a:p>
            <a:pPr>
              <a:defRPr/>
            </a:pPr>
            <a:r>
              <a:rPr lang="en-US" sz="2000"/>
              <a:t>A⨝C</a:t>
            </a:r>
            <a:endParaRPr sz="2000"/>
          </a:p>
        </p:txBody>
      </p:sp>
      <p:sp>
        <p:nvSpPr>
          <p:cNvPr id="15" name="TextBox 70"/>
          <p:cNvSpPr/>
          <p:nvPr/>
        </p:nvSpPr>
        <p:spPr bwMode="auto">
          <a:xfrm>
            <a:off x="8083156" y="4456171"/>
            <a:ext cx="808235" cy="400110"/>
          </a:xfrm>
          <a:prstGeom prst="rect">
            <a:avLst/>
          </a:prstGeom>
          <a:noFill/>
        </p:spPr>
        <p:txBody>
          <a:bodyPr wrap="none" rtlCol="0">
            <a:spAutoFit/>
          </a:bodyPr>
          <a:lstStyle/>
          <a:p>
            <a:pPr>
              <a:defRPr/>
            </a:pPr>
            <a:r>
              <a:rPr lang="en-US" sz="2000"/>
              <a:t>B⨝D</a:t>
            </a:r>
            <a:endParaRPr sz="2000"/>
          </a:p>
        </p:txBody>
      </p:sp>
      <p:sp>
        <p:nvSpPr>
          <p:cNvPr id="16" name="TextBox 71"/>
          <p:cNvSpPr/>
          <p:nvPr/>
        </p:nvSpPr>
        <p:spPr bwMode="auto">
          <a:xfrm>
            <a:off x="9700966" y="4456171"/>
            <a:ext cx="822661" cy="400110"/>
          </a:xfrm>
          <a:prstGeom prst="rect">
            <a:avLst/>
          </a:prstGeom>
          <a:noFill/>
        </p:spPr>
        <p:txBody>
          <a:bodyPr wrap="none" rtlCol="0">
            <a:spAutoFit/>
          </a:bodyPr>
          <a:lstStyle/>
          <a:p>
            <a:pPr>
              <a:defRPr/>
            </a:pPr>
            <a:r>
              <a:rPr lang="en-US" sz="2000"/>
              <a:t>C⨝D</a:t>
            </a:r>
            <a:endParaRPr sz="2000"/>
          </a:p>
        </p:txBody>
      </p:sp>
      <p:sp>
        <p:nvSpPr>
          <p:cNvPr id="17" name="TextBox 72"/>
          <p:cNvSpPr/>
          <p:nvPr/>
        </p:nvSpPr>
        <p:spPr bwMode="auto">
          <a:xfrm>
            <a:off x="2783632" y="6063678"/>
            <a:ext cx="356188" cy="400110"/>
          </a:xfrm>
          <a:prstGeom prst="rect">
            <a:avLst/>
          </a:prstGeom>
          <a:noFill/>
        </p:spPr>
        <p:txBody>
          <a:bodyPr wrap="none" rtlCol="0">
            <a:spAutoFit/>
          </a:bodyPr>
          <a:lstStyle/>
          <a:p>
            <a:pPr>
              <a:defRPr/>
            </a:pPr>
            <a:r>
              <a:rPr lang="en-US" sz="2000"/>
              <a:t>A</a:t>
            </a:r>
            <a:endParaRPr sz="2000"/>
          </a:p>
        </p:txBody>
      </p:sp>
      <p:sp>
        <p:nvSpPr>
          <p:cNvPr id="18" name="TextBox 73"/>
          <p:cNvSpPr/>
          <p:nvPr/>
        </p:nvSpPr>
        <p:spPr bwMode="auto">
          <a:xfrm>
            <a:off x="4659797" y="6063678"/>
            <a:ext cx="356188" cy="400110"/>
          </a:xfrm>
          <a:prstGeom prst="rect">
            <a:avLst/>
          </a:prstGeom>
          <a:noFill/>
        </p:spPr>
        <p:txBody>
          <a:bodyPr wrap="none" rtlCol="0">
            <a:spAutoFit/>
          </a:bodyPr>
          <a:lstStyle/>
          <a:p>
            <a:pPr>
              <a:defRPr/>
            </a:pPr>
            <a:r>
              <a:rPr lang="en-US" sz="2000"/>
              <a:t>B</a:t>
            </a:r>
            <a:endParaRPr sz="2000"/>
          </a:p>
        </p:txBody>
      </p:sp>
      <p:sp>
        <p:nvSpPr>
          <p:cNvPr id="19" name="TextBox 76"/>
          <p:cNvSpPr/>
          <p:nvPr/>
        </p:nvSpPr>
        <p:spPr bwMode="auto">
          <a:xfrm>
            <a:off x="6524740" y="6063678"/>
            <a:ext cx="370614" cy="400110"/>
          </a:xfrm>
          <a:prstGeom prst="rect">
            <a:avLst/>
          </a:prstGeom>
          <a:noFill/>
        </p:spPr>
        <p:txBody>
          <a:bodyPr wrap="none" rtlCol="0">
            <a:spAutoFit/>
          </a:bodyPr>
          <a:lstStyle/>
          <a:p>
            <a:pPr>
              <a:defRPr/>
            </a:pPr>
            <a:r>
              <a:rPr lang="en-US" sz="2000"/>
              <a:t>C</a:t>
            </a:r>
            <a:endParaRPr sz="2000"/>
          </a:p>
        </p:txBody>
      </p:sp>
      <p:sp>
        <p:nvSpPr>
          <p:cNvPr id="20" name="TextBox 77"/>
          <p:cNvSpPr/>
          <p:nvPr/>
        </p:nvSpPr>
        <p:spPr bwMode="auto">
          <a:xfrm>
            <a:off x="8386476" y="6063678"/>
            <a:ext cx="370614" cy="400110"/>
          </a:xfrm>
          <a:prstGeom prst="rect">
            <a:avLst/>
          </a:prstGeom>
          <a:noFill/>
        </p:spPr>
        <p:txBody>
          <a:bodyPr wrap="none" rtlCol="0">
            <a:spAutoFit/>
          </a:bodyPr>
          <a:lstStyle/>
          <a:p>
            <a:pPr>
              <a:defRPr/>
            </a:pPr>
            <a:r>
              <a:rPr lang="en-US" sz="2000"/>
              <a:t>D</a:t>
            </a:r>
            <a:endParaRPr sz="2000"/>
          </a:p>
        </p:txBody>
      </p:sp>
      <p:sp>
        <p:nvSpPr>
          <p:cNvPr id="26" name="TextBox 2"/>
          <p:cNvSpPr/>
          <p:nvPr/>
        </p:nvSpPr>
        <p:spPr bwMode="auto">
          <a:xfrm>
            <a:off x="6384032" y="764705"/>
            <a:ext cx="474810" cy="461665"/>
          </a:xfrm>
          <a:prstGeom prst="rect">
            <a:avLst/>
          </a:prstGeom>
          <a:noFill/>
        </p:spPr>
        <p:txBody>
          <a:bodyPr wrap="none" rtlCol="0">
            <a:spAutoFit/>
          </a:bodyPr>
          <a:lstStyle/>
          <a:p>
            <a:pPr>
              <a:defRPr/>
            </a:pPr>
            <a:r>
              <a:rPr lang="mr-IN"/>
              <a:t>…</a:t>
            </a:r>
            <a:r>
              <a:rPr lang="en-US"/>
              <a:t>.</a:t>
            </a:r>
            <a:endParaRPr/>
          </a:p>
        </p:txBody>
      </p:sp>
      <p:sp>
        <p:nvSpPr>
          <p:cNvPr id="27" name="TextBox 31"/>
          <p:cNvSpPr/>
          <p:nvPr/>
        </p:nvSpPr>
        <p:spPr bwMode="auto">
          <a:xfrm>
            <a:off x="6384032" y="1607749"/>
            <a:ext cx="511679" cy="400110"/>
          </a:xfrm>
          <a:prstGeom prst="rect">
            <a:avLst/>
          </a:prstGeom>
          <a:noFill/>
        </p:spPr>
        <p:txBody>
          <a:bodyPr wrap="none" rtlCol="0">
            <a:spAutoFit/>
          </a:bodyPr>
          <a:lstStyle/>
          <a:p>
            <a:pPr>
              <a:defRPr/>
            </a:pPr>
            <a:r>
              <a:rPr lang="mr-IN" sz="2000"/>
              <a:t>…</a:t>
            </a:r>
            <a:r>
              <a:rPr lang="en-US" sz="2000"/>
              <a:t>.</a:t>
            </a:r>
            <a:endParaRPr sz="2000"/>
          </a:p>
        </p:txBody>
      </p:sp>
      <p:sp>
        <p:nvSpPr>
          <p:cNvPr id="28" name="TextBox 9"/>
          <p:cNvSpPr/>
          <p:nvPr/>
        </p:nvSpPr>
        <p:spPr bwMode="auto">
          <a:xfrm>
            <a:off x="8386477" y="1916833"/>
            <a:ext cx="1545616" cy="400110"/>
          </a:xfrm>
          <a:prstGeom prst="rect">
            <a:avLst/>
          </a:prstGeom>
          <a:noFill/>
        </p:spPr>
        <p:txBody>
          <a:bodyPr wrap="none" rtlCol="0">
            <a:spAutoFit/>
          </a:bodyPr>
          <a:lstStyle/>
          <a:p>
            <a:pPr>
              <a:defRPr/>
            </a:pPr>
            <a:r>
              <a:rPr lang="en-US" sz="2000" b="1">
                <a:solidFill>
                  <a:srgbClr val="FF0000"/>
                </a:solidFill>
              </a:rPr>
              <a:t>Cost 2=100</a:t>
            </a:r>
            <a:endParaRPr sz="2000"/>
          </a:p>
        </p:txBody>
      </p:sp>
      <p:sp>
        <p:nvSpPr>
          <p:cNvPr id="29" name="Rounded Rectangle 29"/>
          <p:cNvSpPr/>
          <p:nvPr/>
        </p:nvSpPr>
        <p:spPr bwMode="auto">
          <a:xfrm>
            <a:off x="1524000" y="728"/>
            <a:ext cx="9144000" cy="1066072"/>
          </a:xfrm>
          <a:prstGeom prst="roundRect">
            <a:avLst>
              <a:gd name="adj"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en-US" sz="2800"/>
              <a:t>Choose the </a:t>
            </a:r>
            <a:r>
              <a:rPr lang="en-US" sz="2800" b="1"/>
              <a:t>cheapest path </a:t>
            </a:r>
            <a:r>
              <a:rPr lang="en-US" sz="2800"/>
              <a:t>to create A⨝B⨝D, and </a:t>
            </a:r>
            <a:br>
              <a:rPr lang="en-US" sz="2800"/>
            </a:br>
            <a:r>
              <a:rPr lang="en-US" sz="2800"/>
              <a:t>consider it fixed for higher levels!</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r>
              <a:rPr lang="en-US"/>
              <a:t>Query Optimization</a:t>
            </a:r>
          </a:p>
        </p:txBody>
      </p:sp>
      <p:sp>
        <p:nvSpPr>
          <p:cNvPr id="5" name="Content Placeholder 2"/>
          <p:cNvSpPr>
            <a:spLocks noGrp="1"/>
          </p:cNvSpPr>
          <p:nvPr>
            <p:ph idx="1"/>
          </p:nvPr>
        </p:nvSpPr>
        <p:spPr bwMode="auto"/>
        <p:txBody>
          <a:bodyPr/>
          <a:lstStyle/>
          <a:p>
            <a:r>
              <a:rPr lang="en-US" dirty="0"/>
              <a:t>The part of a DBMS that is the hardest to implement correctly.</a:t>
            </a:r>
          </a:p>
          <a:p>
            <a:pPr lvl="1"/>
            <a:r>
              <a:rPr lang="en-US" dirty="0"/>
              <a:t>This is (mostly) what you pay for!</a:t>
            </a:r>
          </a:p>
          <a:p>
            <a:r>
              <a:rPr lang="en-US" dirty="0"/>
              <a:t>No optimizer truly produces the “optimal” plan</a:t>
            </a:r>
          </a:p>
          <a:p>
            <a:pPr lvl="1"/>
            <a:r>
              <a:rPr lang="en-US" dirty="0"/>
              <a:t>Too expensive to consider all plans (NP-complete)! </a:t>
            </a:r>
          </a:p>
          <a:p>
            <a:pPr lvl="1"/>
            <a:r>
              <a:rPr lang="en-US" dirty="0"/>
              <a:t>Impossible to get the accurate cost of a plan without executing it! </a:t>
            </a:r>
          </a:p>
          <a:p>
            <a:r>
              <a:rPr lang="en-US" dirty="0"/>
              <a:t>Optimizers make a huge difference in terms of</a:t>
            </a:r>
          </a:p>
          <a:p>
            <a:pPr lvl="1"/>
            <a:r>
              <a:rPr lang="en-US" dirty="0"/>
              <a:t>Performance</a:t>
            </a:r>
          </a:p>
          <a:p>
            <a:pPr lvl="1"/>
            <a:r>
              <a:rPr lang="en-US" dirty="0"/>
              <a:t>Scalability</a:t>
            </a:r>
          </a:p>
          <a:p>
            <a:pPr lvl="1"/>
            <a:r>
              <a:rPr lang="en-US" dirty="0"/>
              <a:t>Database capabilities</a:t>
            </a:r>
          </a:p>
        </p:txBody>
      </p:sp>
      <p:sp>
        <p:nvSpPr>
          <p:cNvPr id="6" name="Slide Number Placeholder 3"/>
          <p:cNvSpPr>
            <a:spLocks noGrp="1"/>
          </p:cNvSpPr>
          <p:nvPr>
            <p:ph type="sldNum" sz="quarter" idx="12"/>
          </p:nvPr>
        </p:nvSpPr>
        <p:spPr bwMode="auto"/>
        <p:txBody>
          <a:bodyPr/>
          <a:lstStyle/>
          <a:p>
            <a:fld id="{35B54189-C436-47D0-AC37-8484B13A8E13}"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4" name="Curved Connector 11"/>
          <p:cNvCxnSpPr>
            <a:cxnSpLocks/>
            <a:stCxn id="5" idx="0"/>
            <a:endCxn id="6" idx="1"/>
          </p:cNvCxnSpPr>
          <p:nvPr/>
        </p:nvCxnSpPr>
        <p:spPr bwMode="auto">
          <a:xfrm rot="5400000" flipH="1" flipV="1">
            <a:off x="2395742" y="1211505"/>
            <a:ext cx="1236008" cy="1614809"/>
          </a:xfrm>
          <a:prstGeom prst="curved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13"/>
          <p:cNvCxnSpPr>
            <a:cxnSpLocks/>
            <a:stCxn id="5" idx="2"/>
            <a:endCxn id="8" idx="1"/>
          </p:cNvCxnSpPr>
          <p:nvPr/>
        </p:nvCxnSpPr>
        <p:spPr bwMode="auto">
          <a:xfrm rot="16199999" flipH="1">
            <a:off x="2335013" y="3339239"/>
            <a:ext cx="1357467" cy="1614810"/>
          </a:xfrm>
          <a:prstGeom prst="curved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bwMode="auto"/>
        <p:txBody>
          <a:bodyPr/>
          <a:lstStyle/>
          <a:p>
            <a:pPr>
              <a:defRPr/>
            </a:pPr>
            <a:r>
              <a:rPr lang="en-US"/>
              <a:t>Back to our running example</a:t>
            </a:r>
            <a:r>
              <a:rPr lang="mr-IN"/>
              <a:t>…</a:t>
            </a:r>
            <a:endParaRPr lang="en-US"/>
          </a:p>
        </p:txBody>
      </p:sp>
      <p:sp>
        <p:nvSpPr>
          <p:cNvPr id="10" name="Slide Number Placeholder 3"/>
          <p:cNvSpPr>
            <a:spLocks noGrp="1"/>
          </p:cNvSpPr>
          <p:nvPr>
            <p:ph type="sldNum" sz="quarter" idx="12"/>
          </p:nvPr>
        </p:nvSpPr>
        <p:spPr bwMode="auto"/>
        <p:txBody>
          <a:bodyPr/>
          <a:lstStyle/>
          <a:p>
            <a:pPr>
              <a:defRPr/>
            </a:pPr>
            <a:fld id="{35B54189-C436-47D0-AC37-8484B13A8E13}" type="slidenum">
              <a:rPr lang="en-US"/>
              <a:t>60</a:t>
            </a:fld>
            <a:endParaRPr lang="en-US"/>
          </a:p>
        </p:txBody>
      </p:sp>
      <p:sp>
        <p:nvSpPr>
          <p:cNvPr id="5" name="TextBox 4"/>
          <p:cNvSpPr/>
          <p:nvPr/>
        </p:nvSpPr>
        <p:spPr bwMode="auto">
          <a:xfrm>
            <a:off x="1631505" y="2636913"/>
            <a:ext cx="1149674" cy="830997"/>
          </a:xfrm>
          <a:prstGeom prst="rect">
            <a:avLst/>
          </a:prstGeom>
          <a:solidFill>
            <a:schemeClr val="bg1">
              <a:lumMod val="75000"/>
            </a:schemeClr>
          </a:solidFill>
        </p:spPr>
        <p:txBody>
          <a:bodyPr wrap="none" rtlCol="0">
            <a:spAutoFit/>
          </a:bodyPr>
          <a:lstStyle/>
          <a:p>
            <a:pPr>
              <a:defRPr/>
            </a:pPr>
            <a:r>
              <a:rPr lang="en-US" sz="1600"/>
              <a:t>ARTIST</a:t>
            </a:r>
            <a:endParaRPr sz="1600"/>
          </a:p>
          <a:p>
            <a:pPr>
              <a:defRPr/>
            </a:pPr>
            <a:r>
              <a:rPr lang="en-US" sz="1600"/>
              <a:t>APPEARS</a:t>
            </a:r>
            <a:endParaRPr sz="1600"/>
          </a:p>
          <a:p>
            <a:pPr>
              <a:defRPr/>
            </a:pPr>
            <a:r>
              <a:rPr lang="en-US" sz="1600"/>
              <a:t>ALBUM</a:t>
            </a:r>
            <a:endParaRPr sz="1600"/>
          </a:p>
        </p:txBody>
      </p:sp>
      <p:sp>
        <p:nvSpPr>
          <p:cNvPr id="6" name="TextBox 5"/>
          <p:cNvSpPr/>
          <p:nvPr/>
        </p:nvSpPr>
        <p:spPr bwMode="auto">
          <a:xfrm>
            <a:off x="3821151" y="1108516"/>
            <a:ext cx="2090637" cy="584775"/>
          </a:xfrm>
          <a:prstGeom prst="rect">
            <a:avLst/>
          </a:prstGeom>
          <a:solidFill>
            <a:schemeClr val="bg1">
              <a:lumMod val="75000"/>
            </a:schemeClr>
          </a:solidFill>
        </p:spPr>
        <p:txBody>
          <a:bodyPr wrap="none" rtlCol="0">
            <a:spAutoFit/>
          </a:bodyPr>
          <a:lstStyle/>
          <a:p>
            <a:pPr>
              <a:defRPr/>
            </a:pPr>
            <a:r>
              <a:rPr lang="en-US" sz="1600"/>
              <a:t>ARTIST⨝APPEARS</a:t>
            </a:r>
            <a:endParaRPr sz="1600"/>
          </a:p>
          <a:p>
            <a:pPr algn="ctr">
              <a:defRPr/>
            </a:pPr>
            <a:r>
              <a:rPr lang="en-US" sz="1600"/>
              <a:t>            ALBUM</a:t>
            </a:r>
            <a:endParaRPr sz="1600"/>
          </a:p>
        </p:txBody>
      </p:sp>
      <p:sp>
        <p:nvSpPr>
          <p:cNvPr id="11" name="TextBox 7"/>
          <p:cNvSpPr/>
          <p:nvPr/>
        </p:nvSpPr>
        <p:spPr bwMode="auto">
          <a:xfrm>
            <a:off x="6822293" y="3006245"/>
            <a:ext cx="3009156" cy="338554"/>
          </a:xfrm>
          <a:prstGeom prst="rect">
            <a:avLst/>
          </a:prstGeom>
          <a:solidFill>
            <a:schemeClr val="bg1">
              <a:lumMod val="75000"/>
            </a:schemeClr>
          </a:solidFill>
        </p:spPr>
        <p:txBody>
          <a:bodyPr wrap="none" rtlCol="0">
            <a:spAutoFit/>
          </a:bodyPr>
          <a:lstStyle/>
          <a:p>
            <a:pPr>
              <a:defRPr/>
            </a:pPr>
            <a:r>
              <a:rPr lang="en-US" sz="1600"/>
              <a:t>ARTIST⨝APPEARS⨝ALBUM</a:t>
            </a:r>
            <a:endParaRPr sz="1600"/>
          </a:p>
        </p:txBody>
      </p:sp>
      <p:sp>
        <p:nvSpPr>
          <p:cNvPr id="8" name="TextBox 8"/>
          <p:cNvSpPr/>
          <p:nvPr/>
        </p:nvSpPr>
        <p:spPr bwMode="auto">
          <a:xfrm>
            <a:off x="3821152" y="4532990"/>
            <a:ext cx="2068195" cy="584775"/>
          </a:xfrm>
          <a:prstGeom prst="rect">
            <a:avLst/>
          </a:prstGeom>
          <a:solidFill>
            <a:schemeClr val="bg1">
              <a:lumMod val="75000"/>
            </a:schemeClr>
          </a:solidFill>
        </p:spPr>
        <p:txBody>
          <a:bodyPr wrap="none" rtlCol="0">
            <a:spAutoFit/>
          </a:bodyPr>
          <a:lstStyle/>
          <a:p>
            <a:pPr>
              <a:defRPr/>
            </a:pPr>
            <a:r>
              <a:rPr lang="en-US" sz="1600"/>
              <a:t>ALBUM⨝APPEARS</a:t>
            </a:r>
            <a:endParaRPr sz="1600"/>
          </a:p>
          <a:p>
            <a:pPr algn="ctr">
              <a:defRPr/>
            </a:pPr>
            <a:r>
              <a:rPr lang="en-US" sz="1600"/>
              <a:t>            ARTIST</a:t>
            </a:r>
            <a:endParaRPr sz="1600"/>
          </a:p>
        </p:txBody>
      </p:sp>
      <p:sp>
        <p:nvSpPr>
          <p:cNvPr id="12" name="TextBox 9"/>
          <p:cNvSpPr/>
          <p:nvPr/>
        </p:nvSpPr>
        <p:spPr bwMode="auto">
          <a:xfrm>
            <a:off x="4730235" y="6245226"/>
            <a:ext cx="397866" cy="461665"/>
          </a:xfrm>
          <a:prstGeom prst="rect">
            <a:avLst/>
          </a:prstGeom>
          <a:noFill/>
        </p:spPr>
        <p:txBody>
          <a:bodyPr wrap="none" rtlCol="0">
            <a:spAutoFit/>
          </a:bodyPr>
          <a:lstStyle/>
          <a:p>
            <a:pPr>
              <a:defRPr/>
            </a:pPr>
            <a:r>
              <a:rPr lang="mr-IN"/>
              <a:t>…</a:t>
            </a:r>
            <a:endParaRPr lang="en-US"/>
          </a:p>
        </p:txBody>
      </p:sp>
      <p:sp>
        <p:nvSpPr>
          <p:cNvPr id="13" name="TextBox 28"/>
          <p:cNvSpPr/>
          <p:nvPr/>
        </p:nvSpPr>
        <p:spPr bwMode="auto">
          <a:xfrm>
            <a:off x="867600" y="1091118"/>
            <a:ext cx="1986378" cy="1015663"/>
          </a:xfrm>
          <a:prstGeom prst="rect">
            <a:avLst/>
          </a:prstGeom>
          <a:noFill/>
        </p:spPr>
        <p:txBody>
          <a:bodyPr wrap="none" rtlCol="0">
            <a:spAutoFit/>
          </a:bodyPr>
          <a:lstStyle/>
          <a:p>
            <a:pPr>
              <a:defRPr/>
            </a:pPr>
            <a:r>
              <a:rPr lang="en-US" sz="2000">
                <a:solidFill>
                  <a:srgbClr val="00B050"/>
                </a:solidFill>
              </a:rPr>
              <a:t>HashJoin cost=10</a:t>
            </a:r>
            <a:endParaRPr/>
          </a:p>
          <a:p>
            <a:pPr>
              <a:defRPr/>
            </a:pPr>
            <a:r>
              <a:rPr lang="en-US" sz="2000">
                <a:solidFill>
                  <a:srgbClr val="00B050"/>
                </a:solidFill>
              </a:rPr>
              <a:t>SM Join cost=20</a:t>
            </a:r>
            <a:endParaRPr/>
          </a:p>
          <a:p>
            <a:pPr>
              <a:defRPr/>
            </a:pPr>
            <a:r>
              <a:rPr lang="en-US" sz="2000">
                <a:solidFill>
                  <a:srgbClr val="00B050"/>
                </a:solidFill>
              </a:rPr>
              <a:t>NL Join=100</a:t>
            </a:r>
            <a:endParaRPr/>
          </a:p>
        </p:txBody>
      </p:sp>
      <p:sp>
        <p:nvSpPr>
          <p:cNvPr id="14" name="TextBox 29"/>
          <p:cNvSpPr/>
          <p:nvPr/>
        </p:nvSpPr>
        <p:spPr bwMode="auto">
          <a:xfrm>
            <a:off x="1465289" y="4789602"/>
            <a:ext cx="1986378" cy="1015663"/>
          </a:xfrm>
          <a:prstGeom prst="rect">
            <a:avLst/>
          </a:prstGeom>
          <a:noFill/>
        </p:spPr>
        <p:txBody>
          <a:bodyPr wrap="none" rtlCol="0">
            <a:spAutoFit/>
          </a:bodyPr>
          <a:lstStyle/>
          <a:p>
            <a:pPr>
              <a:defRPr/>
            </a:pPr>
            <a:r>
              <a:rPr lang="en-US" sz="2000">
                <a:solidFill>
                  <a:srgbClr val="00B050"/>
                </a:solidFill>
              </a:rPr>
              <a:t>HashJoin cost=10</a:t>
            </a:r>
            <a:endParaRPr/>
          </a:p>
          <a:p>
            <a:pPr>
              <a:defRPr/>
            </a:pPr>
            <a:r>
              <a:rPr lang="en-US" sz="2000">
                <a:solidFill>
                  <a:srgbClr val="00B050"/>
                </a:solidFill>
              </a:rPr>
              <a:t>SM Join cost=20</a:t>
            </a:r>
            <a:endParaRPr/>
          </a:p>
          <a:p>
            <a:pPr>
              <a:defRPr/>
            </a:pPr>
            <a:r>
              <a:rPr lang="en-US" sz="2000">
                <a:solidFill>
                  <a:srgbClr val="00B050"/>
                </a:solidFill>
              </a:rPr>
              <a:t>NL Join=100</a:t>
            </a:r>
            <a:endParaRPr/>
          </a:p>
        </p:txBody>
      </p:sp>
      <p:sp>
        <p:nvSpPr>
          <p:cNvPr id="16" name="TextBox 4"/>
          <p:cNvSpPr/>
          <p:nvPr/>
        </p:nvSpPr>
        <p:spPr bwMode="auto">
          <a:xfrm>
            <a:off x="6576147" y="5103673"/>
            <a:ext cx="4899098" cy="1569660"/>
          </a:xfrm>
          <a:prstGeom prst="rect">
            <a:avLst/>
          </a:prstGeom>
          <a:solidFill>
            <a:schemeClr val="bg1">
              <a:lumMod val="95000"/>
            </a:schemeClr>
          </a:solidFill>
        </p:spPr>
        <p:txBody>
          <a:bodyPr wrap="none" rtlCol="0">
            <a:spAutoFit/>
          </a:bodyPr>
          <a:lstStyle/>
          <a:p>
            <a:pPr>
              <a:defRPr/>
            </a:pPr>
            <a:r>
              <a:rPr lang="en-US" sz="1600" b="1">
                <a:solidFill>
                  <a:schemeClr val="accent1"/>
                </a:solidFill>
              </a:rPr>
              <a:t>SELECT</a:t>
            </a:r>
            <a:r>
              <a:rPr lang="en-US" sz="1600" b="1"/>
              <a:t> </a:t>
            </a:r>
            <a:r>
              <a:rPr lang="en-US" sz="1600"/>
              <a:t>ARTIST.NAME</a:t>
            </a:r>
            <a:br>
              <a:rPr lang="en-US" sz="1600"/>
            </a:br>
            <a:r>
              <a:rPr lang="en-US" sz="1600" b="1">
                <a:solidFill>
                  <a:schemeClr val="accent1"/>
                </a:solidFill>
              </a:rPr>
              <a:t>FROM</a:t>
            </a:r>
            <a:r>
              <a:rPr lang="en-US" sz="1600" b="1"/>
              <a:t> </a:t>
            </a:r>
            <a:r>
              <a:rPr lang="en-US" sz="1600"/>
              <a:t>ARTIST, APPEARS, ALBUM </a:t>
            </a:r>
            <a:endParaRPr sz="1600"/>
          </a:p>
          <a:p>
            <a:pPr>
              <a:defRPr/>
            </a:pPr>
            <a:r>
              <a:rPr lang="en-US" sz="1600" b="1">
                <a:solidFill>
                  <a:schemeClr val="accent1"/>
                </a:solidFill>
              </a:rPr>
              <a:t>WHERE</a:t>
            </a:r>
            <a:r>
              <a:rPr lang="en-US" sz="1600" b="1"/>
              <a:t> </a:t>
            </a:r>
            <a:r>
              <a:rPr lang="en-US" sz="1600"/>
              <a:t>ARTIST.ID=APPEARS.ARTIST_ID </a:t>
            </a:r>
            <a:br>
              <a:rPr lang="en-US" sz="1600"/>
            </a:br>
            <a:r>
              <a:rPr lang="en-US" sz="1600"/>
              <a:t>	</a:t>
            </a:r>
            <a:r>
              <a:rPr lang="en-US" sz="1600" b="1">
                <a:solidFill>
                  <a:schemeClr val="accent1"/>
                </a:solidFill>
              </a:rPr>
              <a:t>AND</a:t>
            </a:r>
            <a:r>
              <a:rPr lang="en-US" sz="1600" b="1"/>
              <a:t> </a:t>
            </a:r>
            <a:r>
              <a:rPr lang="en-US" sz="1600"/>
              <a:t>APPEARS.ALBUM_ID=ALBUM.ID</a:t>
            </a:r>
            <a:br>
              <a:rPr lang="en-US" sz="1600"/>
            </a:br>
            <a:r>
              <a:rPr lang="en-US" sz="1600"/>
              <a:t>	</a:t>
            </a:r>
            <a:r>
              <a:rPr lang="en-US" sz="1600" b="1">
                <a:solidFill>
                  <a:schemeClr val="accent1"/>
                </a:solidFill>
              </a:rPr>
              <a:t>AND</a:t>
            </a:r>
            <a:r>
              <a:rPr lang="en-US" sz="1600" b="1"/>
              <a:t> </a:t>
            </a:r>
            <a:r>
              <a:rPr lang="en-US" sz="1600"/>
              <a:t>ALBUM.NAME=“</a:t>
            </a:r>
            <a:r>
              <a:rPr lang="en-US" sz="1600" b="1" i="1"/>
              <a:t>Joy's Slag Remix</a:t>
            </a:r>
            <a:r>
              <a:rPr lang="en-US" sz="1600"/>
              <a:t>”</a:t>
            </a:r>
            <a:br>
              <a:rPr lang="en-US" sz="1600"/>
            </a:br>
            <a:r>
              <a:rPr lang="en-US" sz="1600" b="1">
                <a:solidFill>
                  <a:schemeClr val="accent1"/>
                </a:solidFill>
              </a:rPr>
              <a:t>ORDER BY </a:t>
            </a:r>
            <a:r>
              <a:rPr lang="en-US" sz="1600"/>
              <a:t>ARTIST.ID</a:t>
            </a:r>
            <a:endParaRPr sz="16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4" name="Curved Connector 11"/>
          <p:cNvCxnSpPr>
            <a:cxnSpLocks/>
            <a:stCxn id="5" idx="0"/>
            <a:endCxn id="6" idx="1"/>
          </p:cNvCxnSpPr>
          <p:nvPr/>
        </p:nvCxnSpPr>
        <p:spPr bwMode="auto">
          <a:xfrm rot="5400000" flipH="1" flipV="1">
            <a:off x="2395742" y="1211505"/>
            <a:ext cx="1236008" cy="1614809"/>
          </a:xfrm>
          <a:prstGeom prst="curved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13"/>
          <p:cNvCxnSpPr>
            <a:cxnSpLocks/>
            <a:stCxn id="5" idx="2"/>
            <a:endCxn id="8" idx="1"/>
          </p:cNvCxnSpPr>
          <p:nvPr/>
        </p:nvCxnSpPr>
        <p:spPr bwMode="auto">
          <a:xfrm rot="16199999" flipH="1">
            <a:off x="2335013" y="3339239"/>
            <a:ext cx="1357467" cy="1614810"/>
          </a:xfrm>
          <a:prstGeom prst="curved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bwMode="auto"/>
        <p:txBody>
          <a:bodyPr/>
          <a:lstStyle/>
          <a:p>
            <a:pPr>
              <a:defRPr/>
            </a:pPr>
            <a:r>
              <a:rPr lang="en-US"/>
              <a:t>Back to our running example</a:t>
            </a:r>
            <a:r>
              <a:rPr lang="mr-IN"/>
              <a:t>…</a:t>
            </a:r>
            <a:endParaRPr lang="en-US"/>
          </a:p>
        </p:txBody>
      </p:sp>
      <p:sp>
        <p:nvSpPr>
          <p:cNvPr id="10" name="Slide Number Placeholder 3"/>
          <p:cNvSpPr>
            <a:spLocks noGrp="1"/>
          </p:cNvSpPr>
          <p:nvPr>
            <p:ph type="sldNum" sz="quarter" idx="12"/>
          </p:nvPr>
        </p:nvSpPr>
        <p:spPr bwMode="auto"/>
        <p:txBody>
          <a:bodyPr/>
          <a:lstStyle/>
          <a:p>
            <a:pPr>
              <a:defRPr/>
            </a:pPr>
            <a:fld id="{35B54189-C436-47D0-AC37-8484B13A8E13}" type="slidenum">
              <a:rPr lang="en-US"/>
              <a:t>61</a:t>
            </a:fld>
            <a:endParaRPr lang="en-US"/>
          </a:p>
        </p:txBody>
      </p:sp>
      <p:sp>
        <p:nvSpPr>
          <p:cNvPr id="5" name="TextBox 4"/>
          <p:cNvSpPr/>
          <p:nvPr/>
        </p:nvSpPr>
        <p:spPr bwMode="auto">
          <a:xfrm>
            <a:off x="1631505" y="2636913"/>
            <a:ext cx="1149674" cy="830997"/>
          </a:xfrm>
          <a:prstGeom prst="rect">
            <a:avLst/>
          </a:prstGeom>
          <a:solidFill>
            <a:schemeClr val="bg1">
              <a:lumMod val="75000"/>
            </a:schemeClr>
          </a:solidFill>
        </p:spPr>
        <p:txBody>
          <a:bodyPr wrap="none" rtlCol="0">
            <a:spAutoFit/>
          </a:bodyPr>
          <a:lstStyle/>
          <a:p>
            <a:pPr>
              <a:defRPr/>
            </a:pPr>
            <a:r>
              <a:rPr lang="en-US" sz="1600"/>
              <a:t>ARTIST</a:t>
            </a:r>
            <a:endParaRPr sz="1600"/>
          </a:p>
          <a:p>
            <a:pPr>
              <a:defRPr/>
            </a:pPr>
            <a:r>
              <a:rPr lang="en-US" sz="1600"/>
              <a:t>APPEARS</a:t>
            </a:r>
            <a:endParaRPr sz="1600"/>
          </a:p>
          <a:p>
            <a:pPr>
              <a:defRPr/>
            </a:pPr>
            <a:r>
              <a:rPr lang="en-US" sz="1600"/>
              <a:t>ALBUM</a:t>
            </a:r>
            <a:endParaRPr sz="1600"/>
          </a:p>
        </p:txBody>
      </p:sp>
      <p:sp>
        <p:nvSpPr>
          <p:cNvPr id="6" name="TextBox 5"/>
          <p:cNvSpPr/>
          <p:nvPr/>
        </p:nvSpPr>
        <p:spPr bwMode="auto">
          <a:xfrm>
            <a:off x="3821151" y="1108516"/>
            <a:ext cx="2090637" cy="584775"/>
          </a:xfrm>
          <a:prstGeom prst="rect">
            <a:avLst/>
          </a:prstGeom>
          <a:solidFill>
            <a:schemeClr val="bg1">
              <a:lumMod val="75000"/>
            </a:schemeClr>
          </a:solidFill>
        </p:spPr>
        <p:txBody>
          <a:bodyPr wrap="none" rtlCol="0">
            <a:spAutoFit/>
          </a:bodyPr>
          <a:lstStyle/>
          <a:p>
            <a:pPr>
              <a:defRPr/>
            </a:pPr>
            <a:r>
              <a:rPr lang="en-US" sz="1600"/>
              <a:t>ARTIST⨝APPEARS</a:t>
            </a:r>
            <a:endParaRPr sz="1600"/>
          </a:p>
          <a:p>
            <a:pPr algn="ctr">
              <a:defRPr/>
            </a:pPr>
            <a:r>
              <a:rPr lang="en-US" sz="1600"/>
              <a:t>            ALBUM</a:t>
            </a:r>
            <a:endParaRPr sz="1600"/>
          </a:p>
        </p:txBody>
      </p:sp>
      <p:sp>
        <p:nvSpPr>
          <p:cNvPr id="11" name="TextBox 7"/>
          <p:cNvSpPr/>
          <p:nvPr/>
        </p:nvSpPr>
        <p:spPr bwMode="auto">
          <a:xfrm>
            <a:off x="6822293" y="3006245"/>
            <a:ext cx="3009156" cy="338554"/>
          </a:xfrm>
          <a:prstGeom prst="rect">
            <a:avLst/>
          </a:prstGeom>
          <a:solidFill>
            <a:schemeClr val="bg1">
              <a:lumMod val="75000"/>
            </a:schemeClr>
          </a:solidFill>
        </p:spPr>
        <p:txBody>
          <a:bodyPr wrap="none" rtlCol="0">
            <a:spAutoFit/>
          </a:bodyPr>
          <a:lstStyle/>
          <a:p>
            <a:pPr>
              <a:defRPr/>
            </a:pPr>
            <a:r>
              <a:rPr lang="en-US" sz="1600"/>
              <a:t>ARTIST⨝APPEARS⨝ALBUM</a:t>
            </a:r>
            <a:endParaRPr sz="1600"/>
          </a:p>
        </p:txBody>
      </p:sp>
      <p:sp>
        <p:nvSpPr>
          <p:cNvPr id="8" name="TextBox 8"/>
          <p:cNvSpPr/>
          <p:nvPr/>
        </p:nvSpPr>
        <p:spPr bwMode="auto">
          <a:xfrm>
            <a:off x="3821152" y="4532990"/>
            <a:ext cx="2068195" cy="584775"/>
          </a:xfrm>
          <a:prstGeom prst="rect">
            <a:avLst/>
          </a:prstGeom>
          <a:solidFill>
            <a:schemeClr val="bg1">
              <a:lumMod val="75000"/>
            </a:schemeClr>
          </a:solidFill>
        </p:spPr>
        <p:txBody>
          <a:bodyPr wrap="none" rtlCol="0">
            <a:spAutoFit/>
          </a:bodyPr>
          <a:lstStyle/>
          <a:p>
            <a:pPr>
              <a:defRPr/>
            </a:pPr>
            <a:r>
              <a:rPr lang="en-US" sz="1600"/>
              <a:t>ALBUM⨝APPEARS</a:t>
            </a:r>
            <a:endParaRPr sz="1600"/>
          </a:p>
          <a:p>
            <a:pPr algn="ctr">
              <a:defRPr/>
            </a:pPr>
            <a:r>
              <a:rPr lang="en-US" sz="1600"/>
              <a:t>            ARTIST</a:t>
            </a:r>
            <a:endParaRPr sz="1600"/>
          </a:p>
        </p:txBody>
      </p:sp>
      <p:sp>
        <p:nvSpPr>
          <p:cNvPr id="12" name="TextBox 9"/>
          <p:cNvSpPr/>
          <p:nvPr/>
        </p:nvSpPr>
        <p:spPr bwMode="auto">
          <a:xfrm>
            <a:off x="4730235" y="6245226"/>
            <a:ext cx="397866" cy="461665"/>
          </a:xfrm>
          <a:prstGeom prst="rect">
            <a:avLst/>
          </a:prstGeom>
          <a:noFill/>
        </p:spPr>
        <p:txBody>
          <a:bodyPr wrap="none" rtlCol="0">
            <a:spAutoFit/>
          </a:bodyPr>
          <a:lstStyle/>
          <a:p>
            <a:pPr>
              <a:defRPr/>
            </a:pPr>
            <a:r>
              <a:rPr lang="mr-IN"/>
              <a:t>…</a:t>
            </a:r>
            <a:endParaRPr lang="en-US"/>
          </a:p>
        </p:txBody>
      </p:sp>
      <p:sp>
        <p:nvSpPr>
          <p:cNvPr id="13" name="TextBox 28"/>
          <p:cNvSpPr/>
          <p:nvPr/>
        </p:nvSpPr>
        <p:spPr bwMode="auto">
          <a:xfrm>
            <a:off x="867600" y="1090800"/>
            <a:ext cx="1986378" cy="1015663"/>
          </a:xfrm>
          <a:prstGeom prst="rect">
            <a:avLst/>
          </a:prstGeom>
          <a:noFill/>
        </p:spPr>
        <p:txBody>
          <a:bodyPr wrap="none" rtlCol="0">
            <a:spAutoFit/>
          </a:bodyPr>
          <a:lstStyle/>
          <a:p>
            <a:pPr>
              <a:defRPr/>
            </a:pPr>
            <a:r>
              <a:rPr lang="en-US" sz="2000">
                <a:solidFill>
                  <a:srgbClr val="00B050"/>
                </a:solidFill>
              </a:rPr>
              <a:t>HashJoin cost=10</a:t>
            </a:r>
            <a:endParaRPr/>
          </a:p>
          <a:p>
            <a:pPr>
              <a:defRPr/>
            </a:pPr>
            <a:r>
              <a:rPr lang="en-US" sz="2000" strike="sngStrike">
                <a:solidFill>
                  <a:srgbClr val="00B050"/>
                </a:solidFill>
              </a:rPr>
              <a:t>SM Join cost=20</a:t>
            </a:r>
            <a:endParaRPr/>
          </a:p>
          <a:p>
            <a:pPr>
              <a:defRPr/>
            </a:pPr>
            <a:r>
              <a:rPr lang="en-US" sz="2000" strike="sngStrike">
                <a:solidFill>
                  <a:srgbClr val="00B050"/>
                </a:solidFill>
              </a:rPr>
              <a:t>NL Join=100</a:t>
            </a:r>
            <a:endParaRPr/>
          </a:p>
        </p:txBody>
      </p:sp>
      <p:sp>
        <p:nvSpPr>
          <p:cNvPr id="14" name="TextBox 29"/>
          <p:cNvSpPr/>
          <p:nvPr/>
        </p:nvSpPr>
        <p:spPr bwMode="auto">
          <a:xfrm>
            <a:off x="1465289" y="4789602"/>
            <a:ext cx="1986378" cy="1015663"/>
          </a:xfrm>
          <a:prstGeom prst="rect">
            <a:avLst/>
          </a:prstGeom>
          <a:noFill/>
        </p:spPr>
        <p:txBody>
          <a:bodyPr wrap="none" rtlCol="0">
            <a:spAutoFit/>
          </a:bodyPr>
          <a:lstStyle/>
          <a:p>
            <a:pPr>
              <a:defRPr/>
            </a:pPr>
            <a:r>
              <a:rPr lang="en-US" sz="2000">
                <a:solidFill>
                  <a:srgbClr val="00B050"/>
                </a:solidFill>
              </a:rPr>
              <a:t>HashJoin cost=10</a:t>
            </a:r>
            <a:endParaRPr/>
          </a:p>
          <a:p>
            <a:pPr>
              <a:defRPr/>
            </a:pPr>
            <a:r>
              <a:rPr lang="en-US" sz="2000" strike="sngStrike">
                <a:solidFill>
                  <a:srgbClr val="00B050"/>
                </a:solidFill>
              </a:rPr>
              <a:t>SM Join cost=20</a:t>
            </a:r>
            <a:endParaRPr/>
          </a:p>
          <a:p>
            <a:pPr>
              <a:defRPr/>
            </a:pPr>
            <a:r>
              <a:rPr lang="en-US" sz="2000" strike="sngStrike">
                <a:solidFill>
                  <a:srgbClr val="00B050"/>
                </a:solidFill>
              </a:rPr>
              <a:t>NL Join=100</a:t>
            </a:r>
            <a:endParaRPr/>
          </a:p>
        </p:txBody>
      </p:sp>
      <p:sp>
        <p:nvSpPr>
          <p:cNvPr id="17" name="TextBox 4"/>
          <p:cNvSpPr/>
          <p:nvPr/>
        </p:nvSpPr>
        <p:spPr bwMode="auto">
          <a:xfrm>
            <a:off x="6576147" y="5103673"/>
            <a:ext cx="4899098" cy="1569660"/>
          </a:xfrm>
          <a:prstGeom prst="rect">
            <a:avLst/>
          </a:prstGeom>
          <a:solidFill>
            <a:schemeClr val="bg1">
              <a:lumMod val="95000"/>
            </a:schemeClr>
          </a:solidFill>
        </p:spPr>
        <p:txBody>
          <a:bodyPr wrap="none" rtlCol="0">
            <a:spAutoFit/>
          </a:bodyPr>
          <a:lstStyle/>
          <a:p>
            <a:pPr>
              <a:defRPr/>
            </a:pPr>
            <a:r>
              <a:rPr lang="en-US" sz="1600" b="1">
                <a:solidFill>
                  <a:schemeClr val="accent1"/>
                </a:solidFill>
              </a:rPr>
              <a:t>SELECT</a:t>
            </a:r>
            <a:r>
              <a:rPr lang="en-US" sz="1600" b="1"/>
              <a:t> </a:t>
            </a:r>
            <a:r>
              <a:rPr lang="en-US" sz="1600"/>
              <a:t>ARTIST.NAME</a:t>
            </a:r>
            <a:br>
              <a:rPr lang="en-US" sz="1600"/>
            </a:br>
            <a:r>
              <a:rPr lang="en-US" sz="1600" b="1">
                <a:solidFill>
                  <a:schemeClr val="accent1"/>
                </a:solidFill>
              </a:rPr>
              <a:t>FROM</a:t>
            </a:r>
            <a:r>
              <a:rPr lang="en-US" sz="1600" b="1"/>
              <a:t> </a:t>
            </a:r>
            <a:r>
              <a:rPr lang="en-US" sz="1600"/>
              <a:t>ARTIST, APPEARS, ALBUM </a:t>
            </a:r>
            <a:endParaRPr sz="1600"/>
          </a:p>
          <a:p>
            <a:pPr>
              <a:defRPr/>
            </a:pPr>
            <a:r>
              <a:rPr lang="en-US" sz="1600" b="1">
                <a:solidFill>
                  <a:schemeClr val="accent1"/>
                </a:solidFill>
              </a:rPr>
              <a:t>WHERE</a:t>
            </a:r>
            <a:r>
              <a:rPr lang="en-US" sz="1600" b="1"/>
              <a:t> </a:t>
            </a:r>
            <a:r>
              <a:rPr lang="en-US" sz="1600"/>
              <a:t>ARTIST.ID=APPEARS.ARTIST_ID </a:t>
            </a:r>
            <a:br>
              <a:rPr lang="en-US" sz="1600"/>
            </a:br>
            <a:r>
              <a:rPr lang="en-US" sz="1600"/>
              <a:t>	</a:t>
            </a:r>
            <a:r>
              <a:rPr lang="en-US" sz="1600" b="1">
                <a:solidFill>
                  <a:schemeClr val="accent1"/>
                </a:solidFill>
              </a:rPr>
              <a:t>AND</a:t>
            </a:r>
            <a:r>
              <a:rPr lang="en-US" sz="1600" b="1"/>
              <a:t> </a:t>
            </a:r>
            <a:r>
              <a:rPr lang="en-US" sz="1600"/>
              <a:t>APPEARS.ALBUM_ID=ALBUM.ID</a:t>
            </a:r>
            <a:br>
              <a:rPr lang="en-US" sz="1600"/>
            </a:br>
            <a:r>
              <a:rPr lang="en-US" sz="1600"/>
              <a:t>	</a:t>
            </a:r>
            <a:r>
              <a:rPr lang="en-US" sz="1600" b="1">
                <a:solidFill>
                  <a:schemeClr val="accent1"/>
                </a:solidFill>
              </a:rPr>
              <a:t>AND</a:t>
            </a:r>
            <a:r>
              <a:rPr lang="en-US" sz="1600" b="1"/>
              <a:t> </a:t>
            </a:r>
            <a:r>
              <a:rPr lang="en-US" sz="1600"/>
              <a:t>ALBUM.NAME=“</a:t>
            </a:r>
            <a:r>
              <a:rPr lang="en-US" sz="1600" b="1" i="1"/>
              <a:t>Joy's Slag Remix</a:t>
            </a:r>
            <a:r>
              <a:rPr lang="en-US" sz="1600"/>
              <a:t>”</a:t>
            </a:r>
            <a:br>
              <a:rPr lang="en-US" sz="1600"/>
            </a:br>
            <a:r>
              <a:rPr lang="en-US" sz="1600" b="1">
                <a:solidFill>
                  <a:schemeClr val="accent1"/>
                </a:solidFill>
              </a:rPr>
              <a:t>ORDER BY </a:t>
            </a:r>
            <a:r>
              <a:rPr lang="en-US" sz="1600"/>
              <a:t>ARTIST.ID</a:t>
            </a:r>
            <a:endParaRPr sz="16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4" name="Curved Connector 11"/>
          <p:cNvCxnSpPr>
            <a:cxnSpLocks/>
            <a:stCxn id="5" idx="0"/>
            <a:endCxn id="6" idx="1"/>
          </p:cNvCxnSpPr>
          <p:nvPr/>
        </p:nvCxnSpPr>
        <p:spPr bwMode="auto">
          <a:xfrm rot="5400000" flipH="1" flipV="1">
            <a:off x="2395742" y="1211505"/>
            <a:ext cx="1236008" cy="1614809"/>
          </a:xfrm>
          <a:prstGeom prst="curved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13"/>
          <p:cNvCxnSpPr>
            <a:cxnSpLocks/>
            <a:stCxn id="5" idx="2"/>
            <a:endCxn id="8" idx="1"/>
          </p:cNvCxnSpPr>
          <p:nvPr/>
        </p:nvCxnSpPr>
        <p:spPr bwMode="auto">
          <a:xfrm rot="16199999" flipH="1">
            <a:off x="2335013" y="3339239"/>
            <a:ext cx="1357467" cy="1614810"/>
          </a:xfrm>
          <a:prstGeom prst="curved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19"/>
          <p:cNvCxnSpPr>
            <a:cxnSpLocks/>
            <a:stCxn id="6" idx="3"/>
            <a:endCxn id="10" idx="0"/>
          </p:cNvCxnSpPr>
          <p:nvPr/>
        </p:nvCxnSpPr>
        <p:spPr bwMode="auto">
          <a:xfrm>
            <a:off x="5911788" y="1400904"/>
            <a:ext cx="2415085" cy="1605341"/>
          </a:xfrm>
          <a:prstGeom prst="curved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25"/>
          <p:cNvCxnSpPr>
            <a:cxnSpLocks/>
            <a:stCxn id="8" idx="3"/>
            <a:endCxn id="10" idx="2"/>
          </p:cNvCxnSpPr>
          <p:nvPr/>
        </p:nvCxnSpPr>
        <p:spPr bwMode="auto">
          <a:xfrm flipV="1">
            <a:off x="5889347" y="3344799"/>
            <a:ext cx="2437526" cy="1480579"/>
          </a:xfrm>
          <a:prstGeom prst="curved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bwMode="auto"/>
        <p:txBody>
          <a:bodyPr/>
          <a:lstStyle/>
          <a:p>
            <a:pPr>
              <a:defRPr/>
            </a:pPr>
            <a:r>
              <a:rPr lang="en-US"/>
              <a:t>Back to our running example</a:t>
            </a:r>
            <a:r>
              <a:rPr lang="mr-IN"/>
              <a:t>…</a:t>
            </a:r>
            <a:endParaRPr lang="en-US"/>
          </a:p>
        </p:txBody>
      </p:sp>
      <p:sp>
        <p:nvSpPr>
          <p:cNvPr id="13" name="Slide Number Placeholder 3"/>
          <p:cNvSpPr>
            <a:spLocks noGrp="1"/>
          </p:cNvSpPr>
          <p:nvPr>
            <p:ph type="sldNum" sz="quarter" idx="12"/>
          </p:nvPr>
        </p:nvSpPr>
        <p:spPr bwMode="auto"/>
        <p:txBody>
          <a:bodyPr/>
          <a:lstStyle/>
          <a:p>
            <a:pPr>
              <a:defRPr/>
            </a:pPr>
            <a:fld id="{35B54189-C436-47D0-AC37-8484B13A8E13}" type="slidenum">
              <a:rPr lang="en-US"/>
              <a:t>62</a:t>
            </a:fld>
            <a:endParaRPr lang="en-US"/>
          </a:p>
        </p:txBody>
      </p:sp>
      <p:sp>
        <p:nvSpPr>
          <p:cNvPr id="5" name="TextBox 4"/>
          <p:cNvSpPr/>
          <p:nvPr/>
        </p:nvSpPr>
        <p:spPr bwMode="auto">
          <a:xfrm>
            <a:off x="1631505" y="2636913"/>
            <a:ext cx="1149674" cy="830997"/>
          </a:xfrm>
          <a:prstGeom prst="rect">
            <a:avLst/>
          </a:prstGeom>
          <a:solidFill>
            <a:schemeClr val="bg1">
              <a:lumMod val="75000"/>
            </a:schemeClr>
          </a:solidFill>
        </p:spPr>
        <p:txBody>
          <a:bodyPr wrap="none" rtlCol="0">
            <a:spAutoFit/>
          </a:bodyPr>
          <a:lstStyle/>
          <a:p>
            <a:pPr>
              <a:defRPr/>
            </a:pPr>
            <a:r>
              <a:rPr lang="en-US" sz="1600"/>
              <a:t>ARTIST</a:t>
            </a:r>
            <a:endParaRPr sz="1600"/>
          </a:p>
          <a:p>
            <a:pPr>
              <a:defRPr/>
            </a:pPr>
            <a:r>
              <a:rPr lang="en-US" sz="1600"/>
              <a:t>APPEARS</a:t>
            </a:r>
            <a:endParaRPr sz="1600"/>
          </a:p>
          <a:p>
            <a:pPr>
              <a:defRPr/>
            </a:pPr>
            <a:r>
              <a:rPr lang="en-US" sz="1600"/>
              <a:t>ALBUM</a:t>
            </a:r>
            <a:endParaRPr sz="1600"/>
          </a:p>
        </p:txBody>
      </p:sp>
      <p:sp>
        <p:nvSpPr>
          <p:cNvPr id="6" name="TextBox 5"/>
          <p:cNvSpPr/>
          <p:nvPr/>
        </p:nvSpPr>
        <p:spPr bwMode="auto">
          <a:xfrm>
            <a:off x="3821151" y="1108516"/>
            <a:ext cx="2090637" cy="584775"/>
          </a:xfrm>
          <a:prstGeom prst="rect">
            <a:avLst/>
          </a:prstGeom>
          <a:solidFill>
            <a:schemeClr val="bg1">
              <a:lumMod val="75000"/>
            </a:schemeClr>
          </a:solidFill>
        </p:spPr>
        <p:txBody>
          <a:bodyPr wrap="none" rtlCol="0">
            <a:spAutoFit/>
          </a:bodyPr>
          <a:lstStyle/>
          <a:p>
            <a:pPr>
              <a:defRPr/>
            </a:pPr>
            <a:r>
              <a:rPr lang="en-US" sz="1600"/>
              <a:t>ARTIST⨝APPEARS</a:t>
            </a:r>
            <a:endParaRPr sz="1600"/>
          </a:p>
          <a:p>
            <a:pPr algn="ctr">
              <a:defRPr/>
            </a:pPr>
            <a:r>
              <a:rPr lang="en-US" sz="1600"/>
              <a:t>            ALBUM</a:t>
            </a:r>
            <a:endParaRPr sz="1600"/>
          </a:p>
        </p:txBody>
      </p:sp>
      <p:sp>
        <p:nvSpPr>
          <p:cNvPr id="10" name="TextBox 7"/>
          <p:cNvSpPr/>
          <p:nvPr/>
        </p:nvSpPr>
        <p:spPr bwMode="auto">
          <a:xfrm>
            <a:off x="6822293" y="3006245"/>
            <a:ext cx="3009156" cy="338554"/>
          </a:xfrm>
          <a:prstGeom prst="rect">
            <a:avLst/>
          </a:prstGeom>
          <a:solidFill>
            <a:schemeClr val="bg1">
              <a:lumMod val="75000"/>
            </a:schemeClr>
          </a:solidFill>
        </p:spPr>
        <p:txBody>
          <a:bodyPr wrap="none" rtlCol="0">
            <a:spAutoFit/>
          </a:bodyPr>
          <a:lstStyle/>
          <a:p>
            <a:pPr>
              <a:defRPr/>
            </a:pPr>
            <a:r>
              <a:rPr lang="en-US" sz="1600"/>
              <a:t>ARTIST⨝APPEARS⨝ALBUM</a:t>
            </a:r>
            <a:endParaRPr sz="1600"/>
          </a:p>
        </p:txBody>
      </p:sp>
      <p:sp>
        <p:nvSpPr>
          <p:cNvPr id="8" name="TextBox 8"/>
          <p:cNvSpPr/>
          <p:nvPr/>
        </p:nvSpPr>
        <p:spPr bwMode="auto">
          <a:xfrm>
            <a:off x="3821152" y="4532990"/>
            <a:ext cx="2068195" cy="584775"/>
          </a:xfrm>
          <a:prstGeom prst="rect">
            <a:avLst/>
          </a:prstGeom>
          <a:solidFill>
            <a:schemeClr val="bg1">
              <a:lumMod val="75000"/>
            </a:schemeClr>
          </a:solidFill>
        </p:spPr>
        <p:txBody>
          <a:bodyPr wrap="none" rtlCol="0">
            <a:spAutoFit/>
          </a:bodyPr>
          <a:lstStyle/>
          <a:p>
            <a:pPr>
              <a:defRPr/>
            </a:pPr>
            <a:r>
              <a:rPr lang="en-US" sz="1600"/>
              <a:t>ALBUM⨝APPEARS</a:t>
            </a:r>
            <a:endParaRPr sz="1600"/>
          </a:p>
          <a:p>
            <a:pPr algn="ctr">
              <a:defRPr/>
            </a:pPr>
            <a:r>
              <a:rPr lang="en-US" sz="1600"/>
              <a:t>           ARTIST</a:t>
            </a:r>
            <a:endParaRPr sz="1600"/>
          </a:p>
        </p:txBody>
      </p:sp>
      <p:sp>
        <p:nvSpPr>
          <p:cNvPr id="14" name="TextBox 9"/>
          <p:cNvSpPr/>
          <p:nvPr/>
        </p:nvSpPr>
        <p:spPr bwMode="auto">
          <a:xfrm>
            <a:off x="4730235" y="6245226"/>
            <a:ext cx="397866" cy="461665"/>
          </a:xfrm>
          <a:prstGeom prst="rect">
            <a:avLst/>
          </a:prstGeom>
          <a:noFill/>
        </p:spPr>
        <p:txBody>
          <a:bodyPr wrap="none" rtlCol="0">
            <a:spAutoFit/>
          </a:bodyPr>
          <a:lstStyle/>
          <a:p>
            <a:pPr>
              <a:defRPr/>
            </a:pPr>
            <a:r>
              <a:rPr lang="mr-IN"/>
              <a:t>…</a:t>
            </a:r>
            <a:endParaRPr lang="en-US"/>
          </a:p>
        </p:txBody>
      </p:sp>
      <p:sp>
        <p:nvSpPr>
          <p:cNvPr id="15" name="TextBox 28"/>
          <p:cNvSpPr/>
          <p:nvPr/>
        </p:nvSpPr>
        <p:spPr bwMode="auto">
          <a:xfrm>
            <a:off x="867600" y="1090800"/>
            <a:ext cx="1986378" cy="400110"/>
          </a:xfrm>
          <a:prstGeom prst="rect">
            <a:avLst/>
          </a:prstGeom>
          <a:noFill/>
        </p:spPr>
        <p:txBody>
          <a:bodyPr wrap="none" rtlCol="0">
            <a:spAutoFit/>
          </a:bodyPr>
          <a:lstStyle/>
          <a:p>
            <a:pPr>
              <a:defRPr/>
            </a:pPr>
            <a:r>
              <a:rPr lang="en-US" sz="2000">
                <a:solidFill>
                  <a:srgbClr val="00B050"/>
                </a:solidFill>
              </a:rPr>
              <a:t>HashJoin cost=10</a:t>
            </a:r>
            <a:endParaRPr/>
          </a:p>
        </p:txBody>
      </p:sp>
      <p:sp>
        <p:nvSpPr>
          <p:cNvPr id="16" name="TextBox 29"/>
          <p:cNvSpPr/>
          <p:nvPr/>
        </p:nvSpPr>
        <p:spPr bwMode="auto">
          <a:xfrm>
            <a:off x="1465289" y="4789601"/>
            <a:ext cx="1986378" cy="400110"/>
          </a:xfrm>
          <a:prstGeom prst="rect">
            <a:avLst/>
          </a:prstGeom>
          <a:noFill/>
        </p:spPr>
        <p:txBody>
          <a:bodyPr wrap="none" rtlCol="0">
            <a:spAutoFit/>
          </a:bodyPr>
          <a:lstStyle/>
          <a:p>
            <a:pPr>
              <a:defRPr/>
            </a:pPr>
            <a:r>
              <a:rPr lang="en-US" sz="2000">
                <a:solidFill>
                  <a:srgbClr val="00B050"/>
                </a:solidFill>
              </a:rPr>
              <a:t>HashJoin cost=10</a:t>
            </a:r>
            <a:endParaRPr/>
          </a:p>
        </p:txBody>
      </p:sp>
      <p:sp>
        <p:nvSpPr>
          <p:cNvPr id="17" name="TextBox 30"/>
          <p:cNvSpPr/>
          <p:nvPr/>
        </p:nvSpPr>
        <p:spPr bwMode="auto">
          <a:xfrm>
            <a:off x="7227025" y="1071880"/>
            <a:ext cx="1986378" cy="1015663"/>
          </a:xfrm>
          <a:prstGeom prst="rect">
            <a:avLst/>
          </a:prstGeom>
          <a:noFill/>
        </p:spPr>
        <p:txBody>
          <a:bodyPr wrap="none" rtlCol="0">
            <a:spAutoFit/>
          </a:bodyPr>
          <a:lstStyle/>
          <a:p>
            <a:pPr algn="r">
              <a:defRPr/>
            </a:pPr>
            <a:r>
              <a:rPr lang="en-US" sz="2000">
                <a:solidFill>
                  <a:srgbClr val="00B050"/>
                </a:solidFill>
              </a:rPr>
              <a:t>HashJoin cost=35</a:t>
            </a:r>
            <a:endParaRPr/>
          </a:p>
          <a:p>
            <a:pPr algn="r">
              <a:defRPr/>
            </a:pPr>
            <a:r>
              <a:rPr lang="en-US" sz="2000">
                <a:solidFill>
                  <a:srgbClr val="00B050"/>
                </a:solidFill>
              </a:rPr>
              <a:t>SM Join cost=55</a:t>
            </a:r>
            <a:endParaRPr/>
          </a:p>
          <a:p>
            <a:pPr algn="r">
              <a:defRPr/>
            </a:pPr>
            <a:r>
              <a:rPr lang="en-US" sz="2000">
                <a:solidFill>
                  <a:srgbClr val="00B050"/>
                </a:solidFill>
              </a:rPr>
              <a:t>NL Join=80</a:t>
            </a:r>
            <a:endParaRPr/>
          </a:p>
        </p:txBody>
      </p:sp>
      <p:sp>
        <p:nvSpPr>
          <p:cNvPr id="18" name="TextBox 31"/>
          <p:cNvSpPr/>
          <p:nvPr/>
        </p:nvSpPr>
        <p:spPr bwMode="auto">
          <a:xfrm>
            <a:off x="8574118" y="3861049"/>
            <a:ext cx="1986378" cy="1015663"/>
          </a:xfrm>
          <a:prstGeom prst="rect">
            <a:avLst/>
          </a:prstGeom>
          <a:noFill/>
        </p:spPr>
        <p:txBody>
          <a:bodyPr wrap="none" rtlCol="0">
            <a:spAutoFit/>
          </a:bodyPr>
          <a:lstStyle/>
          <a:p>
            <a:pPr>
              <a:defRPr/>
            </a:pPr>
            <a:r>
              <a:rPr lang="en-US" sz="2000">
                <a:solidFill>
                  <a:srgbClr val="00B050"/>
                </a:solidFill>
              </a:rPr>
              <a:t>HashJoin cost=30</a:t>
            </a:r>
            <a:endParaRPr/>
          </a:p>
          <a:p>
            <a:pPr>
              <a:defRPr/>
            </a:pPr>
            <a:r>
              <a:rPr lang="en-US" sz="2000">
                <a:solidFill>
                  <a:srgbClr val="00B050"/>
                </a:solidFill>
              </a:rPr>
              <a:t>SM Join cost=20</a:t>
            </a:r>
            <a:endParaRPr/>
          </a:p>
          <a:p>
            <a:pPr>
              <a:defRPr/>
            </a:pPr>
            <a:r>
              <a:rPr lang="en-US" sz="2000">
                <a:solidFill>
                  <a:srgbClr val="00B050"/>
                </a:solidFill>
              </a:rPr>
              <a:t>NL Join=100</a:t>
            </a:r>
            <a:endParaRPr/>
          </a:p>
        </p:txBody>
      </p:sp>
      <p:sp>
        <p:nvSpPr>
          <p:cNvPr id="21" name="TextBox 4"/>
          <p:cNvSpPr/>
          <p:nvPr/>
        </p:nvSpPr>
        <p:spPr bwMode="auto">
          <a:xfrm>
            <a:off x="6576147" y="5103673"/>
            <a:ext cx="4899098" cy="1569660"/>
          </a:xfrm>
          <a:prstGeom prst="rect">
            <a:avLst/>
          </a:prstGeom>
          <a:solidFill>
            <a:schemeClr val="bg1">
              <a:lumMod val="95000"/>
            </a:schemeClr>
          </a:solidFill>
        </p:spPr>
        <p:txBody>
          <a:bodyPr wrap="none" rtlCol="0">
            <a:spAutoFit/>
          </a:bodyPr>
          <a:lstStyle/>
          <a:p>
            <a:pPr>
              <a:defRPr/>
            </a:pPr>
            <a:r>
              <a:rPr lang="en-US" sz="1600" b="1">
                <a:solidFill>
                  <a:schemeClr val="accent1"/>
                </a:solidFill>
              </a:rPr>
              <a:t>SELECT</a:t>
            </a:r>
            <a:r>
              <a:rPr lang="en-US" sz="1600" b="1"/>
              <a:t> </a:t>
            </a:r>
            <a:r>
              <a:rPr lang="en-US" sz="1600"/>
              <a:t>ARTIST.NAME</a:t>
            </a:r>
            <a:br>
              <a:rPr lang="en-US" sz="1600"/>
            </a:br>
            <a:r>
              <a:rPr lang="en-US" sz="1600" b="1">
                <a:solidFill>
                  <a:schemeClr val="accent1"/>
                </a:solidFill>
              </a:rPr>
              <a:t>FROM</a:t>
            </a:r>
            <a:r>
              <a:rPr lang="en-US" sz="1600" b="1"/>
              <a:t> </a:t>
            </a:r>
            <a:r>
              <a:rPr lang="en-US" sz="1600"/>
              <a:t>ARTIST, APPEARS, ALBUM </a:t>
            </a:r>
            <a:endParaRPr sz="1600"/>
          </a:p>
          <a:p>
            <a:pPr>
              <a:defRPr/>
            </a:pPr>
            <a:r>
              <a:rPr lang="en-US" sz="1600" b="1">
                <a:solidFill>
                  <a:schemeClr val="accent1"/>
                </a:solidFill>
              </a:rPr>
              <a:t>WHERE</a:t>
            </a:r>
            <a:r>
              <a:rPr lang="en-US" sz="1600" b="1"/>
              <a:t> </a:t>
            </a:r>
            <a:r>
              <a:rPr lang="en-US" sz="1600"/>
              <a:t>ARTIST.ID=APPEARS.ARTIST_ID </a:t>
            </a:r>
            <a:br>
              <a:rPr lang="en-US" sz="1600"/>
            </a:br>
            <a:r>
              <a:rPr lang="en-US" sz="1600"/>
              <a:t>	</a:t>
            </a:r>
            <a:r>
              <a:rPr lang="en-US" sz="1600" b="1">
                <a:solidFill>
                  <a:schemeClr val="accent1"/>
                </a:solidFill>
              </a:rPr>
              <a:t>AND</a:t>
            </a:r>
            <a:r>
              <a:rPr lang="en-US" sz="1600" b="1"/>
              <a:t> </a:t>
            </a:r>
            <a:r>
              <a:rPr lang="en-US" sz="1600"/>
              <a:t>APPEARS.ALBUM_ID=ALBUM.ID</a:t>
            </a:r>
            <a:br>
              <a:rPr lang="en-US" sz="1600"/>
            </a:br>
            <a:r>
              <a:rPr lang="en-US" sz="1600"/>
              <a:t>	</a:t>
            </a:r>
            <a:r>
              <a:rPr lang="en-US" sz="1600" b="1">
                <a:solidFill>
                  <a:schemeClr val="accent1"/>
                </a:solidFill>
              </a:rPr>
              <a:t>AND</a:t>
            </a:r>
            <a:r>
              <a:rPr lang="en-US" sz="1600" b="1"/>
              <a:t> </a:t>
            </a:r>
            <a:r>
              <a:rPr lang="en-US" sz="1600"/>
              <a:t>ALBUM.NAME=“</a:t>
            </a:r>
            <a:r>
              <a:rPr lang="en-US" sz="1600" b="1" i="1"/>
              <a:t>Joy's Slag Remix</a:t>
            </a:r>
            <a:r>
              <a:rPr lang="en-US" sz="1600"/>
              <a:t>”</a:t>
            </a:r>
            <a:br>
              <a:rPr lang="en-US" sz="1600"/>
            </a:br>
            <a:r>
              <a:rPr lang="en-US" sz="1600" b="1">
                <a:solidFill>
                  <a:schemeClr val="accent1"/>
                </a:solidFill>
              </a:rPr>
              <a:t>ORDER BY </a:t>
            </a:r>
            <a:r>
              <a:rPr lang="en-US" sz="1600"/>
              <a:t>ARTIST.ID</a:t>
            </a:r>
            <a:endParaRPr sz="16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4" name="Curved Connector 11"/>
          <p:cNvCxnSpPr>
            <a:cxnSpLocks/>
            <a:stCxn id="5" idx="0"/>
            <a:endCxn id="6" idx="1"/>
          </p:cNvCxnSpPr>
          <p:nvPr/>
        </p:nvCxnSpPr>
        <p:spPr bwMode="auto">
          <a:xfrm rot="5400000" flipH="1" flipV="1">
            <a:off x="2395742" y="1211505"/>
            <a:ext cx="1236008" cy="1614809"/>
          </a:xfrm>
          <a:prstGeom prst="curved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13"/>
          <p:cNvCxnSpPr>
            <a:cxnSpLocks/>
            <a:stCxn id="5" idx="2"/>
            <a:endCxn id="8" idx="1"/>
          </p:cNvCxnSpPr>
          <p:nvPr/>
        </p:nvCxnSpPr>
        <p:spPr bwMode="auto">
          <a:xfrm rot="16199999" flipH="1">
            <a:off x="2335013" y="3339239"/>
            <a:ext cx="1357467" cy="1614810"/>
          </a:xfrm>
          <a:prstGeom prst="curved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19"/>
          <p:cNvCxnSpPr>
            <a:cxnSpLocks/>
            <a:stCxn id="6" idx="3"/>
            <a:endCxn id="10" idx="0"/>
          </p:cNvCxnSpPr>
          <p:nvPr/>
        </p:nvCxnSpPr>
        <p:spPr bwMode="auto">
          <a:xfrm>
            <a:off x="5911788" y="1400904"/>
            <a:ext cx="2415085" cy="1605341"/>
          </a:xfrm>
          <a:prstGeom prst="curved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25"/>
          <p:cNvCxnSpPr>
            <a:cxnSpLocks/>
            <a:stCxn id="8" idx="3"/>
            <a:endCxn id="10" idx="2"/>
          </p:cNvCxnSpPr>
          <p:nvPr/>
        </p:nvCxnSpPr>
        <p:spPr bwMode="auto">
          <a:xfrm flipV="1">
            <a:off x="5889347" y="3344799"/>
            <a:ext cx="2437526" cy="1480579"/>
          </a:xfrm>
          <a:prstGeom prst="curved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bwMode="auto"/>
        <p:txBody>
          <a:bodyPr/>
          <a:lstStyle/>
          <a:p>
            <a:pPr>
              <a:defRPr/>
            </a:pPr>
            <a:r>
              <a:rPr lang="en-US"/>
              <a:t>Back to our running example</a:t>
            </a:r>
            <a:r>
              <a:rPr lang="mr-IN"/>
              <a:t>…</a:t>
            </a:r>
            <a:endParaRPr lang="en-US"/>
          </a:p>
        </p:txBody>
      </p:sp>
      <p:sp>
        <p:nvSpPr>
          <p:cNvPr id="13" name="Slide Number Placeholder 3"/>
          <p:cNvSpPr>
            <a:spLocks noGrp="1"/>
          </p:cNvSpPr>
          <p:nvPr>
            <p:ph type="sldNum" sz="quarter" idx="12"/>
          </p:nvPr>
        </p:nvSpPr>
        <p:spPr bwMode="auto"/>
        <p:txBody>
          <a:bodyPr/>
          <a:lstStyle/>
          <a:p>
            <a:pPr>
              <a:defRPr/>
            </a:pPr>
            <a:fld id="{35B54189-C436-47D0-AC37-8484B13A8E13}" type="slidenum">
              <a:rPr lang="en-US"/>
              <a:t>63</a:t>
            </a:fld>
            <a:endParaRPr lang="en-US"/>
          </a:p>
        </p:txBody>
      </p:sp>
      <p:sp>
        <p:nvSpPr>
          <p:cNvPr id="5" name="TextBox 4"/>
          <p:cNvSpPr/>
          <p:nvPr/>
        </p:nvSpPr>
        <p:spPr bwMode="auto">
          <a:xfrm>
            <a:off x="1631505" y="2636913"/>
            <a:ext cx="1149674" cy="830997"/>
          </a:xfrm>
          <a:prstGeom prst="rect">
            <a:avLst/>
          </a:prstGeom>
          <a:solidFill>
            <a:schemeClr val="bg1">
              <a:lumMod val="75000"/>
            </a:schemeClr>
          </a:solidFill>
        </p:spPr>
        <p:txBody>
          <a:bodyPr wrap="none" rtlCol="0">
            <a:spAutoFit/>
          </a:bodyPr>
          <a:lstStyle/>
          <a:p>
            <a:pPr>
              <a:defRPr/>
            </a:pPr>
            <a:r>
              <a:rPr lang="en-US" sz="1600"/>
              <a:t>ARTIST</a:t>
            </a:r>
            <a:endParaRPr sz="1600"/>
          </a:p>
          <a:p>
            <a:pPr>
              <a:defRPr/>
            </a:pPr>
            <a:r>
              <a:rPr lang="en-US" sz="1600"/>
              <a:t>APPEARS</a:t>
            </a:r>
            <a:endParaRPr sz="1600"/>
          </a:p>
          <a:p>
            <a:pPr>
              <a:defRPr/>
            </a:pPr>
            <a:r>
              <a:rPr lang="en-US" sz="1600"/>
              <a:t>ALBUM</a:t>
            </a:r>
            <a:endParaRPr sz="1600"/>
          </a:p>
        </p:txBody>
      </p:sp>
      <p:sp>
        <p:nvSpPr>
          <p:cNvPr id="6" name="TextBox 5"/>
          <p:cNvSpPr/>
          <p:nvPr/>
        </p:nvSpPr>
        <p:spPr bwMode="auto">
          <a:xfrm>
            <a:off x="3821151" y="1108516"/>
            <a:ext cx="2090637" cy="584775"/>
          </a:xfrm>
          <a:prstGeom prst="rect">
            <a:avLst/>
          </a:prstGeom>
          <a:solidFill>
            <a:schemeClr val="bg1">
              <a:lumMod val="75000"/>
            </a:schemeClr>
          </a:solidFill>
        </p:spPr>
        <p:txBody>
          <a:bodyPr wrap="none" rtlCol="0">
            <a:spAutoFit/>
          </a:bodyPr>
          <a:lstStyle/>
          <a:p>
            <a:pPr>
              <a:defRPr/>
            </a:pPr>
            <a:r>
              <a:rPr lang="en-US" sz="1600"/>
              <a:t>ARTIST⨝APPEARS</a:t>
            </a:r>
            <a:endParaRPr sz="1600"/>
          </a:p>
          <a:p>
            <a:pPr algn="ctr">
              <a:defRPr/>
            </a:pPr>
            <a:r>
              <a:rPr lang="en-US" sz="1600"/>
              <a:t>           ALBUM</a:t>
            </a:r>
            <a:endParaRPr sz="1600"/>
          </a:p>
        </p:txBody>
      </p:sp>
      <p:sp>
        <p:nvSpPr>
          <p:cNvPr id="10" name="TextBox 7"/>
          <p:cNvSpPr/>
          <p:nvPr/>
        </p:nvSpPr>
        <p:spPr bwMode="auto">
          <a:xfrm>
            <a:off x="6822293" y="3006245"/>
            <a:ext cx="3009156" cy="338554"/>
          </a:xfrm>
          <a:prstGeom prst="rect">
            <a:avLst/>
          </a:prstGeom>
          <a:solidFill>
            <a:schemeClr val="bg1">
              <a:lumMod val="75000"/>
            </a:schemeClr>
          </a:solidFill>
        </p:spPr>
        <p:txBody>
          <a:bodyPr wrap="none" rtlCol="0">
            <a:spAutoFit/>
          </a:bodyPr>
          <a:lstStyle/>
          <a:p>
            <a:pPr>
              <a:defRPr/>
            </a:pPr>
            <a:r>
              <a:rPr lang="en-US" sz="1600"/>
              <a:t>ARTIST⨝APPEARS⨝ALBUM</a:t>
            </a:r>
            <a:endParaRPr sz="1600"/>
          </a:p>
        </p:txBody>
      </p:sp>
      <p:sp>
        <p:nvSpPr>
          <p:cNvPr id="8" name="TextBox 8"/>
          <p:cNvSpPr/>
          <p:nvPr/>
        </p:nvSpPr>
        <p:spPr bwMode="auto">
          <a:xfrm>
            <a:off x="3821152" y="4532990"/>
            <a:ext cx="2068195" cy="584775"/>
          </a:xfrm>
          <a:prstGeom prst="rect">
            <a:avLst/>
          </a:prstGeom>
          <a:solidFill>
            <a:schemeClr val="bg1">
              <a:lumMod val="75000"/>
            </a:schemeClr>
          </a:solidFill>
        </p:spPr>
        <p:txBody>
          <a:bodyPr wrap="none" rtlCol="0">
            <a:spAutoFit/>
          </a:bodyPr>
          <a:lstStyle/>
          <a:p>
            <a:pPr>
              <a:defRPr/>
            </a:pPr>
            <a:r>
              <a:rPr lang="en-US" sz="1600"/>
              <a:t>ALBUM⨝APPEARS</a:t>
            </a:r>
            <a:endParaRPr sz="1600"/>
          </a:p>
          <a:p>
            <a:pPr algn="ctr">
              <a:defRPr/>
            </a:pPr>
            <a:r>
              <a:rPr lang="en-US" sz="1600"/>
              <a:t>           ARTIST</a:t>
            </a:r>
            <a:endParaRPr sz="1600"/>
          </a:p>
        </p:txBody>
      </p:sp>
      <p:sp>
        <p:nvSpPr>
          <p:cNvPr id="14" name="TextBox 9"/>
          <p:cNvSpPr/>
          <p:nvPr/>
        </p:nvSpPr>
        <p:spPr bwMode="auto">
          <a:xfrm>
            <a:off x="4730235" y="6245226"/>
            <a:ext cx="397866" cy="461665"/>
          </a:xfrm>
          <a:prstGeom prst="rect">
            <a:avLst/>
          </a:prstGeom>
          <a:noFill/>
        </p:spPr>
        <p:txBody>
          <a:bodyPr wrap="none" rtlCol="0">
            <a:spAutoFit/>
          </a:bodyPr>
          <a:lstStyle/>
          <a:p>
            <a:pPr>
              <a:defRPr/>
            </a:pPr>
            <a:r>
              <a:rPr lang="mr-IN"/>
              <a:t>…</a:t>
            </a:r>
            <a:endParaRPr lang="en-US"/>
          </a:p>
        </p:txBody>
      </p:sp>
      <p:sp>
        <p:nvSpPr>
          <p:cNvPr id="15" name="TextBox 28"/>
          <p:cNvSpPr/>
          <p:nvPr/>
        </p:nvSpPr>
        <p:spPr bwMode="auto">
          <a:xfrm>
            <a:off x="867600" y="1090800"/>
            <a:ext cx="1986378" cy="400110"/>
          </a:xfrm>
          <a:prstGeom prst="rect">
            <a:avLst/>
          </a:prstGeom>
          <a:noFill/>
        </p:spPr>
        <p:txBody>
          <a:bodyPr wrap="none" rtlCol="0">
            <a:spAutoFit/>
          </a:bodyPr>
          <a:lstStyle/>
          <a:p>
            <a:pPr>
              <a:defRPr/>
            </a:pPr>
            <a:r>
              <a:rPr lang="en-US" sz="2000">
                <a:solidFill>
                  <a:srgbClr val="00B050"/>
                </a:solidFill>
              </a:rPr>
              <a:t>HashJoin cost=10</a:t>
            </a:r>
            <a:endParaRPr/>
          </a:p>
        </p:txBody>
      </p:sp>
      <p:sp>
        <p:nvSpPr>
          <p:cNvPr id="16" name="TextBox 29"/>
          <p:cNvSpPr/>
          <p:nvPr/>
        </p:nvSpPr>
        <p:spPr bwMode="auto">
          <a:xfrm>
            <a:off x="1465289" y="4789601"/>
            <a:ext cx="1986378" cy="400110"/>
          </a:xfrm>
          <a:prstGeom prst="rect">
            <a:avLst/>
          </a:prstGeom>
          <a:noFill/>
        </p:spPr>
        <p:txBody>
          <a:bodyPr wrap="none" rtlCol="0">
            <a:spAutoFit/>
          </a:bodyPr>
          <a:lstStyle/>
          <a:p>
            <a:pPr>
              <a:defRPr/>
            </a:pPr>
            <a:r>
              <a:rPr lang="en-US" sz="2000">
                <a:solidFill>
                  <a:srgbClr val="00B050"/>
                </a:solidFill>
              </a:rPr>
              <a:t>HashJoin cost=10</a:t>
            </a:r>
            <a:endParaRPr/>
          </a:p>
        </p:txBody>
      </p:sp>
      <p:sp>
        <p:nvSpPr>
          <p:cNvPr id="17" name="TextBox 30"/>
          <p:cNvSpPr/>
          <p:nvPr/>
        </p:nvSpPr>
        <p:spPr bwMode="auto">
          <a:xfrm>
            <a:off x="7227025" y="1071880"/>
            <a:ext cx="1986378" cy="1015663"/>
          </a:xfrm>
          <a:prstGeom prst="rect">
            <a:avLst/>
          </a:prstGeom>
          <a:noFill/>
        </p:spPr>
        <p:txBody>
          <a:bodyPr wrap="none" rtlCol="0">
            <a:spAutoFit/>
          </a:bodyPr>
          <a:lstStyle/>
          <a:p>
            <a:pPr algn="r">
              <a:defRPr/>
            </a:pPr>
            <a:r>
              <a:rPr lang="en-US" sz="2000">
                <a:solidFill>
                  <a:srgbClr val="00B050"/>
                </a:solidFill>
              </a:rPr>
              <a:t>HashJoin cost=35</a:t>
            </a:r>
            <a:endParaRPr/>
          </a:p>
          <a:p>
            <a:pPr algn="r">
              <a:defRPr/>
            </a:pPr>
            <a:r>
              <a:rPr lang="en-US" sz="2000" strike="sngStrike">
                <a:solidFill>
                  <a:srgbClr val="00B050"/>
                </a:solidFill>
              </a:rPr>
              <a:t>SM Join cost=55</a:t>
            </a:r>
            <a:endParaRPr/>
          </a:p>
          <a:p>
            <a:pPr algn="r">
              <a:defRPr/>
            </a:pPr>
            <a:r>
              <a:rPr lang="en-US" sz="2000" strike="sngStrike">
                <a:solidFill>
                  <a:srgbClr val="00B050"/>
                </a:solidFill>
              </a:rPr>
              <a:t>NL Join=80</a:t>
            </a:r>
            <a:endParaRPr/>
          </a:p>
        </p:txBody>
      </p:sp>
      <p:sp>
        <p:nvSpPr>
          <p:cNvPr id="18" name="TextBox 31"/>
          <p:cNvSpPr/>
          <p:nvPr/>
        </p:nvSpPr>
        <p:spPr bwMode="auto">
          <a:xfrm>
            <a:off x="8616280" y="3781490"/>
            <a:ext cx="1986378" cy="1015663"/>
          </a:xfrm>
          <a:prstGeom prst="rect">
            <a:avLst/>
          </a:prstGeom>
          <a:noFill/>
        </p:spPr>
        <p:txBody>
          <a:bodyPr wrap="none" rtlCol="0">
            <a:spAutoFit/>
          </a:bodyPr>
          <a:lstStyle/>
          <a:p>
            <a:pPr>
              <a:defRPr/>
            </a:pPr>
            <a:r>
              <a:rPr lang="en-US" sz="2000" strike="sngStrike">
                <a:solidFill>
                  <a:srgbClr val="00B050"/>
                </a:solidFill>
              </a:rPr>
              <a:t>HashJoin cost=30</a:t>
            </a:r>
            <a:endParaRPr/>
          </a:p>
          <a:p>
            <a:pPr>
              <a:defRPr/>
            </a:pPr>
            <a:r>
              <a:rPr lang="en-US" sz="2000">
                <a:solidFill>
                  <a:srgbClr val="00B050"/>
                </a:solidFill>
              </a:rPr>
              <a:t>SM Join cost=20</a:t>
            </a:r>
            <a:endParaRPr/>
          </a:p>
          <a:p>
            <a:pPr>
              <a:defRPr/>
            </a:pPr>
            <a:r>
              <a:rPr lang="en-US" sz="2000" strike="sngStrike">
                <a:solidFill>
                  <a:srgbClr val="00B050"/>
                </a:solidFill>
              </a:rPr>
              <a:t>NL Join=100</a:t>
            </a:r>
            <a:endParaRPr/>
          </a:p>
        </p:txBody>
      </p:sp>
      <p:sp>
        <p:nvSpPr>
          <p:cNvPr id="20" name="TextBox 4"/>
          <p:cNvSpPr/>
          <p:nvPr/>
        </p:nvSpPr>
        <p:spPr bwMode="auto">
          <a:xfrm>
            <a:off x="6576147" y="5103673"/>
            <a:ext cx="4899098" cy="1569660"/>
          </a:xfrm>
          <a:prstGeom prst="rect">
            <a:avLst/>
          </a:prstGeom>
          <a:solidFill>
            <a:schemeClr val="bg1">
              <a:lumMod val="95000"/>
            </a:schemeClr>
          </a:solidFill>
        </p:spPr>
        <p:txBody>
          <a:bodyPr wrap="none" rtlCol="0">
            <a:spAutoFit/>
          </a:bodyPr>
          <a:lstStyle/>
          <a:p>
            <a:pPr>
              <a:defRPr/>
            </a:pPr>
            <a:r>
              <a:rPr lang="en-US" sz="1600" b="1">
                <a:solidFill>
                  <a:schemeClr val="accent1"/>
                </a:solidFill>
              </a:rPr>
              <a:t>SELECT</a:t>
            </a:r>
            <a:r>
              <a:rPr lang="en-US" sz="1600" b="1"/>
              <a:t> </a:t>
            </a:r>
            <a:r>
              <a:rPr lang="en-US" sz="1600"/>
              <a:t>ARTIST.NAME</a:t>
            </a:r>
            <a:br>
              <a:rPr lang="en-US" sz="1600"/>
            </a:br>
            <a:r>
              <a:rPr lang="en-US" sz="1600" b="1">
                <a:solidFill>
                  <a:schemeClr val="accent1"/>
                </a:solidFill>
              </a:rPr>
              <a:t>FROM</a:t>
            </a:r>
            <a:r>
              <a:rPr lang="en-US" sz="1600" b="1"/>
              <a:t> </a:t>
            </a:r>
            <a:r>
              <a:rPr lang="en-US" sz="1600"/>
              <a:t>ARTIST, APPEARS, ALBUM </a:t>
            </a:r>
            <a:endParaRPr sz="1600"/>
          </a:p>
          <a:p>
            <a:pPr>
              <a:defRPr/>
            </a:pPr>
            <a:r>
              <a:rPr lang="en-US" sz="1600" b="1">
                <a:solidFill>
                  <a:schemeClr val="accent1"/>
                </a:solidFill>
              </a:rPr>
              <a:t>WHERE</a:t>
            </a:r>
            <a:r>
              <a:rPr lang="en-US" sz="1600" b="1"/>
              <a:t> </a:t>
            </a:r>
            <a:r>
              <a:rPr lang="en-US" sz="1600"/>
              <a:t>ARTIST.ID=APPEARS.ARTIST_ID </a:t>
            </a:r>
            <a:br>
              <a:rPr lang="en-US" sz="1600"/>
            </a:br>
            <a:r>
              <a:rPr lang="en-US" sz="1600"/>
              <a:t>	</a:t>
            </a:r>
            <a:r>
              <a:rPr lang="en-US" sz="1600" b="1">
                <a:solidFill>
                  <a:schemeClr val="accent1"/>
                </a:solidFill>
              </a:rPr>
              <a:t>AND</a:t>
            </a:r>
            <a:r>
              <a:rPr lang="en-US" sz="1600" b="1"/>
              <a:t> </a:t>
            </a:r>
            <a:r>
              <a:rPr lang="en-US" sz="1600"/>
              <a:t>APPEARS.ALBUM_ID=ALBUM.ID</a:t>
            </a:r>
            <a:br>
              <a:rPr lang="en-US" sz="1600"/>
            </a:br>
            <a:r>
              <a:rPr lang="en-US" sz="1600"/>
              <a:t>	</a:t>
            </a:r>
            <a:r>
              <a:rPr lang="en-US" sz="1600" b="1">
                <a:solidFill>
                  <a:schemeClr val="accent1"/>
                </a:solidFill>
              </a:rPr>
              <a:t>AND</a:t>
            </a:r>
            <a:r>
              <a:rPr lang="en-US" sz="1600" b="1"/>
              <a:t> </a:t>
            </a:r>
            <a:r>
              <a:rPr lang="en-US" sz="1600"/>
              <a:t>ALBUM.NAME=“</a:t>
            </a:r>
            <a:r>
              <a:rPr lang="en-US" sz="1600" b="1" i="1"/>
              <a:t>Joy's Slag Remix</a:t>
            </a:r>
            <a:r>
              <a:rPr lang="en-US" sz="1600"/>
              <a:t>”</a:t>
            </a:r>
            <a:br>
              <a:rPr lang="en-US" sz="1600"/>
            </a:br>
            <a:r>
              <a:rPr lang="en-US" sz="1600" b="1">
                <a:solidFill>
                  <a:schemeClr val="accent1"/>
                </a:solidFill>
              </a:rPr>
              <a:t>ORDER BY </a:t>
            </a:r>
            <a:r>
              <a:rPr lang="en-US" sz="1600"/>
              <a:t>ARTIST.ID</a:t>
            </a:r>
            <a:endParaRPr sz="16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4" name="Curved Connector 11"/>
          <p:cNvCxnSpPr>
            <a:cxnSpLocks/>
            <a:stCxn id="5" idx="0"/>
            <a:endCxn id="6" idx="1"/>
          </p:cNvCxnSpPr>
          <p:nvPr/>
        </p:nvCxnSpPr>
        <p:spPr bwMode="auto">
          <a:xfrm rot="5400000" flipH="1" flipV="1">
            <a:off x="2395742" y="1211505"/>
            <a:ext cx="1236008" cy="1614809"/>
          </a:xfrm>
          <a:prstGeom prst="curved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13"/>
          <p:cNvCxnSpPr>
            <a:cxnSpLocks/>
            <a:stCxn id="5" idx="2"/>
            <a:endCxn id="8" idx="1"/>
          </p:cNvCxnSpPr>
          <p:nvPr/>
        </p:nvCxnSpPr>
        <p:spPr bwMode="auto">
          <a:xfrm rot="16199999" flipH="1">
            <a:off x="2335013" y="3339239"/>
            <a:ext cx="1357467" cy="1614810"/>
          </a:xfrm>
          <a:prstGeom prst="curved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19"/>
          <p:cNvCxnSpPr>
            <a:cxnSpLocks/>
            <a:stCxn id="6" idx="3"/>
            <a:endCxn id="10" idx="0"/>
          </p:cNvCxnSpPr>
          <p:nvPr/>
        </p:nvCxnSpPr>
        <p:spPr bwMode="auto">
          <a:xfrm>
            <a:off x="5911788" y="1400904"/>
            <a:ext cx="2415085" cy="1605341"/>
          </a:xfrm>
          <a:prstGeom prst="curved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25"/>
          <p:cNvCxnSpPr>
            <a:cxnSpLocks/>
            <a:stCxn id="8" idx="3"/>
            <a:endCxn id="10" idx="2"/>
          </p:cNvCxnSpPr>
          <p:nvPr/>
        </p:nvCxnSpPr>
        <p:spPr bwMode="auto">
          <a:xfrm flipV="1">
            <a:off x="5889347" y="3344799"/>
            <a:ext cx="2437526" cy="1480579"/>
          </a:xfrm>
          <a:prstGeom prst="curved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bwMode="auto"/>
        <p:txBody>
          <a:bodyPr/>
          <a:lstStyle/>
          <a:p>
            <a:pPr>
              <a:defRPr/>
            </a:pPr>
            <a:r>
              <a:rPr lang="en-US"/>
              <a:t>Back to our running example</a:t>
            </a:r>
            <a:r>
              <a:rPr lang="mr-IN"/>
              <a:t>…</a:t>
            </a:r>
            <a:endParaRPr lang="en-US"/>
          </a:p>
        </p:txBody>
      </p:sp>
      <p:sp>
        <p:nvSpPr>
          <p:cNvPr id="13" name="Slide Number Placeholder 3"/>
          <p:cNvSpPr>
            <a:spLocks noGrp="1"/>
          </p:cNvSpPr>
          <p:nvPr>
            <p:ph type="sldNum" sz="quarter" idx="12"/>
          </p:nvPr>
        </p:nvSpPr>
        <p:spPr bwMode="auto"/>
        <p:txBody>
          <a:bodyPr/>
          <a:lstStyle/>
          <a:p>
            <a:pPr>
              <a:defRPr/>
            </a:pPr>
            <a:fld id="{35B54189-C436-47D0-AC37-8484B13A8E13}" type="slidenum">
              <a:rPr lang="en-US"/>
              <a:t>64</a:t>
            </a:fld>
            <a:endParaRPr lang="en-US"/>
          </a:p>
        </p:txBody>
      </p:sp>
      <p:sp>
        <p:nvSpPr>
          <p:cNvPr id="5" name="TextBox 4"/>
          <p:cNvSpPr/>
          <p:nvPr/>
        </p:nvSpPr>
        <p:spPr bwMode="auto">
          <a:xfrm>
            <a:off x="1631505" y="2636913"/>
            <a:ext cx="1149674" cy="830997"/>
          </a:xfrm>
          <a:prstGeom prst="rect">
            <a:avLst/>
          </a:prstGeom>
          <a:solidFill>
            <a:schemeClr val="bg1">
              <a:lumMod val="75000"/>
            </a:schemeClr>
          </a:solidFill>
        </p:spPr>
        <p:txBody>
          <a:bodyPr wrap="none" rtlCol="0">
            <a:spAutoFit/>
          </a:bodyPr>
          <a:lstStyle/>
          <a:p>
            <a:pPr>
              <a:defRPr/>
            </a:pPr>
            <a:r>
              <a:rPr lang="en-US" sz="1600"/>
              <a:t>ARTIST</a:t>
            </a:r>
            <a:endParaRPr sz="1600"/>
          </a:p>
          <a:p>
            <a:pPr>
              <a:defRPr/>
            </a:pPr>
            <a:r>
              <a:rPr lang="en-US" sz="1600"/>
              <a:t>APPEARS</a:t>
            </a:r>
            <a:endParaRPr sz="1600"/>
          </a:p>
          <a:p>
            <a:pPr>
              <a:defRPr/>
            </a:pPr>
            <a:r>
              <a:rPr lang="en-US" sz="1600"/>
              <a:t>ALBUM</a:t>
            </a:r>
            <a:endParaRPr sz="1600"/>
          </a:p>
        </p:txBody>
      </p:sp>
      <p:sp>
        <p:nvSpPr>
          <p:cNvPr id="6" name="TextBox 5"/>
          <p:cNvSpPr/>
          <p:nvPr/>
        </p:nvSpPr>
        <p:spPr bwMode="auto">
          <a:xfrm>
            <a:off x="3821151" y="1108516"/>
            <a:ext cx="2090637" cy="584775"/>
          </a:xfrm>
          <a:prstGeom prst="rect">
            <a:avLst/>
          </a:prstGeom>
          <a:solidFill>
            <a:schemeClr val="bg1">
              <a:lumMod val="75000"/>
            </a:schemeClr>
          </a:solidFill>
        </p:spPr>
        <p:txBody>
          <a:bodyPr wrap="none" rtlCol="0">
            <a:spAutoFit/>
          </a:bodyPr>
          <a:lstStyle/>
          <a:p>
            <a:pPr>
              <a:defRPr/>
            </a:pPr>
            <a:r>
              <a:rPr lang="en-US" sz="1600"/>
              <a:t>ARTIST⨝APPEARS</a:t>
            </a:r>
            <a:endParaRPr sz="1600"/>
          </a:p>
          <a:p>
            <a:pPr algn="ctr">
              <a:defRPr/>
            </a:pPr>
            <a:r>
              <a:rPr lang="en-US" sz="1600"/>
              <a:t>            ALBUM</a:t>
            </a:r>
            <a:endParaRPr sz="1600"/>
          </a:p>
        </p:txBody>
      </p:sp>
      <p:sp>
        <p:nvSpPr>
          <p:cNvPr id="10" name="TextBox 7"/>
          <p:cNvSpPr/>
          <p:nvPr/>
        </p:nvSpPr>
        <p:spPr bwMode="auto">
          <a:xfrm>
            <a:off x="6822293" y="3006245"/>
            <a:ext cx="3009156" cy="338554"/>
          </a:xfrm>
          <a:prstGeom prst="rect">
            <a:avLst/>
          </a:prstGeom>
          <a:solidFill>
            <a:schemeClr val="bg1">
              <a:lumMod val="75000"/>
            </a:schemeClr>
          </a:solidFill>
        </p:spPr>
        <p:txBody>
          <a:bodyPr wrap="none" rtlCol="0">
            <a:spAutoFit/>
          </a:bodyPr>
          <a:lstStyle/>
          <a:p>
            <a:pPr>
              <a:defRPr/>
            </a:pPr>
            <a:r>
              <a:rPr lang="en-US" sz="1600"/>
              <a:t>ARTIST⨝APPEARS⨝ALBUM</a:t>
            </a:r>
            <a:endParaRPr sz="1600"/>
          </a:p>
        </p:txBody>
      </p:sp>
      <p:sp>
        <p:nvSpPr>
          <p:cNvPr id="8" name="TextBox 8"/>
          <p:cNvSpPr/>
          <p:nvPr/>
        </p:nvSpPr>
        <p:spPr bwMode="auto">
          <a:xfrm>
            <a:off x="3821152" y="4532990"/>
            <a:ext cx="2068195" cy="584775"/>
          </a:xfrm>
          <a:prstGeom prst="rect">
            <a:avLst/>
          </a:prstGeom>
          <a:solidFill>
            <a:schemeClr val="bg1">
              <a:lumMod val="75000"/>
            </a:schemeClr>
          </a:solidFill>
        </p:spPr>
        <p:txBody>
          <a:bodyPr wrap="none" rtlCol="0">
            <a:spAutoFit/>
          </a:bodyPr>
          <a:lstStyle/>
          <a:p>
            <a:pPr>
              <a:defRPr/>
            </a:pPr>
            <a:r>
              <a:rPr lang="en-US" sz="1600"/>
              <a:t>ALBUM⨝APPEARS</a:t>
            </a:r>
            <a:endParaRPr sz="1600"/>
          </a:p>
          <a:p>
            <a:pPr algn="ctr">
              <a:defRPr/>
            </a:pPr>
            <a:r>
              <a:rPr lang="en-US" sz="1600"/>
              <a:t>            ARTIST</a:t>
            </a:r>
            <a:endParaRPr sz="1600"/>
          </a:p>
        </p:txBody>
      </p:sp>
      <p:sp>
        <p:nvSpPr>
          <p:cNvPr id="14" name="TextBox 9"/>
          <p:cNvSpPr/>
          <p:nvPr/>
        </p:nvSpPr>
        <p:spPr bwMode="auto">
          <a:xfrm>
            <a:off x="4730235" y="6245226"/>
            <a:ext cx="397866" cy="461665"/>
          </a:xfrm>
          <a:prstGeom prst="rect">
            <a:avLst/>
          </a:prstGeom>
          <a:noFill/>
        </p:spPr>
        <p:txBody>
          <a:bodyPr wrap="none" rtlCol="0">
            <a:spAutoFit/>
          </a:bodyPr>
          <a:lstStyle/>
          <a:p>
            <a:pPr>
              <a:defRPr/>
            </a:pPr>
            <a:r>
              <a:rPr lang="mr-IN"/>
              <a:t>…</a:t>
            </a:r>
            <a:endParaRPr lang="en-US"/>
          </a:p>
        </p:txBody>
      </p:sp>
      <p:sp>
        <p:nvSpPr>
          <p:cNvPr id="15" name="TextBox 28"/>
          <p:cNvSpPr/>
          <p:nvPr/>
        </p:nvSpPr>
        <p:spPr bwMode="auto">
          <a:xfrm>
            <a:off x="867600" y="1090800"/>
            <a:ext cx="1986378" cy="400110"/>
          </a:xfrm>
          <a:prstGeom prst="rect">
            <a:avLst/>
          </a:prstGeom>
          <a:noFill/>
        </p:spPr>
        <p:txBody>
          <a:bodyPr wrap="none" rtlCol="0">
            <a:spAutoFit/>
          </a:bodyPr>
          <a:lstStyle/>
          <a:p>
            <a:pPr>
              <a:defRPr/>
            </a:pPr>
            <a:r>
              <a:rPr lang="en-US" sz="2000">
                <a:solidFill>
                  <a:srgbClr val="00B050"/>
                </a:solidFill>
              </a:rPr>
              <a:t>HashJoin cost=10</a:t>
            </a:r>
            <a:endParaRPr/>
          </a:p>
        </p:txBody>
      </p:sp>
      <p:sp>
        <p:nvSpPr>
          <p:cNvPr id="16" name="TextBox 29"/>
          <p:cNvSpPr/>
          <p:nvPr/>
        </p:nvSpPr>
        <p:spPr bwMode="auto">
          <a:xfrm>
            <a:off x="1465289" y="4789601"/>
            <a:ext cx="1986378" cy="400110"/>
          </a:xfrm>
          <a:prstGeom prst="rect">
            <a:avLst/>
          </a:prstGeom>
          <a:noFill/>
        </p:spPr>
        <p:txBody>
          <a:bodyPr wrap="none" rtlCol="0">
            <a:spAutoFit/>
          </a:bodyPr>
          <a:lstStyle/>
          <a:p>
            <a:pPr>
              <a:defRPr/>
            </a:pPr>
            <a:r>
              <a:rPr lang="en-US" sz="2000">
                <a:solidFill>
                  <a:srgbClr val="00B050"/>
                </a:solidFill>
              </a:rPr>
              <a:t>HashJoin cost=10</a:t>
            </a:r>
            <a:endParaRPr/>
          </a:p>
        </p:txBody>
      </p:sp>
      <p:sp>
        <p:nvSpPr>
          <p:cNvPr id="17" name="TextBox 30"/>
          <p:cNvSpPr/>
          <p:nvPr/>
        </p:nvSpPr>
        <p:spPr bwMode="auto">
          <a:xfrm>
            <a:off x="7227028" y="1228690"/>
            <a:ext cx="1986377" cy="400110"/>
          </a:xfrm>
          <a:prstGeom prst="rect">
            <a:avLst/>
          </a:prstGeom>
          <a:noFill/>
        </p:spPr>
        <p:txBody>
          <a:bodyPr wrap="none" rtlCol="0">
            <a:spAutoFit/>
          </a:bodyPr>
          <a:lstStyle/>
          <a:p>
            <a:pPr algn="r">
              <a:defRPr/>
            </a:pPr>
            <a:r>
              <a:rPr lang="en-US" sz="2000">
                <a:solidFill>
                  <a:srgbClr val="00B050"/>
                </a:solidFill>
              </a:rPr>
              <a:t>HashJoin cost=35</a:t>
            </a:r>
            <a:endParaRPr/>
          </a:p>
        </p:txBody>
      </p:sp>
      <p:sp>
        <p:nvSpPr>
          <p:cNvPr id="18" name="TextBox 31"/>
          <p:cNvSpPr/>
          <p:nvPr/>
        </p:nvSpPr>
        <p:spPr bwMode="auto">
          <a:xfrm>
            <a:off x="7977470" y="4365104"/>
            <a:ext cx="1862946" cy="400110"/>
          </a:xfrm>
          <a:prstGeom prst="rect">
            <a:avLst/>
          </a:prstGeom>
          <a:noFill/>
        </p:spPr>
        <p:txBody>
          <a:bodyPr wrap="none" rtlCol="0">
            <a:spAutoFit/>
          </a:bodyPr>
          <a:lstStyle/>
          <a:p>
            <a:pPr>
              <a:defRPr/>
            </a:pPr>
            <a:r>
              <a:rPr lang="en-US" sz="2000">
                <a:solidFill>
                  <a:srgbClr val="00B050"/>
                </a:solidFill>
              </a:rPr>
              <a:t>SM Join cost=20</a:t>
            </a:r>
            <a:endParaRPr/>
          </a:p>
        </p:txBody>
      </p:sp>
      <p:sp>
        <p:nvSpPr>
          <p:cNvPr id="20" name="TextBox 4"/>
          <p:cNvSpPr/>
          <p:nvPr/>
        </p:nvSpPr>
        <p:spPr bwMode="auto">
          <a:xfrm>
            <a:off x="6576147" y="5103673"/>
            <a:ext cx="4899098" cy="1569660"/>
          </a:xfrm>
          <a:prstGeom prst="rect">
            <a:avLst/>
          </a:prstGeom>
          <a:solidFill>
            <a:schemeClr val="bg1">
              <a:lumMod val="95000"/>
            </a:schemeClr>
          </a:solidFill>
        </p:spPr>
        <p:txBody>
          <a:bodyPr wrap="none" rtlCol="0">
            <a:spAutoFit/>
          </a:bodyPr>
          <a:lstStyle/>
          <a:p>
            <a:pPr>
              <a:defRPr/>
            </a:pPr>
            <a:r>
              <a:rPr lang="en-US" sz="1600" b="1">
                <a:solidFill>
                  <a:schemeClr val="accent1"/>
                </a:solidFill>
              </a:rPr>
              <a:t>SELECT</a:t>
            </a:r>
            <a:r>
              <a:rPr lang="en-US" sz="1600" b="1"/>
              <a:t> </a:t>
            </a:r>
            <a:r>
              <a:rPr lang="en-US" sz="1600"/>
              <a:t>ARTIST.NAME</a:t>
            </a:r>
            <a:br>
              <a:rPr lang="en-US" sz="1600"/>
            </a:br>
            <a:r>
              <a:rPr lang="en-US" sz="1600" b="1">
                <a:solidFill>
                  <a:schemeClr val="accent1"/>
                </a:solidFill>
              </a:rPr>
              <a:t>FROM</a:t>
            </a:r>
            <a:r>
              <a:rPr lang="en-US" sz="1600" b="1"/>
              <a:t> </a:t>
            </a:r>
            <a:r>
              <a:rPr lang="en-US" sz="1600"/>
              <a:t>ARTIST, APPEARS, ALBUM </a:t>
            </a:r>
            <a:endParaRPr sz="1600"/>
          </a:p>
          <a:p>
            <a:pPr>
              <a:defRPr/>
            </a:pPr>
            <a:r>
              <a:rPr lang="en-US" sz="1600" b="1">
                <a:solidFill>
                  <a:schemeClr val="accent1"/>
                </a:solidFill>
              </a:rPr>
              <a:t>WHERE</a:t>
            </a:r>
            <a:r>
              <a:rPr lang="en-US" sz="1600" b="1"/>
              <a:t> </a:t>
            </a:r>
            <a:r>
              <a:rPr lang="en-US" sz="1600"/>
              <a:t>ARTIST.ID=APPEARS.ARTIST_ID </a:t>
            </a:r>
            <a:br>
              <a:rPr lang="en-US" sz="1600"/>
            </a:br>
            <a:r>
              <a:rPr lang="en-US" sz="1600"/>
              <a:t>	</a:t>
            </a:r>
            <a:r>
              <a:rPr lang="en-US" sz="1600" b="1">
                <a:solidFill>
                  <a:schemeClr val="accent1"/>
                </a:solidFill>
              </a:rPr>
              <a:t>AND</a:t>
            </a:r>
            <a:r>
              <a:rPr lang="en-US" sz="1600" b="1"/>
              <a:t> </a:t>
            </a:r>
            <a:r>
              <a:rPr lang="en-US" sz="1600"/>
              <a:t>APPEARS.ALBUM_ID=ALBUM.ID</a:t>
            </a:r>
            <a:br>
              <a:rPr lang="en-US" sz="1600"/>
            </a:br>
            <a:r>
              <a:rPr lang="en-US" sz="1600"/>
              <a:t>	</a:t>
            </a:r>
            <a:r>
              <a:rPr lang="en-US" sz="1600" b="1">
                <a:solidFill>
                  <a:schemeClr val="accent1"/>
                </a:solidFill>
              </a:rPr>
              <a:t>AND</a:t>
            </a:r>
            <a:r>
              <a:rPr lang="en-US" sz="1600" b="1"/>
              <a:t> </a:t>
            </a:r>
            <a:r>
              <a:rPr lang="en-US" sz="1600"/>
              <a:t>ALBUM.NAME=“</a:t>
            </a:r>
            <a:r>
              <a:rPr lang="en-US" sz="1600" b="1" i="1"/>
              <a:t>Joy's Slag Remix</a:t>
            </a:r>
            <a:r>
              <a:rPr lang="en-US" sz="1600"/>
              <a:t>”</a:t>
            </a:r>
            <a:br>
              <a:rPr lang="en-US" sz="1600"/>
            </a:br>
            <a:r>
              <a:rPr lang="en-US" sz="1600" b="1">
                <a:solidFill>
                  <a:schemeClr val="accent1"/>
                </a:solidFill>
              </a:rPr>
              <a:t>ORDER BY </a:t>
            </a:r>
            <a:r>
              <a:rPr lang="en-US" sz="1600"/>
              <a:t>ARTIST.ID</a:t>
            </a:r>
            <a:endParaRPr sz="16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4" name="Curved Connector 11"/>
          <p:cNvCxnSpPr>
            <a:cxnSpLocks/>
            <a:stCxn id="5" idx="0"/>
            <a:endCxn id="6" idx="1"/>
          </p:cNvCxnSpPr>
          <p:nvPr/>
        </p:nvCxnSpPr>
        <p:spPr bwMode="auto">
          <a:xfrm rot="5400000" flipH="1" flipV="1">
            <a:off x="2395742" y="1211505"/>
            <a:ext cx="1236008" cy="1614809"/>
          </a:xfrm>
          <a:prstGeom prst="curved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13"/>
          <p:cNvCxnSpPr>
            <a:cxnSpLocks/>
            <a:stCxn id="5" idx="2"/>
            <a:endCxn id="8" idx="1"/>
          </p:cNvCxnSpPr>
          <p:nvPr/>
        </p:nvCxnSpPr>
        <p:spPr bwMode="auto">
          <a:xfrm rot="16199999" flipH="1">
            <a:off x="2335013" y="3339239"/>
            <a:ext cx="1357467" cy="1614810"/>
          </a:xfrm>
          <a:prstGeom prst="curved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19"/>
          <p:cNvCxnSpPr>
            <a:cxnSpLocks/>
            <a:stCxn id="6" idx="3"/>
            <a:endCxn id="10" idx="0"/>
          </p:cNvCxnSpPr>
          <p:nvPr/>
        </p:nvCxnSpPr>
        <p:spPr bwMode="auto">
          <a:xfrm>
            <a:off x="5911788" y="1400904"/>
            <a:ext cx="2415085" cy="1605341"/>
          </a:xfrm>
          <a:prstGeom prst="curved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25"/>
          <p:cNvCxnSpPr>
            <a:cxnSpLocks/>
            <a:stCxn id="8" idx="3"/>
            <a:endCxn id="10" idx="2"/>
          </p:cNvCxnSpPr>
          <p:nvPr/>
        </p:nvCxnSpPr>
        <p:spPr bwMode="auto">
          <a:xfrm flipV="1">
            <a:off x="5889347" y="3344799"/>
            <a:ext cx="2437526" cy="1480579"/>
          </a:xfrm>
          <a:prstGeom prst="curved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bwMode="auto"/>
        <p:txBody>
          <a:bodyPr/>
          <a:lstStyle/>
          <a:p>
            <a:pPr>
              <a:defRPr/>
            </a:pPr>
            <a:r>
              <a:rPr lang="en-US"/>
              <a:t>Back to our running example</a:t>
            </a:r>
            <a:r>
              <a:rPr lang="mr-IN"/>
              <a:t>…</a:t>
            </a:r>
            <a:endParaRPr lang="en-US"/>
          </a:p>
        </p:txBody>
      </p:sp>
      <p:sp>
        <p:nvSpPr>
          <p:cNvPr id="13" name="Slide Number Placeholder 3"/>
          <p:cNvSpPr>
            <a:spLocks noGrp="1"/>
          </p:cNvSpPr>
          <p:nvPr>
            <p:ph type="sldNum" sz="quarter" idx="12"/>
          </p:nvPr>
        </p:nvSpPr>
        <p:spPr bwMode="auto"/>
        <p:txBody>
          <a:bodyPr/>
          <a:lstStyle/>
          <a:p>
            <a:pPr>
              <a:defRPr/>
            </a:pPr>
            <a:fld id="{35B54189-C436-47D0-AC37-8484B13A8E13}" type="slidenum">
              <a:rPr lang="en-US"/>
              <a:t>65</a:t>
            </a:fld>
            <a:endParaRPr lang="en-US"/>
          </a:p>
        </p:txBody>
      </p:sp>
      <p:sp>
        <p:nvSpPr>
          <p:cNvPr id="5" name="TextBox 4"/>
          <p:cNvSpPr/>
          <p:nvPr/>
        </p:nvSpPr>
        <p:spPr bwMode="auto">
          <a:xfrm>
            <a:off x="1631505" y="2636913"/>
            <a:ext cx="1149674" cy="830997"/>
          </a:xfrm>
          <a:prstGeom prst="rect">
            <a:avLst/>
          </a:prstGeom>
          <a:solidFill>
            <a:schemeClr val="bg1">
              <a:lumMod val="75000"/>
            </a:schemeClr>
          </a:solidFill>
        </p:spPr>
        <p:txBody>
          <a:bodyPr wrap="none" rtlCol="0">
            <a:spAutoFit/>
          </a:bodyPr>
          <a:lstStyle/>
          <a:p>
            <a:pPr>
              <a:defRPr/>
            </a:pPr>
            <a:r>
              <a:rPr lang="en-US" sz="1600"/>
              <a:t>ARTIST</a:t>
            </a:r>
            <a:endParaRPr sz="1600"/>
          </a:p>
          <a:p>
            <a:pPr>
              <a:defRPr/>
            </a:pPr>
            <a:r>
              <a:rPr lang="en-US" sz="1600"/>
              <a:t>APPEARS</a:t>
            </a:r>
            <a:endParaRPr sz="1600"/>
          </a:p>
          <a:p>
            <a:pPr>
              <a:defRPr/>
            </a:pPr>
            <a:r>
              <a:rPr lang="en-US" sz="1600"/>
              <a:t>ALBUM</a:t>
            </a:r>
            <a:endParaRPr sz="1600"/>
          </a:p>
        </p:txBody>
      </p:sp>
      <p:sp>
        <p:nvSpPr>
          <p:cNvPr id="6" name="TextBox 5"/>
          <p:cNvSpPr/>
          <p:nvPr/>
        </p:nvSpPr>
        <p:spPr bwMode="auto">
          <a:xfrm>
            <a:off x="3821151" y="1108516"/>
            <a:ext cx="2090637" cy="584775"/>
          </a:xfrm>
          <a:prstGeom prst="rect">
            <a:avLst/>
          </a:prstGeom>
          <a:solidFill>
            <a:schemeClr val="bg1">
              <a:lumMod val="75000"/>
            </a:schemeClr>
          </a:solidFill>
        </p:spPr>
        <p:txBody>
          <a:bodyPr wrap="none" rtlCol="0">
            <a:spAutoFit/>
          </a:bodyPr>
          <a:lstStyle/>
          <a:p>
            <a:pPr>
              <a:defRPr/>
            </a:pPr>
            <a:r>
              <a:rPr lang="en-US" sz="1600"/>
              <a:t>ARTIST⨝APPEARS</a:t>
            </a:r>
            <a:endParaRPr sz="1600"/>
          </a:p>
          <a:p>
            <a:pPr algn="ctr">
              <a:defRPr/>
            </a:pPr>
            <a:r>
              <a:rPr lang="en-US" sz="1600"/>
              <a:t>            ALBUM</a:t>
            </a:r>
            <a:endParaRPr sz="1600"/>
          </a:p>
        </p:txBody>
      </p:sp>
      <p:sp>
        <p:nvSpPr>
          <p:cNvPr id="10" name="TextBox 7"/>
          <p:cNvSpPr/>
          <p:nvPr/>
        </p:nvSpPr>
        <p:spPr bwMode="auto">
          <a:xfrm>
            <a:off x="6822293" y="3006245"/>
            <a:ext cx="3009156" cy="338554"/>
          </a:xfrm>
          <a:prstGeom prst="rect">
            <a:avLst/>
          </a:prstGeom>
          <a:solidFill>
            <a:schemeClr val="bg1">
              <a:lumMod val="75000"/>
            </a:schemeClr>
          </a:solidFill>
        </p:spPr>
        <p:txBody>
          <a:bodyPr wrap="none" rtlCol="0">
            <a:spAutoFit/>
          </a:bodyPr>
          <a:lstStyle/>
          <a:p>
            <a:pPr>
              <a:defRPr/>
            </a:pPr>
            <a:r>
              <a:rPr lang="en-US" sz="1600"/>
              <a:t>ARTIST⨝APPEARS⨝ALBUM</a:t>
            </a:r>
            <a:endParaRPr sz="1600"/>
          </a:p>
        </p:txBody>
      </p:sp>
      <p:sp>
        <p:nvSpPr>
          <p:cNvPr id="8" name="TextBox 8"/>
          <p:cNvSpPr/>
          <p:nvPr/>
        </p:nvSpPr>
        <p:spPr bwMode="auto">
          <a:xfrm>
            <a:off x="3821152" y="4532990"/>
            <a:ext cx="2068195" cy="584775"/>
          </a:xfrm>
          <a:prstGeom prst="rect">
            <a:avLst/>
          </a:prstGeom>
          <a:solidFill>
            <a:schemeClr val="bg1">
              <a:lumMod val="75000"/>
            </a:schemeClr>
          </a:solidFill>
        </p:spPr>
        <p:txBody>
          <a:bodyPr wrap="none" rtlCol="0">
            <a:spAutoFit/>
          </a:bodyPr>
          <a:lstStyle/>
          <a:p>
            <a:pPr>
              <a:defRPr/>
            </a:pPr>
            <a:r>
              <a:rPr lang="en-US" sz="1600"/>
              <a:t>ALBUM⨝APPEARS</a:t>
            </a:r>
            <a:endParaRPr sz="1600"/>
          </a:p>
          <a:p>
            <a:pPr algn="ctr">
              <a:defRPr/>
            </a:pPr>
            <a:r>
              <a:rPr lang="en-US" sz="1600"/>
              <a:t>            ARTIST</a:t>
            </a:r>
            <a:endParaRPr sz="1600"/>
          </a:p>
        </p:txBody>
      </p:sp>
      <p:sp>
        <p:nvSpPr>
          <p:cNvPr id="14" name="TextBox 9"/>
          <p:cNvSpPr/>
          <p:nvPr/>
        </p:nvSpPr>
        <p:spPr bwMode="auto">
          <a:xfrm>
            <a:off x="4730235" y="6245226"/>
            <a:ext cx="397866" cy="461665"/>
          </a:xfrm>
          <a:prstGeom prst="rect">
            <a:avLst/>
          </a:prstGeom>
          <a:noFill/>
        </p:spPr>
        <p:txBody>
          <a:bodyPr wrap="none" rtlCol="0">
            <a:spAutoFit/>
          </a:bodyPr>
          <a:lstStyle/>
          <a:p>
            <a:pPr>
              <a:defRPr/>
            </a:pPr>
            <a:r>
              <a:rPr lang="mr-IN"/>
              <a:t>…</a:t>
            </a:r>
            <a:endParaRPr lang="en-US"/>
          </a:p>
        </p:txBody>
      </p:sp>
      <p:sp>
        <p:nvSpPr>
          <p:cNvPr id="15" name="TextBox 28"/>
          <p:cNvSpPr/>
          <p:nvPr/>
        </p:nvSpPr>
        <p:spPr bwMode="auto">
          <a:xfrm>
            <a:off x="867600" y="1090800"/>
            <a:ext cx="1986378" cy="400110"/>
          </a:xfrm>
          <a:prstGeom prst="rect">
            <a:avLst/>
          </a:prstGeom>
          <a:noFill/>
        </p:spPr>
        <p:txBody>
          <a:bodyPr wrap="none" rtlCol="0">
            <a:spAutoFit/>
          </a:bodyPr>
          <a:lstStyle/>
          <a:p>
            <a:pPr>
              <a:defRPr/>
            </a:pPr>
            <a:r>
              <a:rPr lang="en-US" sz="2000">
                <a:solidFill>
                  <a:srgbClr val="00B050"/>
                </a:solidFill>
              </a:rPr>
              <a:t>HashJoin cost=10</a:t>
            </a:r>
            <a:endParaRPr/>
          </a:p>
        </p:txBody>
      </p:sp>
      <p:sp>
        <p:nvSpPr>
          <p:cNvPr id="16" name="TextBox 29"/>
          <p:cNvSpPr/>
          <p:nvPr/>
        </p:nvSpPr>
        <p:spPr bwMode="auto">
          <a:xfrm>
            <a:off x="1465289" y="4789601"/>
            <a:ext cx="1986378" cy="400110"/>
          </a:xfrm>
          <a:prstGeom prst="rect">
            <a:avLst/>
          </a:prstGeom>
          <a:noFill/>
        </p:spPr>
        <p:txBody>
          <a:bodyPr wrap="none" rtlCol="0">
            <a:spAutoFit/>
          </a:bodyPr>
          <a:lstStyle/>
          <a:p>
            <a:pPr>
              <a:defRPr/>
            </a:pPr>
            <a:r>
              <a:rPr lang="en-US" sz="2000">
                <a:solidFill>
                  <a:srgbClr val="00B050"/>
                </a:solidFill>
              </a:rPr>
              <a:t>HashJoin cost=10</a:t>
            </a:r>
            <a:endParaRPr/>
          </a:p>
        </p:txBody>
      </p:sp>
      <p:sp>
        <p:nvSpPr>
          <p:cNvPr id="17" name="TextBox 30"/>
          <p:cNvSpPr/>
          <p:nvPr/>
        </p:nvSpPr>
        <p:spPr bwMode="auto">
          <a:xfrm>
            <a:off x="7227028" y="1228690"/>
            <a:ext cx="1986377" cy="400110"/>
          </a:xfrm>
          <a:prstGeom prst="rect">
            <a:avLst/>
          </a:prstGeom>
          <a:noFill/>
        </p:spPr>
        <p:txBody>
          <a:bodyPr wrap="none" rtlCol="0">
            <a:spAutoFit/>
          </a:bodyPr>
          <a:lstStyle/>
          <a:p>
            <a:pPr algn="r">
              <a:defRPr/>
            </a:pPr>
            <a:r>
              <a:rPr lang="en-US" sz="2000">
                <a:solidFill>
                  <a:srgbClr val="00B050"/>
                </a:solidFill>
              </a:rPr>
              <a:t>HashJoin cost=35</a:t>
            </a:r>
            <a:endParaRPr/>
          </a:p>
        </p:txBody>
      </p:sp>
      <p:sp>
        <p:nvSpPr>
          <p:cNvPr id="18" name="TextBox 31"/>
          <p:cNvSpPr/>
          <p:nvPr/>
        </p:nvSpPr>
        <p:spPr bwMode="auto">
          <a:xfrm>
            <a:off x="7977470" y="4365104"/>
            <a:ext cx="1862946" cy="400110"/>
          </a:xfrm>
          <a:prstGeom prst="rect">
            <a:avLst/>
          </a:prstGeom>
          <a:noFill/>
        </p:spPr>
        <p:txBody>
          <a:bodyPr wrap="none" rtlCol="0">
            <a:spAutoFit/>
          </a:bodyPr>
          <a:lstStyle/>
          <a:p>
            <a:pPr>
              <a:defRPr/>
            </a:pPr>
            <a:r>
              <a:rPr lang="en-US" sz="2000">
                <a:solidFill>
                  <a:srgbClr val="00B050"/>
                </a:solidFill>
              </a:rPr>
              <a:t>SM Join cost=20</a:t>
            </a:r>
            <a:endParaRPr/>
          </a:p>
        </p:txBody>
      </p:sp>
      <p:sp>
        <p:nvSpPr>
          <p:cNvPr id="19" name="TextBox 2"/>
          <p:cNvSpPr/>
          <p:nvPr/>
        </p:nvSpPr>
        <p:spPr bwMode="auto">
          <a:xfrm>
            <a:off x="8661762" y="2204865"/>
            <a:ext cx="1250663" cy="461665"/>
          </a:xfrm>
          <a:prstGeom prst="rect">
            <a:avLst/>
          </a:prstGeom>
          <a:noFill/>
        </p:spPr>
        <p:txBody>
          <a:bodyPr wrap="none" rtlCol="0">
            <a:spAutoFit/>
          </a:bodyPr>
          <a:lstStyle/>
          <a:p>
            <a:pPr>
              <a:defRPr/>
            </a:pPr>
            <a:r>
              <a:rPr lang="en-US"/>
              <a:t>SUM=45</a:t>
            </a:r>
            <a:endParaRPr/>
          </a:p>
        </p:txBody>
      </p:sp>
      <p:sp>
        <p:nvSpPr>
          <p:cNvPr id="20" name="TextBox 17"/>
          <p:cNvSpPr/>
          <p:nvPr/>
        </p:nvSpPr>
        <p:spPr bwMode="auto">
          <a:xfrm>
            <a:off x="8661762" y="3687416"/>
            <a:ext cx="1250663" cy="461665"/>
          </a:xfrm>
          <a:prstGeom prst="rect">
            <a:avLst/>
          </a:prstGeom>
          <a:noFill/>
        </p:spPr>
        <p:txBody>
          <a:bodyPr wrap="none" rtlCol="0">
            <a:spAutoFit/>
          </a:bodyPr>
          <a:lstStyle/>
          <a:p>
            <a:pPr>
              <a:defRPr/>
            </a:pPr>
            <a:r>
              <a:rPr lang="en-US"/>
              <a:t>SUM=30</a:t>
            </a:r>
            <a:endParaRPr/>
          </a:p>
        </p:txBody>
      </p:sp>
      <p:sp>
        <p:nvSpPr>
          <p:cNvPr id="22" name="TextBox 4"/>
          <p:cNvSpPr/>
          <p:nvPr/>
        </p:nvSpPr>
        <p:spPr bwMode="auto">
          <a:xfrm>
            <a:off x="6576147" y="5103673"/>
            <a:ext cx="4899098" cy="1569660"/>
          </a:xfrm>
          <a:prstGeom prst="rect">
            <a:avLst/>
          </a:prstGeom>
          <a:solidFill>
            <a:schemeClr val="bg1">
              <a:lumMod val="95000"/>
            </a:schemeClr>
          </a:solidFill>
        </p:spPr>
        <p:txBody>
          <a:bodyPr wrap="none" rtlCol="0">
            <a:spAutoFit/>
          </a:bodyPr>
          <a:lstStyle/>
          <a:p>
            <a:pPr>
              <a:defRPr/>
            </a:pPr>
            <a:r>
              <a:rPr lang="en-US" sz="1600" b="1">
                <a:solidFill>
                  <a:schemeClr val="accent1"/>
                </a:solidFill>
              </a:rPr>
              <a:t>SELECT</a:t>
            </a:r>
            <a:r>
              <a:rPr lang="en-US" sz="1600" b="1"/>
              <a:t> </a:t>
            </a:r>
            <a:r>
              <a:rPr lang="en-US" sz="1600"/>
              <a:t>ARTIST.NAME</a:t>
            </a:r>
            <a:br>
              <a:rPr lang="en-US" sz="1600"/>
            </a:br>
            <a:r>
              <a:rPr lang="en-US" sz="1600" b="1">
                <a:solidFill>
                  <a:schemeClr val="accent1"/>
                </a:solidFill>
              </a:rPr>
              <a:t>FROM</a:t>
            </a:r>
            <a:r>
              <a:rPr lang="en-US" sz="1600" b="1"/>
              <a:t> </a:t>
            </a:r>
            <a:r>
              <a:rPr lang="en-US" sz="1600"/>
              <a:t>ARTIST, APPEARS, ALBUM </a:t>
            </a:r>
            <a:endParaRPr sz="1600"/>
          </a:p>
          <a:p>
            <a:pPr>
              <a:defRPr/>
            </a:pPr>
            <a:r>
              <a:rPr lang="en-US" sz="1600" b="1">
                <a:solidFill>
                  <a:schemeClr val="accent1"/>
                </a:solidFill>
              </a:rPr>
              <a:t>WHERE</a:t>
            </a:r>
            <a:r>
              <a:rPr lang="en-US" sz="1600" b="1"/>
              <a:t> </a:t>
            </a:r>
            <a:r>
              <a:rPr lang="en-US" sz="1600"/>
              <a:t>ARTIST.ID=APPEARS.ARTIST_ID </a:t>
            </a:r>
            <a:br>
              <a:rPr lang="en-US" sz="1600"/>
            </a:br>
            <a:r>
              <a:rPr lang="en-US" sz="1600"/>
              <a:t>	</a:t>
            </a:r>
            <a:r>
              <a:rPr lang="en-US" sz="1600" b="1">
                <a:solidFill>
                  <a:schemeClr val="accent1"/>
                </a:solidFill>
              </a:rPr>
              <a:t>AND</a:t>
            </a:r>
            <a:r>
              <a:rPr lang="en-US" sz="1600" b="1"/>
              <a:t> </a:t>
            </a:r>
            <a:r>
              <a:rPr lang="en-US" sz="1600"/>
              <a:t>APPEARS.ALBUM_ID=ALBUM.ID</a:t>
            </a:r>
            <a:br>
              <a:rPr lang="en-US" sz="1600"/>
            </a:br>
            <a:r>
              <a:rPr lang="en-US" sz="1600"/>
              <a:t>	</a:t>
            </a:r>
            <a:r>
              <a:rPr lang="en-US" sz="1600" b="1">
                <a:solidFill>
                  <a:schemeClr val="accent1"/>
                </a:solidFill>
              </a:rPr>
              <a:t>AND</a:t>
            </a:r>
            <a:r>
              <a:rPr lang="en-US" sz="1600" b="1"/>
              <a:t> </a:t>
            </a:r>
            <a:r>
              <a:rPr lang="en-US" sz="1600"/>
              <a:t>ALBUM.NAME=“</a:t>
            </a:r>
            <a:r>
              <a:rPr lang="en-US" sz="1600" b="1" i="1"/>
              <a:t>Joy's Slag Remix</a:t>
            </a:r>
            <a:r>
              <a:rPr lang="en-US" sz="1600"/>
              <a:t>”</a:t>
            </a:r>
            <a:br>
              <a:rPr lang="en-US" sz="1600"/>
            </a:br>
            <a:r>
              <a:rPr lang="en-US" sz="1600" b="1">
                <a:solidFill>
                  <a:schemeClr val="accent1"/>
                </a:solidFill>
              </a:rPr>
              <a:t>ORDER BY </a:t>
            </a:r>
            <a:r>
              <a:rPr lang="en-US" sz="1600"/>
              <a:t>ARTIST.ID</a:t>
            </a:r>
            <a:endParaRPr sz="16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4" name="Curved Connector 13"/>
          <p:cNvCxnSpPr>
            <a:cxnSpLocks/>
            <a:stCxn id="5" idx="2"/>
            <a:endCxn id="6" idx="1"/>
          </p:cNvCxnSpPr>
          <p:nvPr/>
        </p:nvCxnSpPr>
        <p:spPr bwMode="auto">
          <a:xfrm rot="16199999" flipH="1">
            <a:off x="2335013" y="1764293"/>
            <a:ext cx="1357467" cy="1614810"/>
          </a:xfrm>
          <a:prstGeom prst="curved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25"/>
          <p:cNvCxnSpPr>
            <a:cxnSpLocks/>
            <a:stCxn id="6" idx="3"/>
            <a:endCxn id="8" idx="2"/>
          </p:cNvCxnSpPr>
          <p:nvPr/>
        </p:nvCxnSpPr>
        <p:spPr bwMode="auto">
          <a:xfrm flipV="1">
            <a:off x="5889347" y="1769853"/>
            <a:ext cx="2437526" cy="1480579"/>
          </a:xfrm>
          <a:prstGeom prst="curved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bwMode="auto"/>
        <p:txBody>
          <a:bodyPr/>
          <a:lstStyle/>
          <a:p>
            <a:pPr>
              <a:defRPr/>
            </a:pPr>
            <a:r>
              <a:rPr lang="en-US"/>
              <a:t>Back to our running example</a:t>
            </a:r>
            <a:r>
              <a:rPr lang="mr-IN"/>
              <a:t>…</a:t>
            </a:r>
            <a:endParaRPr lang="en-US"/>
          </a:p>
        </p:txBody>
      </p:sp>
      <p:sp>
        <p:nvSpPr>
          <p:cNvPr id="10" name="Slide Number Placeholder 3"/>
          <p:cNvSpPr>
            <a:spLocks noGrp="1"/>
          </p:cNvSpPr>
          <p:nvPr>
            <p:ph type="sldNum" sz="quarter" idx="12"/>
          </p:nvPr>
        </p:nvSpPr>
        <p:spPr bwMode="auto"/>
        <p:txBody>
          <a:bodyPr/>
          <a:lstStyle/>
          <a:p>
            <a:pPr>
              <a:defRPr/>
            </a:pPr>
            <a:fld id="{35B54189-C436-47D0-AC37-8484B13A8E13}" type="slidenum">
              <a:rPr lang="en-US"/>
              <a:t>66</a:t>
            </a:fld>
            <a:endParaRPr lang="en-US"/>
          </a:p>
        </p:txBody>
      </p:sp>
      <p:sp>
        <p:nvSpPr>
          <p:cNvPr id="5" name="TextBox 4"/>
          <p:cNvSpPr/>
          <p:nvPr/>
        </p:nvSpPr>
        <p:spPr bwMode="auto">
          <a:xfrm>
            <a:off x="1631505" y="1061967"/>
            <a:ext cx="1149674" cy="830997"/>
          </a:xfrm>
          <a:prstGeom prst="rect">
            <a:avLst/>
          </a:prstGeom>
          <a:solidFill>
            <a:schemeClr val="bg1">
              <a:lumMod val="75000"/>
            </a:schemeClr>
          </a:solidFill>
        </p:spPr>
        <p:txBody>
          <a:bodyPr wrap="none" rtlCol="0">
            <a:spAutoFit/>
          </a:bodyPr>
          <a:lstStyle/>
          <a:p>
            <a:pPr>
              <a:defRPr/>
            </a:pPr>
            <a:r>
              <a:rPr lang="en-US" sz="1600"/>
              <a:t>ARTIST</a:t>
            </a:r>
            <a:endParaRPr sz="1600"/>
          </a:p>
          <a:p>
            <a:pPr>
              <a:defRPr/>
            </a:pPr>
            <a:r>
              <a:rPr lang="en-US" sz="1600"/>
              <a:t>APPEARS</a:t>
            </a:r>
            <a:endParaRPr sz="1600"/>
          </a:p>
          <a:p>
            <a:pPr>
              <a:defRPr/>
            </a:pPr>
            <a:r>
              <a:rPr lang="en-US" sz="1600"/>
              <a:t>ALBUM</a:t>
            </a:r>
            <a:endParaRPr sz="1600"/>
          </a:p>
        </p:txBody>
      </p:sp>
      <p:sp>
        <p:nvSpPr>
          <p:cNvPr id="8" name="TextBox 7"/>
          <p:cNvSpPr/>
          <p:nvPr/>
        </p:nvSpPr>
        <p:spPr bwMode="auto">
          <a:xfrm>
            <a:off x="6822293" y="1431299"/>
            <a:ext cx="3009156" cy="338554"/>
          </a:xfrm>
          <a:prstGeom prst="rect">
            <a:avLst/>
          </a:prstGeom>
          <a:solidFill>
            <a:schemeClr val="bg1">
              <a:lumMod val="75000"/>
            </a:schemeClr>
          </a:solidFill>
        </p:spPr>
        <p:txBody>
          <a:bodyPr wrap="none" rtlCol="0">
            <a:spAutoFit/>
          </a:bodyPr>
          <a:lstStyle/>
          <a:p>
            <a:pPr>
              <a:defRPr/>
            </a:pPr>
            <a:r>
              <a:rPr lang="en-US" sz="1600"/>
              <a:t>ARTIST⨝APPEARS⨝ALBUM</a:t>
            </a:r>
            <a:endParaRPr sz="1600"/>
          </a:p>
        </p:txBody>
      </p:sp>
      <p:sp>
        <p:nvSpPr>
          <p:cNvPr id="6" name="TextBox 8"/>
          <p:cNvSpPr/>
          <p:nvPr/>
        </p:nvSpPr>
        <p:spPr bwMode="auto">
          <a:xfrm>
            <a:off x="3821152" y="2958043"/>
            <a:ext cx="2068195" cy="584775"/>
          </a:xfrm>
          <a:prstGeom prst="rect">
            <a:avLst/>
          </a:prstGeom>
          <a:solidFill>
            <a:schemeClr val="bg1">
              <a:lumMod val="75000"/>
            </a:schemeClr>
          </a:solidFill>
        </p:spPr>
        <p:txBody>
          <a:bodyPr wrap="none" rtlCol="0">
            <a:spAutoFit/>
          </a:bodyPr>
          <a:lstStyle/>
          <a:p>
            <a:pPr>
              <a:defRPr/>
            </a:pPr>
            <a:r>
              <a:rPr lang="en-US" sz="1600"/>
              <a:t>ALBUM⨝APPEARS</a:t>
            </a:r>
            <a:endParaRPr sz="1600"/>
          </a:p>
          <a:p>
            <a:pPr algn="ctr">
              <a:defRPr/>
            </a:pPr>
            <a:r>
              <a:rPr lang="en-US" sz="1600"/>
              <a:t>            ARTIST</a:t>
            </a:r>
            <a:endParaRPr sz="1600"/>
          </a:p>
        </p:txBody>
      </p:sp>
      <p:sp>
        <p:nvSpPr>
          <p:cNvPr id="11" name="TextBox 9"/>
          <p:cNvSpPr/>
          <p:nvPr/>
        </p:nvSpPr>
        <p:spPr bwMode="auto">
          <a:xfrm>
            <a:off x="1981200" y="4634233"/>
            <a:ext cx="8496944" cy="1384995"/>
          </a:xfrm>
          <a:prstGeom prst="rect">
            <a:avLst/>
          </a:prstGeom>
          <a:noFill/>
        </p:spPr>
        <p:txBody>
          <a:bodyPr wrap="square" rtlCol="0">
            <a:spAutoFit/>
          </a:bodyPr>
          <a:lstStyle/>
          <a:p>
            <a:pPr>
              <a:defRPr/>
            </a:pPr>
            <a:r>
              <a:rPr lang="en-US" sz="2800"/>
              <a:t>Constructed in parallel:</a:t>
            </a:r>
            <a:endParaRPr/>
          </a:p>
          <a:p>
            <a:pPr marL="342900" indent="-342900">
              <a:buFont typeface="Arial"/>
              <a:buChar char="•"/>
              <a:defRPr/>
            </a:pPr>
            <a:r>
              <a:rPr lang="en-US" sz="2800"/>
              <a:t>Logical plan (join order)</a:t>
            </a:r>
            <a:endParaRPr/>
          </a:p>
          <a:p>
            <a:pPr marL="342900" indent="-342900">
              <a:buFont typeface="Arial"/>
              <a:buChar char="•"/>
              <a:defRPr/>
            </a:pPr>
            <a:r>
              <a:rPr lang="en-US" sz="2800"/>
              <a:t>Physical plan (join implementation)</a:t>
            </a:r>
            <a:endParaRPr/>
          </a:p>
        </p:txBody>
      </p:sp>
      <p:sp>
        <p:nvSpPr>
          <p:cNvPr id="12" name="TextBox 29"/>
          <p:cNvSpPr/>
          <p:nvPr/>
        </p:nvSpPr>
        <p:spPr bwMode="auto">
          <a:xfrm>
            <a:off x="1465289" y="3214655"/>
            <a:ext cx="1986378" cy="400110"/>
          </a:xfrm>
          <a:prstGeom prst="rect">
            <a:avLst/>
          </a:prstGeom>
          <a:noFill/>
        </p:spPr>
        <p:txBody>
          <a:bodyPr wrap="none" rtlCol="0">
            <a:spAutoFit/>
          </a:bodyPr>
          <a:lstStyle/>
          <a:p>
            <a:pPr>
              <a:defRPr/>
            </a:pPr>
            <a:r>
              <a:rPr lang="en-US" sz="2000">
                <a:solidFill>
                  <a:srgbClr val="00B050"/>
                </a:solidFill>
              </a:rPr>
              <a:t>HashJoin cost=10</a:t>
            </a:r>
            <a:endParaRPr/>
          </a:p>
        </p:txBody>
      </p:sp>
      <p:sp>
        <p:nvSpPr>
          <p:cNvPr id="13" name="TextBox 31"/>
          <p:cNvSpPr/>
          <p:nvPr/>
        </p:nvSpPr>
        <p:spPr bwMode="auto">
          <a:xfrm>
            <a:off x="6917933" y="3214655"/>
            <a:ext cx="1862946" cy="400110"/>
          </a:xfrm>
          <a:prstGeom prst="rect">
            <a:avLst/>
          </a:prstGeom>
          <a:noFill/>
        </p:spPr>
        <p:txBody>
          <a:bodyPr wrap="none" rtlCol="0">
            <a:spAutoFit/>
          </a:bodyPr>
          <a:lstStyle/>
          <a:p>
            <a:pPr>
              <a:defRPr/>
            </a:pPr>
            <a:r>
              <a:rPr lang="en-US" sz="2000">
                <a:solidFill>
                  <a:srgbClr val="00B050"/>
                </a:solidFill>
              </a:rPr>
              <a:t>SM Join cost=20</a:t>
            </a:r>
            <a:endParaRPr/>
          </a:p>
        </p:txBody>
      </p:sp>
      <p:sp>
        <p:nvSpPr>
          <p:cNvPr id="14" name="TextBox 17"/>
          <p:cNvSpPr/>
          <p:nvPr/>
        </p:nvSpPr>
        <p:spPr bwMode="auto">
          <a:xfrm>
            <a:off x="8661762" y="2112470"/>
            <a:ext cx="1250663" cy="461665"/>
          </a:xfrm>
          <a:prstGeom prst="rect">
            <a:avLst/>
          </a:prstGeom>
          <a:noFill/>
        </p:spPr>
        <p:txBody>
          <a:bodyPr wrap="none" rtlCol="0">
            <a:spAutoFit/>
          </a:bodyPr>
          <a:lstStyle/>
          <a:p>
            <a:pPr>
              <a:defRPr/>
            </a:pPr>
            <a:r>
              <a:rPr lang="en-US"/>
              <a:t>SUM=30</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What did we use?</a:t>
            </a:r>
            <a:endParaRPr/>
          </a:p>
        </p:txBody>
      </p:sp>
      <p:sp>
        <p:nvSpPr>
          <p:cNvPr id="5" name="Content Placeholder 2"/>
          <p:cNvSpPr>
            <a:spLocks noGrp="1"/>
          </p:cNvSpPr>
          <p:nvPr>
            <p:ph idx="1"/>
          </p:nvPr>
        </p:nvSpPr>
        <p:spPr bwMode="auto"/>
        <p:txBody>
          <a:bodyPr/>
          <a:lstStyle/>
          <a:p>
            <a:pPr>
              <a:defRPr/>
            </a:pPr>
            <a:r>
              <a:rPr lang="en-US" sz="2800"/>
              <a:t>Logical &amp; Physical statistics</a:t>
            </a:r>
            <a:endParaRPr/>
          </a:p>
          <a:p>
            <a:pPr lvl="1">
              <a:defRPr/>
            </a:pPr>
            <a:r>
              <a:rPr lang="en-US"/>
              <a:t>size of each record, #records, #distinct values in column, #data pages, #pages in index, </a:t>
            </a:r>
            <a:r>
              <a:rPr lang="mr-IN"/>
              <a:t>…</a:t>
            </a:r>
            <a:r>
              <a:rPr lang="en-US"/>
              <a:t> </a:t>
            </a:r>
            <a:endParaRPr/>
          </a:p>
          <a:p>
            <a:pPr>
              <a:defRPr/>
            </a:pPr>
            <a:r>
              <a:rPr lang="en-US" sz="2800"/>
              <a:t>Selectivity estimates</a:t>
            </a:r>
            <a:endParaRPr/>
          </a:p>
          <a:p>
            <a:pPr lvl="1">
              <a:defRPr/>
            </a:pPr>
            <a:r>
              <a:rPr lang="en-US"/>
              <a:t>Histograms (or other distribution assumptions)</a:t>
            </a:r>
            <a:endParaRPr/>
          </a:p>
          <a:p>
            <a:pPr lvl="1">
              <a:defRPr/>
            </a:pPr>
            <a:r>
              <a:rPr lang="en-US"/>
              <a:t>Formulas for selectivity estimates: assumption of selectivity independence!</a:t>
            </a:r>
            <a:endParaRPr/>
          </a:p>
          <a:p>
            <a:pPr>
              <a:defRPr/>
            </a:pPr>
            <a:r>
              <a:rPr lang="en-US" sz="2800"/>
              <a:t>Formulas to estimate IO costs (possibly also CPU) per operator</a:t>
            </a:r>
            <a:endParaRPr/>
          </a:p>
          <a:p>
            <a:pPr lvl="1">
              <a:defRPr/>
            </a:pPr>
            <a:r>
              <a:rPr lang="en-US"/>
              <a:t>Access methods (index or scan), natural orders (e.g., primary key, </a:t>
            </a:r>
            <a:r>
              <a:rPr lang="mr-IN"/>
              <a:t>…</a:t>
            </a:r>
            <a:r>
              <a:rPr lang="en-US"/>
              <a:t>)</a:t>
            </a:r>
            <a:endParaRPr/>
          </a:p>
          <a:p>
            <a:pPr lvl="1">
              <a:defRPr/>
            </a:pPr>
            <a:r>
              <a:rPr lang="en-US"/>
              <a:t>Order of output data stream</a:t>
            </a:r>
            <a:endParaRPr/>
          </a:p>
          <a:p>
            <a:pPr>
              <a:defRPr/>
            </a:pPr>
            <a:r>
              <a:rPr lang="en-US" sz="2800"/>
              <a:t>The principle of optimality</a:t>
            </a:r>
            <a:endParaRPr lang="en-US" sz="2000"/>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 </a:t>
            </a:r>
            <a:r>
              <a:rPr lang="en-US" i="1"/>
              <a:t>Principle of optimality </a:t>
            </a:r>
            <a:r>
              <a:rPr lang="en-US"/>
              <a:t>Revisited!</a:t>
            </a:r>
            <a:endParaRPr/>
          </a:p>
        </p:txBody>
      </p:sp>
      <p:sp>
        <p:nvSpPr>
          <p:cNvPr id="5" name="Content Placeholder 2"/>
          <p:cNvSpPr>
            <a:spLocks noGrp="1"/>
          </p:cNvSpPr>
          <p:nvPr>
            <p:ph idx="1"/>
          </p:nvPr>
        </p:nvSpPr>
        <p:spPr bwMode="auto">
          <a:xfrm>
            <a:off x="480646" y="1246876"/>
            <a:ext cx="10972800" cy="4906962"/>
          </a:xfrm>
        </p:spPr>
        <p:txBody>
          <a:bodyPr/>
          <a:lstStyle/>
          <a:p>
            <a:pPr>
              <a:defRPr/>
            </a:pPr>
            <a:r>
              <a:rPr lang="en-US" dirty="0"/>
              <a:t>Principle of optimality may lead to suboptimal plans</a:t>
            </a:r>
            <a:endParaRPr dirty="0"/>
          </a:p>
          <a:p>
            <a:pPr lvl="1">
              <a:defRPr/>
            </a:pPr>
            <a:r>
              <a:rPr lang="en-US" dirty="0"/>
              <a:t>E.g., order not considered</a:t>
            </a:r>
            <a:endParaRPr dirty="0"/>
          </a:p>
          <a:p>
            <a:pPr lvl="1">
              <a:defRPr/>
            </a:pPr>
            <a:r>
              <a:rPr lang="en-US" dirty="0"/>
              <a:t>Additional cost at the end </a:t>
            </a:r>
            <a:r>
              <a:rPr lang="mr-IN" dirty="0"/>
              <a:t>–</a:t>
            </a:r>
            <a:r>
              <a:rPr lang="en-US" dirty="0"/>
              <a:t> </a:t>
            </a:r>
            <a:br>
              <a:rPr lang="en-US" dirty="0"/>
            </a:br>
            <a:r>
              <a:rPr lang="en-US" dirty="0"/>
              <a:t>avoided by sort merge join!</a:t>
            </a:r>
            <a:endParaRPr dirty="0"/>
          </a:p>
          <a:p>
            <a:pPr>
              <a:defRPr/>
            </a:pPr>
            <a:endParaRPr lang="en-US" b="1" dirty="0"/>
          </a:p>
          <a:p>
            <a:pPr>
              <a:defRPr/>
            </a:pPr>
            <a:r>
              <a:rPr lang="en-US" b="1" dirty="0"/>
              <a:t>Relaxed principle of optimality </a:t>
            </a:r>
            <a:endParaRPr dirty="0"/>
          </a:p>
          <a:p>
            <a:pPr lvl="1">
              <a:defRPr/>
            </a:pPr>
            <a:r>
              <a:rPr lang="en-US" sz="2800" dirty="0"/>
              <a:t>Consider order-by clause! A plan is compared with all other plans that produce the same order</a:t>
            </a:r>
            <a:endParaRPr dirty="0"/>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a:t>68</a:t>
            </a:fld>
            <a:endParaRPr lang="en-US"/>
          </a:p>
        </p:txBody>
      </p:sp>
      <p:sp>
        <p:nvSpPr>
          <p:cNvPr id="9" name="TextBox 4">
            <a:extLst>
              <a:ext uri="{FF2B5EF4-FFF2-40B4-BE49-F238E27FC236}">
                <a16:creationId xmlns:a16="http://schemas.microsoft.com/office/drawing/2014/main" id="{C46153C7-182C-4401-B4E8-DDB6D6BD996F}"/>
              </a:ext>
            </a:extLst>
          </p:cNvPr>
          <p:cNvSpPr/>
          <p:nvPr/>
        </p:nvSpPr>
        <p:spPr bwMode="auto">
          <a:xfrm>
            <a:off x="6604531" y="1946031"/>
            <a:ext cx="5384269" cy="1754326"/>
          </a:xfrm>
          <a:prstGeom prst="rect">
            <a:avLst/>
          </a:prstGeom>
          <a:solidFill>
            <a:schemeClr val="bg1">
              <a:lumMod val="95000"/>
            </a:schemeClr>
          </a:solidFill>
        </p:spPr>
        <p:txBody>
          <a:bodyPr wrap="square" rtlCol="0">
            <a:spAutoFit/>
          </a:bodyPr>
          <a:lstStyle/>
          <a:p>
            <a:pPr>
              <a:defRPr/>
            </a:pPr>
            <a:r>
              <a:rPr lang="en-US" sz="1800" b="1" dirty="0">
                <a:solidFill>
                  <a:schemeClr val="accent1"/>
                </a:solidFill>
              </a:rPr>
              <a:t>SELECT</a:t>
            </a:r>
            <a:r>
              <a:rPr lang="en-US" sz="1800" b="1" dirty="0"/>
              <a:t> </a:t>
            </a:r>
            <a:r>
              <a:rPr lang="en-US" sz="1800" dirty="0"/>
              <a:t>ARTIST.NAME</a:t>
            </a:r>
            <a:br>
              <a:rPr lang="en-US" sz="1800" dirty="0"/>
            </a:br>
            <a:r>
              <a:rPr lang="en-US" sz="1800" b="1" dirty="0">
                <a:solidFill>
                  <a:schemeClr val="accent1"/>
                </a:solidFill>
              </a:rPr>
              <a:t>FROM</a:t>
            </a:r>
            <a:r>
              <a:rPr lang="en-US" sz="1800" b="1" dirty="0"/>
              <a:t> </a:t>
            </a:r>
            <a:r>
              <a:rPr lang="en-US" sz="1800" dirty="0"/>
              <a:t>ARTIST, APPEARS, ALBUM </a:t>
            </a:r>
            <a:endParaRPr sz="1800" dirty="0"/>
          </a:p>
          <a:p>
            <a:pPr>
              <a:defRPr/>
            </a:pPr>
            <a:r>
              <a:rPr lang="en-US" sz="1800" b="1" dirty="0">
                <a:solidFill>
                  <a:schemeClr val="accent1"/>
                </a:solidFill>
              </a:rPr>
              <a:t>WHERE</a:t>
            </a:r>
            <a:r>
              <a:rPr lang="en-US" sz="1800" b="1" dirty="0"/>
              <a:t> </a:t>
            </a:r>
            <a:r>
              <a:rPr lang="en-US" sz="1800" dirty="0"/>
              <a:t>ARTIST.ID=APPEARS.ARTIST_ID </a:t>
            </a:r>
            <a:br>
              <a:rPr lang="en-US" sz="1800" dirty="0"/>
            </a:br>
            <a:r>
              <a:rPr lang="en-US" sz="1800" dirty="0"/>
              <a:t>	</a:t>
            </a:r>
            <a:r>
              <a:rPr lang="en-US" sz="1800" b="1" dirty="0">
                <a:solidFill>
                  <a:schemeClr val="accent1"/>
                </a:solidFill>
              </a:rPr>
              <a:t>AND</a:t>
            </a:r>
            <a:r>
              <a:rPr lang="en-US" sz="1800" b="1" dirty="0"/>
              <a:t> </a:t>
            </a:r>
            <a:r>
              <a:rPr lang="en-US" sz="1800" dirty="0"/>
              <a:t>APPEARS.ALBUM_ID=ALBUM.ID</a:t>
            </a:r>
            <a:br>
              <a:rPr lang="en-US" sz="1800" dirty="0"/>
            </a:br>
            <a:r>
              <a:rPr lang="en-US" sz="1800" dirty="0"/>
              <a:t>	</a:t>
            </a:r>
            <a:r>
              <a:rPr lang="en-US" sz="1800" b="1" dirty="0">
                <a:solidFill>
                  <a:schemeClr val="accent1"/>
                </a:solidFill>
              </a:rPr>
              <a:t>AND</a:t>
            </a:r>
            <a:r>
              <a:rPr lang="en-US" sz="1800" b="1" dirty="0"/>
              <a:t> </a:t>
            </a:r>
            <a:r>
              <a:rPr lang="en-US" sz="1800" dirty="0"/>
              <a:t>ALBUM.NAME=“</a:t>
            </a:r>
            <a:r>
              <a:rPr lang="en-US" sz="1800" b="1" i="1" dirty="0"/>
              <a:t>Joy's Slag Remix</a:t>
            </a:r>
            <a:r>
              <a:rPr lang="en-US" sz="1800" dirty="0"/>
              <a:t>”</a:t>
            </a:r>
            <a:br>
              <a:rPr lang="en-US" sz="1800" dirty="0"/>
            </a:br>
            <a:r>
              <a:rPr lang="en-US" sz="1800" b="1" dirty="0">
                <a:solidFill>
                  <a:schemeClr val="accent2"/>
                </a:solidFill>
              </a:rPr>
              <a:t>ORDER BY </a:t>
            </a:r>
            <a:r>
              <a:rPr lang="en-US" sz="1800" dirty="0">
                <a:solidFill>
                  <a:schemeClr val="accent2"/>
                </a:solidFill>
              </a:rPr>
              <a:t>ARTIST.ID</a:t>
            </a:r>
            <a:endParaRPr sz="1800" dirty="0">
              <a:solidFill>
                <a:schemeClr val="accent2"/>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Interesting orders</a:t>
            </a:r>
            <a:endParaRPr lang="en-US" i="1"/>
          </a:p>
        </p:txBody>
      </p:sp>
      <p:sp>
        <p:nvSpPr>
          <p:cNvPr id="5" name="Content Placeholder 2"/>
          <p:cNvSpPr>
            <a:spLocks noGrp="1"/>
          </p:cNvSpPr>
          <p:nvPr>
            <p:ph idx="1"/>
          </p:nvPr>
        </p:nvSpPr>
        <p:spPr bwMode="auto"/>
        <p:txBody>
          <a:bodyPr/>
          <a:lstStyle/>
          <a:p>
            <a:pPr marL="0" indent="0">
              <a:buNone/>
              <a:defRPr/>
            </a:pPr>
            <a:r>
              <a:rPr lang="en-US" dirty="0"/>
              <a:t>A tuple order is interesting order if that order is specified in:</a:t>
            </a:r>
            <a:endParaRPr dirty="0"/>
          </a:p>
          <a:p>
            <a:pPr marL="342891" lvl="1" indent="0">
              <a:buNone/>
              <a:defRPr/>
            </a:pPr>
            <a:r>
              <a:rPr lang="en-US" dirty="0"/>
              <a:t>Group By clause</a:t>
            </a:r>
            <a:endParaRPr dirty="0"/>
          </a:p>
          <a:p>
            <a:pPr marL="342891" lvl="1" indent="0">
              <a:buNone/>
              <a:defRPr/>
            </a:pPr>
            <a:r>
              <a:rPr lang="en-US" dirty="0"/>
              <a:t>Order By clause</a:t>
            </a:r>
            <a:endParaRPr dirty="0"/>
          </a:p>
          <a:p>
            <a:pPr marL="0" indent="0">
              <a:buNone/>
              <a:defRPr/>
            </a:pPr>
            <a:endParaRPr lang="en-US" sz="2000" dirty="0"/>
          </a:p>
          <a:p>
            <a:pPr marL="0" indent="0">
              <a:buNone/>
              <a:defRPr/>
            </a:pPr>
            <a:r>
              <a:rPr lang="en-US" dirty="0"/>
              <a:t>Choose plans that produce the correct order, e.g.,</a:t>
            </a:r>
            <a:endParaRPr dirty="0"/>
          </a:p>
          <a:p>
            <a:pPr marL="342891" lvl="1" indent="0">
              <a:buNone/>
              <a:defRPr/>
            </a:pPr>
            <a:r>
              <a:rPr lang="en-US" dirty="0"/>
              <a:t>Sort-merge join instead of NL join</a:t>
            </a:r>
            <a:endParaRPr dirty="0"/>
          </a:p>
          <a:p>
            <a:pPr marL="0" indent="0">
              <a:buNone/>
              <a:defRPr/>
            </a:pPr>
            <a:endParaRPr lang="en-US" sz="2000" dirty="0"/>
          </a:p>
          <a:p>
            <a:pPr marL="0" indent="0">
              <a:buNone/>
              <a:defRPr/>
            </a:pPr>
            <a:r>
              <a:rPr lang="en-US" dirty="0"/>
              <a:t>Later generalized to include any </a:t>
            </a:r>
            <a:r>
              <a:rPr lang="en-US" i="1" dirty="0"/>
              <a:t>physical properties</a:t>
            </a:r>
            <a:r>
              <a:rPr lang="en-US" dirty="0"/>
              <a:t>!</a:t>
            </a:r>
            <a:endParaRPr dirty="0"/>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a:t>69</a:t>
            </a:fld>
            <a:endParaRPr lang="en-US"/>
          </a:p>
        </p:txBody>
      </p:sp>
      <p:sp>
        <p:nvSpPr>
          <p:cNvPr id="7" name="Right Brace 5"/>
          <p:cNvSpPr/>
          <p:nvPr/>
        </p:nvSpPr>
        <p:spPr bwMode="auto">
          <a:xfrm>
            <a:off x="3431704" y="2060848"/>
            <a:ext cx="360040" cy="565035"/>
          </a:xfrm>
          <a:prstGeom prst="rightBrace">
            <a:avLst>
              <a:gd name="adj1" fmla="val 2597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p>
        </p:txBody>
      </p:sp>
      <p:sp>
        <p:nvSpPr>
          <p:cNvPr id="8" name="TextBox 6"/>
          <p:cNvSpPr/>
          <p:nvPr/>
        </p:nvSpPr>
        <p:spPr bwMode="auto">
          <a:xfrm>
            <a:off x="3791744" y="2112532"/>
            <a:ext cx="3009157" cy="338554"/>
          </a:xfrm>
          <a:prstGeom prst="rect">
            <a:avLst/>
          </a:prstGeom>
          <a:noFill/>
        </p:spPr>
        <p:txBody>
          <a:bodyPr wrap="none" rtlCol="0">
            <a:spAutoFit/>
          </a:bodyPr>
          <a:lstStyle/>
          <a:p>
            <a:pPr>
              <a:defRPr/>
            </a:pPr>
            <a:r>
              <a:rPr lang="en-US" sz="1600" dirty="0"/>
              <a:t>Will cause an additional sorting</a:t>
            </a:r>
            <a:endParaRP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r>
              <a:rPr lang="en-US"/>
              <a:t>Decisions, decisions…</a:t>
            </a:r>
          </a:p>
        </p:txBody>
      </p:sp>
      <p:sp>
        <p:nvSpPr>
          <p:cNvPr id="5" name="Content Placeholder 2"/>
          <p:cNvSpPr>
            <a:spLocks noGrp="1"/>
          </p:cNvSpPr>
          <p:nvPr>
            <p:ph idx="1"/>
          </p:nvPr>
        </p:nvSpPr>
        <p:spPr bwMode="auto"/>
        <p:txBody>
          <a:bodyPr/>
          <a:lstStyle/>
          <a:p>
            <a:r>
              <a:rPr lang="en-US"/>
              <a:t>In what order to execute operations?</a:t>
            </a:r>
          </a:p>
          <a:p>
            <a:pPr lvl="1"/>
            <a:r>
              <a:rPr lang="en-US"/>
              <a:t>Particularly: relative order of joins</a:t>
            </a:r>
          </a:p>
          <a:p>
            <a:r>
              <a:rPr lang="en-US"/>
              <a:t>Which implementation is best for each operation?</a:t>
            </a:r>
          </a:p>
          <a:p>
            <a:pPr lvl="1"/>
            <a:r>
              <a:rPr lang="en-US"/>
              <a:t>E.g., hash joins, nested loop joins, sort-merge joins…</a:t>
            </a:r>
          </a:p>
          <a:p>
            <a:r>
              <a:rPr lang="en-US"/>
              <a:t>Which access methods to use?</a:t>
            </a:r>
          </a:p>
          <a:p>
            <a:pPr lvl="1"/>
            <a:r>
              <a:rPr lang="en-US"/>
              <a:t>E.g., scan, use of an index</a:t>
            </a:r>
          </a:p>
          <a:p>
            <a:endParaRPr lang="en-US"/>
          </a:p>
          <a:p>
            <a:r>
              <a:rPr lang="en-US"/>
              <a:t>Suboptimal decisions can have a huge impact! E.g.</a:t>
            </a:r>
          </a:p>
          <a:p>
            <a:pPr lvl="1"/>
            <a:r>
              <a:rPr lang="en-US"/>
              <a:t>Use of one join algorithm vs another</a:t>
            </a:r>
          </a:p>
          <a:p>
            <a:pPr lvl="1"/>
            <a:r>
              <a:rPr lang="en-US"/>
              <a:t>Pushing down selections (that make indexes useless)</a:t>
            </a:r>
          </a:p>
          <a:p>
            <a:pPr lvl="1"/>
            <a:endParaRPr lang="en-US"/>
          </a:p>
        </p:txBody>
      </p:sp>
      <p:sp>
        <p:nvSpPr>
          <p:cNvPr id="6" name="Slide Number Placeholder 3"/>
          <p:cNvSpPr>
            <a:spLocks noGrp="1"/>
          </p:cNvSpPr>
          <p:nvPr>
            <p:ph type="sldNum" sz="quarter" idx="12"/>
          </p:nvPr>
        </p:nvSpPr>
        <p:spPr bwMode="auto"/>
        <p:txBody>
          <a:bodyPr/>
          <a:lstStyle/>
          <a:p>
            <a:fld id="{35B54189-C436-47D0-AC37-8484B13A8E13}" type="slidenum">
              <a:rPr lang="en-US"/>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le 1"/>
          <p:cNvSpPr>
            <a:spLocks noGrp="1"/>
          </p:cNvSpPr>
          <p:nvPr>
            <p:ph type="title"/>
          </p:nvPr>
        </p:nvSpPr>
        <p:spPr bwMode="auto"/>
        <p:txBody>
          <a:bodyPr/>
          <a:lstStyle/>
          <a:p>
            <a:pPr>
              <a:defRPr/>
            </a:pPr>
            <a:r>
              <a:rPr lang="en-US"/>
              <a:t>Selectivity estimates, revisited</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bwMode="auto"/>
            <p:txBody>
              <a:bodyPr/>
              <a:lstStyle/>
              <a:p>
                <a:pPr marL="0" indent="0">
                  <a:buNone/>
                  <a:defRPr/>
                </a:pPr>
                <a:r>
                  <a:rPr lang="en-US" dirty="0"/>
                  <a:t>if there is no index, and no histogram or complex predicates</a:t>
                </a:r>
                <a:endParaRPr lang="en-US" sz="2800" dirty="0"/>
              </a:p>
              <a:p>
                <a:pPr marL="0" indent="0">
                  <a:buNone/>
                  <a:defRPr/>
                </a:pPr>
                <a:r>
                  <a:rPr lang="en-US" dirty="0"/>
                  <a:t>Cannot estimate </a:t>
                </a:r>
                <a14:m>
                  <m:oMath xmlns:m="http://schemas.openxmlformats.org/officeDocument/2006/math">
                    <m:r>
                      <a:rPr lang="en-US">
                        <a:latin typeface="Cambria Math"/>
                      </a:rPr>
                      <m:t>#</m:t>
                    </m:r>
                    <m:r>
                      <m:rPr>
                        <m:sty m:val="p"/>
                      </m:rPr>
                      <a:rPr lang="en-US">
                        <a:latin typeface="Cambria Math"/>
                      </a:rPr>
                      <m:t>Keys</m:t>
                    </m:r>
                    <m:d>
                      <m:dPr>
                        <m:ctrlPr>
                          <a:rPr lang="ar-AE" i="1">
                            <a:latin typeface="Cambria Math" panose="02040503050406030204" pitchFamily="18" charset="0"/>
                            <a:ea typeface="Cambria Math"/>
                            <a:cs typeface="Cambria Math"/>
                          </a:rPr>
                        </m:ctrlPr>
                      </m:dPr>
                      <m:e>
                        <m:r>
                          <m:rPr>
                            <m:sty m:val="p"/>
                          </m:rPr>
                          <a:rPr lang="en-US">
                            <a:latin typeface="Cambria Math"/>
                          </a:rPr>
                          <m:t>R</m:t>
                        </m:r>
                        <m:r>
                          <a:rPr lang="en-US">
                            <a:latin typeface="Cambria Math"/>
                          </a:rPr>
                          <m:t>.</m:t>
                        </m:r>
                        <m:r>
                          <m:rPr>
                            <m:sty m:val="p"/>
                          </m:rPr>
                          <a:rPr lang="en-US">
                            <a:latin typeface="Cambria Math"/>
                          </a:rPr>
                          <m:t>age</m:t>
                        </m:r>
                      </m:e>
                    </m:d>
                  </m:oMath>
                </a14:m>
                <a:endParaRPr lang="ar-AE" dirty="0"/>
              </a:p>
              <a:p>
                <a:pPr marL="0" indent="0">
                  <a:buNone/>
                  <a:defRPr/>
                </a:pPr>
                <a:r>
                  <a:rPr lang="en-US" dirty="0"/>
                  <a:t>When everything else fails, revert to magic</a:t>
                </a:r>
              </a:p>
              <a:p>
                <a:pPr marL="342891" lvl="1" indent="0">
                  <a:buNone/>
                  <a:defRPr/>
                </a:pPr>
                <a:r>
                  <a:rPr lang="en-US" dirty="0"/>
                  <a:t>Set </a:t>
                </a:r>
                <a14:m>
                  <m:oMath xmlns:m="http://schemas.openxmlformats.org/officeDocument/2006/math">
                    <m:r>
                      <a:rPr lang="en-US" i="1">
                        <a:latin typeface="Cambria Math"/>
                      </a:rPr>
                      <m:t>#</m:t>
                    </m:r>
                    <m:r>
                      <a:rPr lang="en-US" i="1">
                        <a:latin typeface="Cambria Math"/>
                      </a:rPr>
                      <m:t>𝐾𝑒𝑦𝑠</m:t>
                    </m:r>
                    <m:d>
                      <m:dPr>
                        <m:ctrlPr>
                          <a:rPr lang="ar-AE" i="1">
                            <a:latin typeface="Cambria Math" panose="02040503050406030204" pitchFamily="18" charset="0"/>
                            <a:ea typeface="Cambria Math"/>
                            <a:cs typeface="Cambria Math"/>
                          </a:rPr>
                        </m:ctrlPr>
                      </m:dPr>
                      <m:e>
                        <m:r>
                          <a:rPr lang="ar-AE" i="1">
                            <a:latin typeface="Cambria Math"/>
                          </a:rPr>
                          <m:t>𝑅</m:t>
                        </m:r>
                        <m:r>
                          <a:rPr lang="ar-AE" i="1">
                            <a:latin typeface="Cambria Math"/>
                          </a:rPr>
                          <m:t>.</m:t>
                        </m:r>
                        <m:r>
                          <a:rPr lang="ar-AE" i="1">
                            <a:latin typeface="Cambria Math"/>
                          </a:rPr>
                          <m:t>𝑎𝑔𝑒</m:t>
                        </m:r>
                      </m:e>
                    </m:d>
                    <m:r>
                      <a:rPr lang="ar-AE" b="0" i="1">
                        <a:latin typeface="Cambria Math"/>
                      </a:rPr>
                      <m:t>=10</m:t>
                    </m:r>
                    <m:r>
                      <a:rPr lang="ar-AE" i="1">
                        <a:latin typeface="Cambria Math"/>
                      </a:rPr>
                      <m:t> </m:t>
                    </m:r>
                  </m:oMath>
                </a14:m>
                <a:br>
                  <a:rPr lang="ar-AE" dirty="0"/>
                </a:br>
                <a:br>
                  <a:rPr lang="ar-AE" dirty="0"/>
                </a:br>
                <a14:m>
                  <m:oMath xmlns:m="http://schemas.openxmlformats.org/officeDocument/2006/math">
                    <m:f>
                      <m:fPr>
                        <m:ctrlPr>
                          <a:rPr lang="ar-AE" i="1">
                            <a:latin typeface="Cambria Math" panose="02040503050406030204" pitchFamily="18" charset="0"/>
                            <a:ea typeface="Cambria Math"/>
                            <a:cs typeface="Cambria Math"/>
                          </a:rPr>
                        </m:ctrlPr>
                      </m:fPr>
                      <m:num>
                        <m:r>
                          <a:rPr lang="ar-AE" i="1">
                            <a:latin typeface="Cambria Math"/>
                          </a:rPr>
                          <m:t>#</m:t>
                        </m:r>
                        <m:r>
                          <a:rPr lang="ar-AE" i="1">
                            <a:latin typeface="Cambria Math"/>
                          </a:rPr>
                          <m:t>𝑅𝑒𝑐𝑜𝑟𝑑𝑠</m:t>
                        </m:r>
                        <m:r>
                          <a:rPr lang="ar-AE" i="1">
                            <a:latin typeface="Cambria Math"/>
                          </a:rPr>
                          <m:t>(</m:t>
                        </m:r>
                        <m:r>
                          <a:rPr lang="ar-AE" i="1">
                            <a:latin typeface="Cambria Math"/>
                          </a:rPr>
                          <m:t>𝑅</m:t>
                        </m:r>
                        <m:r>
                          <a:rPr lang="ar-AE" i="1">
                            <a:latin typeface="Cambria Math"/>
                          </a:rPr>
                          <m:t>)</m:t>
                        </m:r>
                      </m:num>
                      <m:den>
                        <m:r>
                          <a:rPr lang="ar-AE" i="1">
                            <a:latin typeface="Cambria Math"/>
                          </a:rPr>
                          <m:t>#</m:t>
                        </m:r>
                        <m:r>
                          <a:rPr lang="ar-AE" i="1">
                            <a:latin typeface="Cambria Math"/>
                          </a:rPr>
                          <m:t>𝐾𝑒𝑦𝑠</m:t>
                        </m:r>
                        <m:d>
                          <m:dPr>
                            <m:ctrlPr>
                              <a:rPr lang="ar-AE" i="1">
                                <a:latin typeface="Cambria Math" panose="02040503050406030204" pitchFamily="18" charset="0"/>
                                <a:ea typeface="Cambria Math"/>
                                <a:cs typeface="Cambria Math"/>
                              </a:rPr>
                            </m:ctrlPr>
                          </m:dPr>
                          <m:e>
                            <m:r>
                              <a:rPr lang="ar-AE" i="1">
                                <a:latin typeface="Cambria Math"/>
                              </a:rPr>
                              <m:t>𝑅</m:t>
                            </m:r>
                            <m:r>
                              <a:rPr lang="ar-AE" i="1">
                                <a:latin typeface="Cambria Math"/>
                              </a:rPr>
                              <m:t>.</m:t>
                            </m:r>
                            <m:r>
                              <a:rPr lang="ar-AE" i="1">
                                <a:latin typeface="Cambria Math"/>
                              </a:rPr>
                              <m:t>𝑎𝑔𝑒</m:t>
                            </m:r>
                          </m:e>
                        </m:d>
                      </m:den>
                    </m:f>
                  </m:oMath>
                </a14:m>
                <a:r>
                  <a:rPr lang="ar-AE" dirty="0"/>
                  <a:t> =</a:t>
                </a:r>
                <a:r>
                  <a:rPr lang="en-US" dirty="0"/>
                  <a:t> </a:t>
                </a:r>
                <a14:m>
                  <m:oMath xmlns:m="http://schemas.openxmlformats.org/officeDocument/2006/math">
                    <m:f>
                      <m:fPr>
                        <m:ctrlPr>
                          <a:rPr lang="ar-AE" i="1">
                            <a:latin typeface="Cambria Math" panose="02040503050406030204" pitchFamily="18" charset="0"/>
                            <a:ea typeface="Cambria Math"/>
                            <a:cs typeface="Cambria Math"/>
                          </a:rPr>
                        </m:ctrlPr>
                      </m:fPr>
                      <m:num>
                        <m:r>
                          <a:rPr lang="ar-AE" i="1">
                            <a:latin typeface="Cambria Math"/>
                          </a:rPr>
                          <m:t>#</m:t>
                        </m:r>
                        <m:r>
                          <a:rPr lang="ar-AE" i="1">
                            <a:latin typeface="Cambria Math"/>
                          </a:rPr>
                          <m:t>𝑅𝑒𝑐𝑜𝑟𝑑𝑠</m:t>
                        </m:r>
                        <m:r>
                          <a:rPr lang="ar-AE" i="1">
                            <a:latin typeface="Cambria Math"/>
                          </a:rPr>
                          <m:t>(</m:t>
                        </m:r>
                        <m:r>
                          <a:rPr lang="ar-AE" i="1">
                            <a:latin typeface="Cambria Math"/>
                          </a:rPr>
                          <m:t>𝑅</m:t>
                        </m:r>
                        <m:r>
                          <a:rPr lang="ar-AE" i="1">
                            <a:latin typeface="Cambria Math"/>
                          </a:rPr>
                          <m:t>)</m:t>
                        </m:r>
                      </m:num>
                      <m:den>
                        <m:r>
                          <a:rPr lang="ar-AE" b="0" i="1">
                            <a:latin typeface="Cambria Math"/>
                          </a:rPr>
                          <m:t>10</m:t>
                        </m:r>
                      </m:den>
                    </m:f>
                  </m:oMath>
                </a14:m>
                <a:endParaRPr lang="ar-AE" dirty="0"/>
              </a:p>
              <a:p>
                <a:pPr marL="342891" lvl="1" indent="0">
                  <a:buNone/>
                  <a:defRPr/>
                </a:pPr>
                <a:endParaRPr lang="ar-AE" dirty="0"/>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bwMode="auto">
              <a:blipFill>
                <a:blip r:embed="rId3"/>
                <a:stretch>
                  <a:fillRect l="-1387" t="-1538"/>
                </a:stretch>
              </a:blipFill>
            </p:spPr>
            <p:txBody>
              <a:bodyPr/>
              <a:lstStyle/>
              <a:p>
                <a:r>
                  <a:rPr lang="en-CH">
                    <a:noFill/>
                  </a:rPr>
                  <a:t> </a:t>
                </a:r>
              </a:p>
            </p:txBody>
          </p:sp>
        </mc:Fallback>
      </mc:AlternateContent>
      <p:sp>
        <p:nvSpPr>
          <p:cNvPr id="8" name="Slide Number Placeholder 3"/>
          <p:cNvSpPr>
            <a:spLocks noGrp="1"/>
          </p:cNvSpPr>
          <p:nvPr>
            <p:ph type="sldNum" sz="quarter" idx="12"/>
          </p:nvPr>
        </p:nvSpPr>
        <p:spPr bwMode="auto"/>
        <p:txBody>
          <a:bodyPr/>
          <a:lstStyle/>
          <a:p>
            <a:pPr>
              <a:defRPr/>
            </a:pPr>
            <a:fld id="{35B54189-C436-47D0-AC37-8484B13A8E13}" type="slidenum">
              <a:rPr lang="en-US" smtClean="0"/>
              <a:t>70</a:t>
            </a:fld>
            <a:endParaRPr lang="en-US"/>
          </a:p>
        </p:txBody>
      </p:sp>
      <p:pic>
        <p:nvPicPr>
          <p:cNvPr id="6" name="Picture 4"/>
          <p:cNvPicPr>
            <a:picLocks noChangeAspect="1"/>
          </p:cNvPicPr>
          <p:nvPr/>
        </p:nvPicPr>
        <p:blipFill>
          <a:blip r:embed="rId4"/>
          <a:stretch/>
        </p:blipFill>
        <p:spPr bwMode="auto">
          <a:xfrm>
            <a:off x="3731769" y="4752195"/>
            <a:ext cx="4680521" cy="1728192"/>
          </a:xfrm>
          <a:prstGeom prst="rect">
            <a:avLst/>
          </a:prstGeom>
        </p:spPr>
      </p:pic>
      <p:sp>
        <p:nvSpPr>
          <p:cNvPr id="7" name="Rectangle 5"/>
          <p:cNvSpPr/>
          <p:nvPr/>
        </p:nvSpPr>
        <p:spPr bwMode="auto">
          <a:xfrm>
            <a:off x="4068509" y="6396336"/>
            <a:ext cx="4018471" cy="461665"/>
          </a:xfrm>
          <a:prstGeom prst="rect">
            <a:avLst/>
          </a:prstGeom>
        </p:spPr>
        <p:txBody>
          <a:bodyPr wrap="none">
            <a:spAutoFit/>
          </a:bodyPr>
          <a:lstStyle/>
          <a:p>
            <a:pPr>
              <a:defRPr/>
            </a:pPr>
            <a:r>
              <a:rPr lang="en-US"/>
              <a:t>Source: </a:t>
            </a:r>
            <a:r>
              <a:rPr lang="en-US" u="sng">
                <a:hlinkClick r:id="rId5"/>
              </a:rPr>
              <a:t>https://xkcd.com/221/</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Anecdote</a:t>
            </a:r>
            <a:endParaRPr/>
          </a:p>
        </p:txBody>
      </p:sp>
      <p:sp>
        <p:nvSpPr>
          <p:cNvPr id="5" name="Slide Number Placeholder 3"/>
          <p:cNvSpPr>
            <a:spLocks noGrp="1"/>
          </p:cNvSpPr>
          <p:nvPr>
            <p:ph type="sldNum" sz="quarter" idx="12"/>
          </p:nvPr>
        </p:nvSpPr>
        <p:spPr bwMode="auto"/>
        <p:txBody>
          <a:bodyPr/>
          <a:lstStyle/>
          <a:p>
            <a:pPr>
              <a:defRPr/>
            </a:pPr>
            <a:fld id="{35B54189-C436-47D0-AC37-8484B13A8E13}" type="slidenum">
              <a:rPr lang="en-US"/>
              <a:t>71</a:t>
            </a:fld>
            <a:endParaRPr lang="en-US"/>
          </a:p>
        </p:txBody>
      </p:sp>
      <p:sp>
        <p:nvSpPr>
          <p:cNvPr id="6" name="Content Placeholder 18"/>
          <p:cNvSpPr/>
          <p:nvPr/>
        </p:nvSpPr>
        <p:spPr bwMode="auto">
          <a:xfrm>
            <a:off x="2447835" y="1052737"/>
            <a:ext cx="7915365" cy="5617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a:spcBef>
                <a:spcPts val="0"/>
              </a:spcBef>
              <a:spcAft>
                <a:spcPts val="0"/>
              </a:spcAft>
              <a:buChar char="•"/>
              <a:defRPr sz="3200">
                <a:solidFill>
                  <a:schemeClr val="tx1"/>
                </a:solidFill>
                <a:latin typeface="+mn-lt"/>
                <a:ea typeface="+mn-ea"/>
                <a:cs typeface="+mn-cs"/>
              </a:defRPr>
            </a:lvl1pPr>
            <a:lvl2pPr marL="742950" indent="-285750" algn="l">
              <a:spcBef>
                <a:spcPts val="0"/>
              </a:spcBef>
              <a:spcAft>
                <a:spcPts val="0"/>
              </a:spcAft>
              <a:buChar char="–"/>
              <a:defRPr sz="2400">
                <a:solidFill>
                  <a:schemeClr val="tx1"/>
                </a:solidFill>
                <a:latin typeface="+mn-lt"/>
                <a:cs typeface="+mn-cs"/>
              </a:defRPr>
            </a:lvl2pPr>
            <a:lvl3pPr marL="1143000" indent="-228600" algn="l">
              <a:spcBef>
                <a:spcPts val="0"/>
              </a:spcBef>
              <a:spcAft>
                <a:spcPts val="0"/>
              </a:spcAft>
              <a:buChar char="•"/>
              <a:defRPr>
                <a:solidFill>
                  <a:schemeClr val="tx1"/>
                </a:solidFill>
                <a:latin typeface="+mn-lt"/>
                <a:cs typeface="+mn-cs"/>
              </a:defRPr>
            </a:lvl3pPr>
            <a:lvl4pPr marL="1600200" indent="-228600" algn="l">
              <a:spcBef>
                <a:spcPts val="0"/>
              </a:spcBef>
              <a:spcAft>
                <a:spcPts val="0"/>
              </a:spcAft>
              <a:buChar char="–"/>
              <a:defRPr>
                <a:solidFill>
                  <a:schemeClr val="tx1"/>
                </a:solidFill>
                <a:latin typeface="+mn-lt"/>
                <a:cs typeface="+mn-cs"/>
              </a:defRPr>
            </a:lvl4pPr>
            <a:lvl5pPr marL="2057400" indent="-228600" algn="l">
              <a:spcBef>
                <a:spcPts val="0"/>
              </a:spcBef>
              <a:spcAft>
                <a:spcPts val="0"/>
              </a:spcAft>
              <a:buChar char="»"/>
              <a:defRPr>
                <a:solidFill>
                  <a:schemeClr val="tx1"/>
                </a:solidFill>
                <a:latin typeface="+mn-lt"/>
                <a:cs typeface="+mn-cs"/>
              </a:defRPr>
            </a:lvl5pPr>
            <a:lvl6pPr marL="2514600" indent="-228600" algn="l">
              <a:spcBef>
                <a:spcPts val="0"/>
              </a:spcBef>
              <a:spcAft>
                <a:spcPts val="0"/>
              </a:spcAft>
              <a:buChar char="»"/>
              <a:defRPr>
                <a:solidFill>
                  <a:schemeClr val="tx1"/>
                </a:solidFill>
                <a:latin typeface="+mn-lt"/>
                <a:cs typeface="+mn-cs"/>
              </a:defRPr>
            </a:lvl6pPr>
            <a:lvl7pPr marL="2971800" indent="-228600" algn="l">
              <a:spcBef>
                <a:spcPts val="0"/>
              </a:spcBef>
              <a:spcAft>
                <a:spcPts val="0"/>
              </a:spcAft>
              <a:buChar char="»"/>
              <a:defRPr>
                <a:solidFill>
                  <a:schemeClr val="tx1"/>
                </a:solidFill>
                <a:latin typeface="+mn-lt"/>
                <a:cs typeface="+mn-cs"/>
              </a:defRPr>
            </a:lvl7pPr>
            <a:lvl8pPr marL="3429000" indent="-228600" algn="l">
              <a:spcBef>
                <a:spcPts val="0"/>
              </a:spcBef>
              <a:spcAft>
                <a:spcPts val="0"/>
              </a:spcAft>
              <a:buChar char="»"/>
              <a:defRPr>
                <a:solidFill>
                  <a:schemeClr val="tx1"/>
                </a:solidFill>
                <a:latin typeface="+mn-lt"/>
                <a:cs typeface="+mn-cs"/>
              </a:defRPr>
            </a:lvl8pPr>
            <a:lvl9pPr marL="3886200" indent="-228600" algn="l">
              <a:spcBef>
                <a:spcPts val="0"/>
              </a:spcBef>
              <a:spcAft>
                <a:spcPts val="0"/>
              </a:spcAft>
              <a:buChar char="»"/>
              <a:defRPr>
                <a:solidFill>
                  <a:schemeClr val="tx1"/>
                </a:solidFill>
                <a:latin typeface="+mn-lt"/>
                <a:cs typeface="+mn-cs"/>
              </a:defRPr>
            </a:lvl9pPr>
          </a:lstStyle>
          <a:p>
            <a:pPr>
              <a:buFontTx/>
              <a:buNone/>
              <a:defRPr/>
            </a:pPr>
            <a:r>
              <a:rPr lang="en-US" b="1"/>
              <a:t>“Is Query Optimization a  “Solved” Problem?”</a:t>
            </a:r>
            <a:endParaRPr lang="en-IN" b="1"/>
          </a:p>
        </p:txBody>
      </p:sp>
      <p:pic>
        <p:nvPicPr>
          <p:cNvPr id="7" name="Picture 2" descr="http://wp.sigmod.org/wp-content/uploads/2014/04/lohman2.jpg"/>
          <p:cNvPicPr>
            <a:picLocks noChangeAspect="1" noChangeArrowheads="1"/>
          </p:cNvPicPr>
          <p:nvPr/>
        </p:nvPicPr>
        <p:blipFill>
          <a:blip r:embed="rId3"/>
          <a:srcRect b="32182"/>
          <a:stretch/>
        </p:blipFill>
        <p:spPr bwMode="auto">
          <a:xfrm>
            <a:off x="302160" y="889386"/>
            <a:ext cx="1603248" cy="1517224"/>
          </a:xfrm>
          <a:prstGeom prst="rect">
            <a:avLst/>
          </a:prstGeom>
          <a:noFill/>
        </p:spPr>
      </p:pic>
      <p:sp>
        <p:nvSpPr>
          <p:cNvPr id="8" name="TextBox 6"/>
          <p:cNvSpPr/>
          <p:nvPr/>
        </p:nvSpPr>
        <p:spPr bwMode="auto">
          <a:xfrm flipH="1">
            <a:off x="189855" y="504126"/>
            <a:ext cx="1835225" cy="400110"/>
          </a:xfrm>
          <a:prstGeom prst="rect">
            <a:avLst/>
          </a:prstGeom>
          <a:noFill/>
        </p:spPr>
        <p:txBody>
          <a:bodyPr wrap="square" rtlCol="0">
            <a:spAutoFit/>
          </a:bodyPr>
          <a:lstStyle/>
          <a:p>
            <a:pPr algn="ctr">
              <a:defRPr/>
            </a:pPr>
            <a:r>
              <a:rPr lang="en-US" sz="2000">
                <a:solidFill>
                  <a:srgbClr val="0000FF"/>
                </a:solidFill>
              </a:rPr>
              <a:t>Guy Lohman</a:t>
            </a:r>
            <a:endParaRPr sz="2000"/>
          </a:p>
        </p:txBody>
      </p:sp>
      <p:sp>
        <p:nvSpPr>
          <p:cNvPr id="9" name="TextBox 7"/>
          <p:cNvSpPr/>
          <p:nvPr/>
        </p:nvSpPr>
        <p:spPr bwMode="auto">
          <a:xfrm>
            <a:off x="2143780" y="2063916"/>
            <a:ext cx="9591020" cy="3785652"/>
          </a:xfrm>
          <a:prstGeom prst="rect">
            <a:avLst/>
          </a:prstGeom>
          <a:noFill/>
        </p:spPr>
        <p:txBody>
          <a:bodyPr wrap="square" rtlCol="0">
            <a:spAutoFit/>
          </a:bodyPr>
          <a:lstStyle/>
          <a:p>
            <a:pPr>
              <a:defRPr/>
            </a:pPr>
            <a:r>
              <a:rPr lang="en-US" sz="2400"/>
              <a:t>The root of all evil, the Achilles Heel of query optimization, is the estimation of the size of intermediate results, known as cardinalities. Everything in cost estimation depends upon how many rows will be processed, so the entire cost model is predicated upon the cardinality model. In my experience, the cost model may introduce errors of at most 30% for a given cardinality, but the cardinality model can quite easily introduce errors of </a:t>
            </a:r>
            <a:r>
              <a:rPr lang="en-US" sz="2400" b="1" i="1"/>
              <a:t>many orders of magnitude</a:t>
            </a:r>
            <a:r>
              <a:rPr lang="en-US" sz="2400"/>
              <a:t>! I’ll give a real-world example in a moment. With such errors, the wonder isn’t “Why did the optimizer pick a bad plan?” Rather, the wonder is “Why would the optimizer ever pick a decent plan?”</a:t>
            </a:r>
            <a:endParaRPr sz="2400"/>
          </a:p>
        </p:txBody>
      </p:sp>
      <p:cxnSp>
        <p:nvCxnSpPr>
          <p:cNvPr id="10" name="Straight Connector 10"/>
          <p:cNvCxnSpPr>
            <a:cxnSpLocks/>
          </p:cNvCxnSpPr>
          <p:nvPr/>
        </p:nvCxnSpPr>
        <p:spPr bwMode="auto">
          <a:xfrm>
            <a:off x="2231850" y="4670483"/>
            <a:ext cx="73100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1"/>
          <p:cNvCxnSpPr>
            <a:cxnSpLocks/>
          </p:cNvCxnSpPr>
          <p:nvPr/>
        </p:nvCxnSpPr>
        <p:spPr bwMode="auto">
          <a:xfrm>
            <a:off x="6711781" y="4310443"/>
            <a:ext cx="46096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2"/>
          <p:cNvCxnSpPr>
            <a:cxnSpLocks/>
          </p:cNvCxnSpPr>
          <p:nvPr/>
        </p:nvCxnSpPr>
        <p:spPr bwMode="auto">
          <a:xfrm>
            <a:off x="6985000" y="5390563"/>
            <a:ext cx="4546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3"/>
          <p:cNvCxnSpPr>
            <a:cxnSpLocks/>
          </p:cNvCxnSpPr>
          <p:nvPr/>
        </p:nvCxnSpPr>
        <p:spPr bwMode="auto">
          <a:xfrm>
            <a:off x="2255876" y="5797210"/>
            <a:ext cx="505085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Summary of System R optimizer</a:t>
            </a:r>
            <a:endParaRPr/>
          </a:p>
        </p:txBody>
      </p:sp>
      <p:sp>
        <p:nvSpPr>
          <p:cNvPr id="5" name="Content Placeholder 2"/>
          <p:cNvSpPr>
            <a:spLocks noGrp="1"/>
          </p:cNvSpPr>
          <p:nvPr>
            <p:ph idx="1"/>
          </p:nvPr>
        </p:nvSpPr>
        <p:spPr bwMode="auto"/>
        <p:txBody>
          <a:bodyPr/>
          <a:lstStyle/>
          <a:p>
            <a:pPr marL="0" indent="0">
              <a:buNone/>
              <a:defRPr/>
            </a:pPr>
            <a:r>
              <a:rPr lang="en-US"/>
              <a:t>Both </a:t>
            </a:r>
            <a:r>
              <a:rPr lang="en-US">
                <a:solidFill>
                  <a:schemeClr val="accent2"/>
                </a:solidFill>
              </a:rPr>
              <a:t>heuristics</a:t>
            </a:r>
            <a:r>
              <a:rPr lang="en-US"/>
              <a:t> and </a:t>
            </a:r>
            <a:r>
              <a:rPr lang="en-US">
                <a:solidFill>
                  <a:schemeClr val="accent2"/>
                </a:solidFill>
              </a:rPr>
              <a:t>cost</a:t>
            </a:r>
            <a:endParaRPr>
              <a:solidFill>
                <a:schemeClr val="accent2"/>
              </a:solidFill>
            </a:endParaRPr>
          </a:p>
          <a:p>
            <a:pPr marL="0" indent="0">
              <a:buNone/>
              <a:defRPr/>
            </a:pPr>
            <a:r>
              <a:rPr lang="en-US"/>
              <a:t>Efficient and usually derives reasonable plans</a:t>
            </a:r>
            <a:endParaRPr/>
          </a:p>
          <a:p>
            <a:pPr marL="0" indent="0">
              <a:buNone/>
              <a:defRPr/>
            </a:pPr>
            <a:r>
              <a:rPr lang="en-US"/>
              <a:t>Relies on </a:t>
            </a:r>
            <a:endParaRPr/>
          </a:p>
          <a:p>
            <a:pPr marL="342890" lvl="1" indent="0">
              <a:buNone/>
              <a:defRPr/>
            </a:pPr>
            <a:r>
              <a:rPr lang="en-US" sz="3200"/>
              <a:t>Principle of optimality</a:t>
            </a:r>
            <a:endParaRPr/>
          </a:p>
          <a:p>
            <a:pPr marL="342890" lvl="1" indent="0">
              <a:buNone/>
              <a:defRPr/>
            </a:pPr>
            <a:r>
              <a:rPr lang="en-US" sz="3200"/>
              <a:t>Interesting orders</a:t>
            </a:r>
            <a:endParaRPr/>
          </a:p>
          <a:p>
            <a:pPr marL="0" indent="0">
              <a:buNone/>
              <a:defRPr/>
            </a:pPr>
            <a:endParaRPr lang="en-US" b="1"/>
          </a:p>
          <a:p>
            <a:pPr marL="0" indent="0">
              <a:buNone/>
              <a:defRPr/>
            </a:pPr>
            <a:r>
              <a:rPr lang="en-US" b="1"/>
              <a:t>System R was never commercialized but was hugely influential!</a:t>
            </a:r>
            <a:endParaRPr/>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Heuristics + cost-based optimizer</a:t>
            </a:r>
            <a:endParaRPr/>
          </a:p>
        </p:txBody>
      </p:sp>
      <p:sp>
        <p:nvSpPr>
          <p:cNvPr id="5" name="Content Placeholder 2"/>
          <p:cNvSpPr>
            <a:spLocks noGrp="1"/>
          </p:cNvSpPr>
          <p:nvPr>
            <p:ph idx="1"/>
          </p:nvPr>
        </p:nvSpPr>
        <p:spPr bwMode="auto"/>
        <p:txBody>
          <a:bodyPr/>
          <a:lstStyle/>
          <a:p>
            <a:pPr marL="0" indent="0">
              <a:buNone/>
              <a:defRPr/>
            </a:pPr>
            <a:r>
              <a:rPr lang="en-US" b="1"/>
              <a:t>Advantages: </a:t>
            </a:r>
            <a:endParaRPr lang="en-US"/>
          </a:p>
          <a:p>
            <a:pPr marL="0" indent="0">
              <a:buNone/>
              <a:defRPr/>
            </a:pPr>
            <a:r>
              <a:rPr lang="en-US"/>
              <a:t>→ Usually finds a reasonable plan without having to perform an exhaustive search.</a:t>
            </a:r>
            <a:endParaRPr/>
          </a:p>
          <a:p>
            <a:pPr marL="0" indent="0">
              <a:buNone/>
              <a:defRPr/>
            </a:pPr>
            <a:r>
              <a:rPr lang="en-US"/>
              <a:t>→ Order of results also considered! </a:t>
            </a:r>
            <a:br>
              <a:rPr lang="en-US"/>
            </a:br>
            <a:endParaRPr lang="en-US"/>
          </a:p>
          <a:p>
            <a:pPr marL="0" indent="0">
              <a:buNone/>
              <a:defRPr/>
            </a:pPr>
            <a:r>
              <a:rPr lang="en-US" b="1"/>
              <a:t>Disadvantages: </a:t>
            </a:r>
            <a:endParaRPr lang="en-US"/>
          </a:p>
          <a:p>
            <a:pPr marL="0" indent="0">
              <a:buNone/>
              <a:defRPr/>
            </a:pPr>
            <a:r>
              <a:rPr lang="en-US"/>
              <a:t>→ Depends on heuristics: Left-deep join trees are not always optimal (particularly for modern hardware)</a:t>
            </a:r>
            <a:endParaRPr/>
          </a:p>
          <a:p>
            <a:pPr marL="0" indent="0">
              <a:buNone/>
              <a:defRPr/>
            </a:pPr>
            <a:r>
              <a:rPr lang="en-US"/>
              <a:t>→ Space exploration </a:t>
            </a:r>
            <a:r>
              <a:rPr lang="en-US" b="1"/>
              <a:t>only </a:t>
            </a:r>
            <a:r>
              <a:rPr lang="en-US"/>
              <a:t>considers joins </a:t>
            </a:r>
            <a:endParaRPr/>
          </a:p>
          <a:p>
            <a:pPr marL="0" indent="0">
              <a:buNone/>
              <a:defRPr/>
            </a:pPr>
            <a:br>
              <a:rPr lang="en-US"/>
            </a:br>
            <a:br>
              <a:rPr lang="en-US"/>
            </a:br>
            <a:endParaRPr lang="en-US"/>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dirty="0"/>
              <a:t>AI/ML for database systems</a:t>
            </a:r>
          </a:p>
        </p:txBody>
      </p:sp>
      <p:sp>
        <p:nvSpPr>
          <p:cNvPr id="3" name="Content Placeholder 2"/>
          <p:cNvSpPr>
            <a:spLocks noGrp="1"/>
          </p:cNvSpPr>
          <p:nvPr>
            <p:ph idx="1"/>
          </p:nvPr>
        </p:nvSpPr>
        <p:spPr bwMode="auto"/>
        <p:txBody>
          <a:bodyPr/>
          <a:lstStyle/>
          <a:p>
            <a:pPr marL="457200" indent="-457200">
              <a:lnSpc>
                <a:spcPct val="150000"/>
              </a:lnSpc>
              <a:buFont typeface="Arial" panose="020B0604020202020204" pitchFamily="34" charset="0"/>
              <a:buChar char="•"/>
              <a:defRPr/>
            </a:pPr>
            <a:r>
              <a:rPr lang="en-US" dirty="0"/>
              <a:t>AI captures non-obvious patterns/topologies</a:t>
            </a:r>
          </a:p>
          <a:p>
            <a:pPr marL="457200" indent="-457200">
              <a:lnSpc>
                <a:spcPct val="150000"/>
              </a:lnSpc>
              <a:buFont typeface="Arial" panose="020B0604020202020204" pitchFamily="34" charset="0"/>
              <a:buChar char="•"/>
              <a:defRPr/>
            </a:pPr>
            <a:r>
              <a:rPr lang="en-US" dirty="0"/>
              <a:t>Can help multi-objective optimization </a:t>
            </a:r>
          </a:p>
          <a:p>
            <a:pPr marL="457200" indent="-457200">
              <a:lnSpc>
                <a:spcPct val="150000"/>
              </a:lnSpc>
              <a:buFont typeface="Arial" panose="020B0604020202020204" pitchFamily="34" charset="0"/>
              <a:buChar char="•"/>
              <a:defRPr/>
            </a:pPr>
            <a:r>
              <a:rPr lang="en-US" dirty="0"/>
              <a:t>Efficiently explore large design spaces </a:t>
            </a:r>
          </a:p>
          <a:p>
            <a:pPr marL="457200" indent="-457200">
              <a:lnSpc>
                <a:spcPct val="150000"/>
              </a:lnSpc>
              <a:buFont typeface="Arial" panose="020B0604020202020204" pitchFamily="34" charset="0"/>
              <a:buChar char="•"/>
              <a:defRPr/>
            </a:pPr>
            <a:r>
              <a:rPr lang="en-US" dirty="0"/>
              <a:t>Adaptive optimization</a:t>
            </a:r>
            <a:endParaRPr dirty="0"/>
          </a:p>
          <a:p>
            <a:pPr marL="456651" indent="-456651">
              <a:lnSpc>
                <a:spcPct val="150000"/>
              </a:lnSpc>
              <a:buFont typeface="Arial"/>
              <a:buChar char="•"/>
              <a:defRPr/>
            </a:pPr>
            <a:r>
              <a:rPr lang="en-US" dirty="0"/>
              <a:t>User workload affinity</a:t>
            </a:r>
          </a:p>
          <a:p>
            <a:pPr marL="456651" indent="-456651">
              <a:lnSpc>
                <a:spcPct val="150000"/>
              </a:lnSpc>
              <a:buFont typeface="Arial"/>
              <a:buChar char="•"/>
              <a:defRPr/>
            </a:pPr>
            <a:r>
              <a:rPr lang="en-US" dirty="0"/>
              <a:t>But: overhead can overpower benefits</a:t>
            </a:r>
            <a:endParaRPr dirty="0"/>
          </a:p>
        </p:txBody>
      </p:sp>
      <p:sp>
        <p:nvSpPr>
          <p:cNvPr id="4" name="Slide Number Placeholder 3"/>
          <p:cNvSpPr>
            <a:spLocks noGrp="1"/>
          </p:cNvSpPr>
          <p:nvPr>
            <p:ph type="sldNum" sz="quarter" idx="12"/>
          </p:nvPr>
        </p:nvSpPr>
        <p:spPr bwMode="auto"/>
        <p:txBody>
          <a:bodyPr/>
          <a:lstStyle/>
          <a:p>
            <a:pPr>
              <a:defRPr/>
            </a:pPr>
            <a:fld id="{35B54189-C436-47D0-AC37-8484B13A8E13}" type="slidenum">
              <a:rPr lang="en-US"/>
              <a:t>74</a:t>
            </a:fld>
            <a:endParaRPr lang="en-US"/>
          </a:p>
        </p:txBody>
      </p:sp>
      <p:sp>
        <p:nvSpPr>
          <p:cNvPr id="5" name="Text Placeholder 4"/>
          <p:cNvSpPr>
            <a:spLocks noGrp="1"/>
          </p:cNvSpPr>
          <p:nvPr>
            <p:ph type="body" sz="quarter" idx="13"/>
          </p:nvPr>
        </p:nvSpPr>
        <p:spPr bwMode="auto"/>
        <p:txBody>
          <a:bodyPr/>
          <a:lstStyle/>
          <a:p>
            <a:pPr>
              <a:defRPr/>
            </a:pPr>
            <a:r>
              <a:rPr lang="en-US" dirty="0"/>
              <a:t>Use case: dynamic query optimization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13390" y="6205556"/>
            <a:ext cx="12165220" cy="646331"/>
          </a:xfrm>
          <a:prstGeom prst="rect">
            <a:avLst/>
          </a:prstGeom>
          <a:noFill/>
        </p:spPr>
        <p:txBody>
          <a:bodyPr wrap="square" rtlCol="0">
            <a:spAutoFit/>
          </a:bodyPr>
          <a:lstStyle/>
          <a:p>
            <a:pPr algn="ctr">
              <a:defRPr/>
            </a:pPr>
            <a:r>
              <a:rPr lang="en-US" sz="3600" b="1">
                <a:solidFill>
                  <a:srgbClr val="C00000"/>
                </a:solidFill>
              </a:rPr>
              <a:t>All-or-nothing exploration sacrifices scalability or performance</a:t>
            </a:r>
            <a:endParaRPr/>
          </a:p>
        </p:txBody>
      </p:sp>
      <p:sp>
        <p:nvSpPr>
          <p:cNvPr id="8" name="Oval 7"/>
          <p:cNvSpPr/>
          <p:nvPr/>
        </p:nvSpPr>
        <p:spPr bwMode="auto">
          <a:xfrm>
            <a:off x="1869032" y="3459458"/>
            <a:ext cx="456196" cy="45619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sp>
        <p:nvSpPr>
          <p:cNvPr id="9" name="Oval 8"/>
          <p:cNvSpPr/>
          <p:nvPr/>
        </p:nvSpPr>
        <p:spPr bwMode="auto">
          <a:xfrm>
            <a:off x="2173163" y="2907539"/>
            <a:ext cx="456196" cy="45619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sp>
        <p:nvSpPr>
          <p:cNvPr id="10" name="Rectangle 9"/>
          <p:cNvSpPr/>
          <p:nvPr/>
        </p:nvSpPr>
        <p:spPr bwMode="auto">
          <a:xfrm>
            <a:off x="1793001" y="4067719"/>
            <a:ext cx="152065" cy="304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R</a:t>
            </a:r>
            <a:endParaRPr/>
          </a:p>
        </p:txBody>
      </p:sp>
      <p:sp>
        <p:nvSpPr>
          <p:cNvPr id="11" name="Rectangle 10"/>
          <p:cNvSpPr/>
          <p:nvPr/>
        </p:nvSpPr>
        <p:spPr bwMode="auto">
          <a:xfrm>
            <a:off x="2097131" y="4067719"/>
            <a:ext cx="380163" cy="304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S</a:t>
            </a:r>
            <a:endParaRPr/>
          </a:p>
        </p:txBody>
      </p:sp>
      <p:sp>
        <p:nvSpPr>
          <p:cNvPr id="12" name="Rectangle 11"/>
          <p:cNvSpPr/>
          <p:nvPr/>
        </p:nvSpPr>
        <p:spPr bwMode="auto">
          <a:xfrm>
            <a:off x="2515310" y="3446235"/>
            <a:ext cx="228098" cy="304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T</a:t>
            </a:r>
            <a:endParaRPr/>
          </a:p>
        </p:txBody>
      </p:sp>
      <p:cxnSp>
        <p:nvCxnSpPr>
          <p:cNvPr id="13" name="Straight Arrow Connector 12"/>
          <p:cNvCxnSpPr>
            <a:cxnSpLocks/>
            <a:stCxn id="10" idx="0"/>
            <a:endCxn id="8" idx="4"/>
          </p:cNvCxnSpPr>
          <p:nvPr/>
        </p:nvCxnSpPr>
        <p:spPr bwMode="auto">
          <a:xfrm flipV="1">
            <a:off x="1869032" y="3915654"/>
            <a:ext cx="228098" cy="15206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a:cxnSpLocks/>
            <a:stCxn id="11" idx="0"/>
            <a:endCxn id="8" idx="4"/>
          </p:cNvCxnSpPr>
          <p:nvPr/>
        </p:nvCxnSpPr>
        <p:spPr bwMode="auto">
          <a:xfrm flipH="1" flipV="1">
            <a:off x="2097130" y="3915654"/>
            <a:ext cx="190082" cy="15206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cxnSpLocks/>
            <a:stCxn id="8" idx="0"/>
            <a:endCxn id="9" idx="4"/>
          </p:cNvCxnSpPr>
          <p:nvPr/>
        </p:nvCxnSpPr>
        <p:spPr bwMode="auto">
          <a:xfrm flipV="1">
            <a:off x="2097131" y="3363735"/>
            <a:ext cx="304131" cy="9572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a:cxnSpLocks/>
            <a:stCxn id="12" idx="0"/>
            <a:endCxn id="9" idx="4"/>
          </p:cNvCxnSpPr>
          <p:nvPr/>
        </p:nvCxnSpPr>
        <p:spPr bwMode="auto">
          <a:xfrm flipH="1" flipV="1">
            <a:off x="2401261" y="3363734"/>
            <a:ext cx="228098" cy="8250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 name="Oval 16"/>
          <p:cNvSpPr/>
          <p:nvPr/>
        </p:nvSpPr>
        <p:spPr bwMode="auto">
          <a:xfrm>
            <a:off x="3921913" y="3459458"/>
            <a:ext cx="456196" cy="45619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sp>
        <p:nvSpPr>
          <p:cNvPr id="18" name="Oval 17"/>
          <p:cNvSpPr/>
          <p:nvPr/>
        </p:nvSpPr>
        <p:spPr bwMode="auto">
          <a:xfrm>
            <a:off x="4226044" y="2907539"/>
            <a:ext cx="456196" cy="45619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sp>
        <p:nvSpPr>
          <p:cNvPr id="19" name="Rectangle 18"/>
          <p:cNvSpPr/>
          <p:nvPr/>
        </p:nvSpPr>
        <p:spPr bwMode="auto">
          <a:xfrm>
            <a:off x="3845882" y="4067719"/>
            <a:ext cx="152065" cy="304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R</a:t>
            </a:r>
            <a:endParaRPr/>
          </a:p>
        </p:txBody>
      </p:sp>
      <p:sp>
        <p:nvSpPr>
          <p:cNvPr id="20" name="Rectangle 19"/>
          <p:cNvSpPr/>
          <p:nvPr/>
        </p:nvSpPr>
        <p:spPr bwMode="auto">
          <a:xfrm>
            <a:off x="4150012" y="4067719"/>
            <a:ext cx="380163" cy="304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S</a:t>
            </a:r>
            <a:endParaRPr/>
          </a:p>
        </p:txBody>
      </p:sp>
      <p:sp>
        <p:nvSpPr>
          <p:cNvPr id="21" name="Rectangle 20"/>
          <p:cNvSpPr/>
          <p:nvPr/>
        </p:nvSpPr>
        <p:spPr bwMode="auto">
          <a:xfrm>
            <a:off x="4568190" y="3446235"/>
            <a:ext cx="228098" cy="304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V</a:t>
            </a:r>
            <a:endParaRPr/>
          </a:p>
        </p:txBody>
      </p:sp>
      <p:cxnSp>
        <p:nvCxnSpPr>
          <p:cNvPr id="22" name="Straight Arrow Connector 21"/>
          <p:cNvCxnSpPr>
            <a:cxnSpLocks/>
            <a:stCxn id="19" idx="0"/>
            <a:endCxn id="17" idx="4"/>
          </p:cNvCxnSpPr>
          <p:nvPr/>
        </p:nvCxnSpPr>
        <p:spPr bwMode="auto">
          <a:xfrm flipV="1">
            <a:off x="3921913" y="3915654"/>
            <a:ext cx="228098" cy="15206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a:cxnSpLocks/>
            <a:stCxn id="20" idx="0"/>
            <a:endCxn id="17" idx="4"/>
          </p:cNvCxnSpPr>
          <p:nvPr/>
        </p:nvCxnSpPr>
        <p:spPr bwMode="auto">
          <a:xfrm flipH="1" flipV="1">
            <a:off x="4150011" y="3915654"/>
            <a:ext cx="190082" cy="15206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a:cxnSpLocks/>
            <a:stCxn id="17" idx="0"/>
            <a:endCxn id="18" idx="4"/>
          </p:cNvCxnSpPr>
          <p:nvPr/>
        </p:nvCxnSpPr>
        <p:spPr bwMode="auto">
          <a:xfrm flipV="1">
            <a:off x="4150012" y="3363735"/>
            <a:ext cx="304131" cy="9572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a:cxnSpLocks/>
            <a:stCxn id="21" idx="0"/>
            <a:endCxn id="18" idx="4"/>
          </p:cNvCxnSpPr>
          <p:nvPr/>
        </p:nvCxnSpPr>
        <p:spPr bwMode="auto">
          <a:xfrm flipH="1" flipV="1">
            <a:off x="4454142" y="3363734"/>
            <a:ext cx="228098" cy="8250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Oval 25"/>
          <p:cNvSpPr/>
          <p:nvPr/>
        </p:nvSpPr>
        <p:spPr bwMode="auto">
          <a:xfrm>
            <a:off x="2587011" y="2318968"/>
            <a:ext cx="456196" cy="45619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sp>
        <p:nvSpPr>
          <p:cNvPr id="27" name="Rectangle 26"/>
          <p:cNvSpPr/>
          <p:nvPr/>
        </p:nvSpPr>
        <p:spPr bwMode="auto">
          <a:xfrm>
            <a:off x="2929158" y="2857665"/>
            <a:ext cx="228098" cy="304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U</a:t>
            </a:r>
            <a:endParaRPr/>
          </a:p>
        </p:txBody>
      </p:sp>
      <p:cxnSp>
        <p:nvCxnSpPr>
          <p:cNvPr id="28" name="Straight Arrow Connector 27"/>
          <p:cNvCxnSpPr>
            <a:cxnSpLocks/>
            <a:stCxn id="27" idx="0"/>
            <a:endCxn id="26" idx="4"/>
          </p:cNvCxnSpPr>
          <p:nvPr/>
        </p:nvCxnSpPr>
        <p:spPr bwMode="auto">
          <a:xfrm flipH="1" flipV="1">
            <a:off x="2815109" y="2775164"/>
            <a:ext cx="228098" cy="8250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a:cxnSpLocks/>
            <a:stCxn id="9" idx="0"/>
            <a:endCxn id="26" idx="4"/>
          </p:cNvCxnSpPr>
          <p:nvPr/>
        </p:nvCxnSpPr>
        <p:spPr bwMode="auto">
          <a:xfrm flipV="1">
            <a:off x="2401262" y="2775164"/>
            <a:ext cx="413848" cy="13237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1" name="Oval 30"/>
          <p:cNvSpPr/>
          <p:nvPr/>
        </p:nvSpPr>
        <p:spPr bwMode="auto">
          <a:xfrm>
            <a:off x="4609242" y="2316824"/>
            <a:ext cx="456196" cy="45619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sp>
        <p:nvSpPr>
          <p:cNvPr id="32" name="Rectangle 31"/>
          <p:cNvSpPr/>
          <p:nvPr/>
        </p:nvSpPr>
        <p:spPr bwMode="auto">
          <a:xfrm>
            <a:off x="4951388" y="2855519"/>
            <a:ext cx="228098" cy="304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U</a:t>
            </a:r>
            <a:endParaRPr/>
          </a:p>
        </p:txBody>
      </p:sp>
      <p:cxnSp>
        <p:nvCxnSpPr>
          <p:cNvPr id="33" name="Straight Arrow Connector 32"/>
          <p:cNvCxnSpPr>
            <a:cxnSpLocks/>
            <a:stCxn id="32" idx="0"/>
            <a:endCxn id="31" idx="4"/>
          </p:cNvCxnSpPr>
          <p:nvPr/>
        </p:nvCxnSpPr>
        <p:spPr bwMode="auto">
          <a:xfrm flipH="1" flipV="1">
            <a:off x="4837340" y="2773019"/>
            <a:ext cx="228098" cy="8250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a:cxnSpLocks/>
            <a:stCxn id="18" idx="0"/>
            <a:endCxn id="31" idx="4"/>
          </p:cNvCxnSpPr>
          <p:nvPr/>
        </p:nvCxnSpPr>
        <p:spPr bwMode="auto">
          <a:xfrm flipV="1">
            <a:off x="4454143" y="2773021"/>
            <a:ext cx="383197" cy="13451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p:cNvCxnSpPr>
            <a:cxnSpLocks/>
            <a:stCxn id="8" idx="0"/>
            <a:endCxn id="18" idx="4"/>
          </p:cNvCxnSpPr>
          <p:nvPr/>
        </p:nvCxnSpPr>
        <p:spPr bwMode="auto">
          <a:xfrm flipV="1">
            <a:off x="2097131" y="3363735"/>
            <a:ext cx="2357011" cy="9572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p:cNvCxnSpPr>
            <a:cxnSpLocks/>
            <a:stCxn id="9" idx="0"/>
            <a:endCxn id="31" idx="4"/>
          </p:cNvCxnSpPr>
          <p:nvPr/>
        </p:nvCxnSpPr>
        <p:spPr bwMode="auto">
          <a:xfrm flipV="1">
            <a:off x="2401262" y="2773021"/>
            <a:ext cx="2436078" cy="13451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4" name="Oval 63"/>
          <p:cNvSpPr/>
          <p:nvPr/>
        </p:nvSpPr>
        <p:spPr bwMode="auto">
          <a:xfrm>
            <a:off x="1869032" y="3459458"/>
            <a:ext cx="456196" cy="45619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sp>
        <p:nvSpPr>
          <p:cNvPr id="65" name="Oval 64"/>
          <p:cNvSpPr/>
          <p:nvPr/>
        </p:nvSpPr>
        <p:spPr bwMode="auto">
          <a:xfrm>
            <a:off x="2170944" y="2911941"/>
            <a:ext cx="456196" cy="45619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sp>
        <p:nvSpPr>
          <p:cNvPr id="66" name="TextBox 65"/>
          <p:cNvSpPr txBox="1"/>
          <p:nvPr/>
        </p:nvSpPr>
        <p:spPr bwMode="auto">
          <a:xfrm>
            <a:off x="617797" y="3459458"/>
            <a:ext cx="1216522" cy="378949"/>
          </a:xfrm>
          <a:prstGeom prst="rect">
            <a:avLst/>
          </a:prstGeom>
          <a:noFill/>
        </p:spPr>
        <p:txBody>
          <a:bodyPr wrap="square" rtlCol="0">
            <a:spAutoFit/>
          </a:bodyPr>
          <a:lstStyle/>
          <a:p>
            <a:pPr>
              <a:defRPr/>
            </a:pPr>
            <a:r>
              <a:rPr lang="en-US" sz="1850">
                <a:solidFill>
                  <a:srgbClr val="FF0000"/>
                </a:solidFill>
              </a:rPr>
              <a:t>Shared</a:t>
            </a:r>
            <a:endParaRPr/>
          </a:p>
        </p:txBody>
      </p:sp>
      <p:sp>
        <p:nvSpPr>
          <p:cNvPr id="67" name="TextBox 66"/>
          <p:cNvSpPr txBox="1"/>
          <p:nvPr/>
        </p:nvSpPr>
        <p:spPr bwMode="auto">
          <a:xfrm>
            <a:off x="989618" y="2903136"/>
            <a:ext cx="1216522" cy="378949"/>
          </a:xfrm>
          <a:prstGeom prst="rect">
            <a:avLst/>
          </a:prstGeom>
          <a:noFill/>
        </p:spPr>
        <p:txBody>
          <a:bodyPr wrap="square" rtlCol="0">
            <a:spAutoFit/>
          </a:bodyPr>
          <a:lstStyle/>
          <a:p>
            <a:pPr>
              <a:defRPr/>
            </a:pPr>
            <a:r>
              <a:rPr lang="en-US" sz="1850">
                <a:solidFill>
                  <a:srgbClr val="FF0000"/>
                </a:solidFill>
              </a:rPr>
              <a:t>Shared</a:t>
            </a:r>
            <a:endParaRPr/>
          </a:p>
        </p:txBody>
      </p:sp>
      <p:sp>
        <p:nvSpPr>
          <p:cNvPr id="83" name="Title 1"/>
          <p:cNvSpPr>
            <a:spLocks noGrp="1"/>
          </p:cNvSpPr>
          <p:nvPr>
            <p:ph type="title"/>
          </p:nvPr>
        </p:nvSpPr>
        <p:spPr bwMode="auto">
          <a:xfrm>
            <a:off x="13390" y="261814"/>
            <a:ext cx="12165220" cy="705691"/>
          </a:xfrm>
        </p:spPr>
        <p:txBody>
          <a:bodyPr/>
          <a:lstStyle/>
          <a:p>
            <a:pPr>
              <a:defRPr/>
            </a:pPr>
            <a:r>
              <a:rPr lang="en-US" sz="4000"/>
              <a:t>The Shared Query Execution Dilemma</a:t>
            </a:r>
            <a:endParaRPr/>
          </a:p>
        </p:txBody>
      </p:sp>
      <p:sp>
        <p:nvSpPr>
          <p:cNvPr id="6" name="Rectangle 5"/>
          <p:cNvSpPr/>
          <p:nvPr/>
        </p:nvSpPr>
        <p:spPr bwMode="auto">
          <a:xfrm>
            <a:off x="617529" y="2211834"/>
            <a:ext cx="5170219" cy="23297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50"/>
          </a:p>
        </p:txBody>
      </p:sp>
      <p:sp>
        <p:nvSpPr>
          <p:cNvPr id="7" name="TextBox 6"/>
          <p:cNvSpPr txBox="1"/>
          <p:nvPr/>
        </p:nvSpPr>
        <p:spPr bwMode="auto">
          <a:xfrm>
            <a:off x="2744925" y="4495321"/>
            <a:ext cx="1900816" cy="378949"/>
          </a:xfrm>
          <a:prstGeom prst="rect">
            <a:avLst/>
          </a:prstGeom>
          <a:noFill/>
        </p:spPr>
        <p:txBody>
          <a:bodyPr wrap="square" rtlCol="0">
            <a:spAutoFit/>
          </a:bodyPr>
          <a:lstStyle/>
          <a:p>
            <a:pPr>
              <a:defRPr/>
            </a:pPr>
            <a:r>
              <a:rPr lang="en-US" sz="1850" b="1"/>
              <a:t>Batch</a:t>
            </a:r>
            <a:endParaRPr/>
          </a:p>
        </p:txBody>
      </p:sp>
      <p:sp>
        <p:nvSpPr>
          <p:cNvPr id="30" name="TextBox 29"/>
          <p:cNvSpPr txBox="1"/>
          <p:nvPr/>
        </p:nvSpPr>
        <p:spPr bwMode="auto">
          <a:xfrm>
            <a:off x="617529" y="4988458"/>
            <a:ext cx="6928590" cy="399647"/>
          </a:xfrm>
          <a:prstGeom prst="rect">
            <a:avLst/>
          </a:prstGeom>
          <a:noFill/>
        </p:spPr>
        <p:txBody>
          <a:bodyPr wrap="square" rtlCol="0">
            <a:spAutoFit/>
          </a:bodyPr>
          <a:lstStyle/>
          <a:p>
            <a:pPr>
              <a:defRPr/>
            </a:pPr>
            <a:r>
              <a:rPr lang="en-US" sz="2000"/>
              <a:t>Heuristics can detect </a:t>
            </a:r>
            <a:r>
              <a:rPr lang="en-US" sz="2000" b="1"/>
              <a:t>some</a:t>
            </a:r>
            <a:r>
              <a:rPr lang="en-US" sz="2000"/>
              <a:t> opportunities </a:t>
            </a:r>
            <a:r>
              <a:rPr lang="en-US" sz="2000" b="1"/>
              <a:t>fast</a:t>
            </a:r>
            <a:endParaRPr/>
          </a:p>
        </p:txBody>
      </p:sp>
      <p:sp>
        <p:nvSpPr>
          <p:cNvPr id="69" name="TextBox 68"/>
          <p:cNvSpPr txBox="1"/>
          <p:nvPr/>
        </p:nvSpPr>
        <p:spPr bwMode="auto">
          <a:xfrm>
            <a:off x="617529" y="5390159"/>
            <a:ext cx="7531650" cy="378949"/>
          </a:xfrm>
          <a:prstGeom prst="rect">
            <a:avLst/>
          </a:prstGeom>
          <a:noFill/>
        </p:spPr>
        <p:txBody>
          <a:bodyPr wrap="square" rtlCol="0">
            <a:spAutoFit/>
          </a:bodyPr>
          <a:lstStyle/>
          <a:p>
            <a:pPr>
              <a:defRPr/>
            </a:pPr>
            <a:r>
              <a:rPr lang="en-US" sz="1850"/>
              <a:t>Optimization can choose </a:t>
            </a:r>
            <a:r>
              <a:rPr lang="en-US" sz="1850" b="1"/>
              <a:t>best</a:t>
            </a:r>
            <a:r>
              <a:rPr lang="en-US" sz="1850"/>
              <a:t> opportunities </a:t>
            </a:r>
            <a:r>
              <a:rPr lang="en-US" sz="1850" b="1"/>
              <a:t>at high cost</a:t>
            </a:r>
            <a:endParaRPr/>
          </a:p>
        </p:txBody>
      </p:sp>
      <p:sp>
        <p:nvSpPr>
          <p:cNvPr id="70" name="TextBox 69"/>
          <p:cNvSpPr txBox="1"/>
          <p:nvPr/>
        </p:nvSpPr>
        <p:spPr bwMode="auto">
          <a:xfrm>
            <a:off x="469587" y="1048635"/>
            <a:ext cx="6158375" cy="378949"/>
          </a:xfrm>
          <a:prstGeom prst="rect">
            <a:avLst/>
          </a:prstGeom>
          <a:noFill/>
        </p:spPr>
        <p:txBody>
          <a:bodyPr wrap="square" rtlCol="0">
            <a:spAutoFit/>
          </a:bodyPr>
          <a:lstStyle/>
          <a:p>
            <a:pPr>
              <a:defRPr/>
            </a:pPr>
            <a:r>
              <a:rPr lang="en-US" sz="1850">
                <a:solidFill>
                  <a:srgbClr val="009CD5"/>
                </a:solidFill>
              </a:rPr>
              <a:t>Q1: … WHERE </a:t>
            </a:r>
            <a:r>
              <a:rPr lang="en-US" sz="1850" b="1">
                <a:solidFill>
                  <a:srgbClr val="FF0000"/>
                </a:solidFill>
              </a:rPr>
              <a:t>R.a=S.a and R.b=U.b </a:t>
            </a:r>
            <a:r>
              <a:rPr lang="en-US" sz="1850">
                <a:solidFill>
                  <a:srgbClr val="009CD5"/>
                </a:solidFill>
              </a:rPr>
              <a:t>and R.c=T.c</a:t>
            </a:r>
          </a:p>
        </p:txBody>
      </p:sp>
      <p:sp>
        <p:nvSpPr>
          <p:cNvPr id="71" name="TextBox 70"/>
          <p:cNvSpPr txBox="1"/>
          <p:nvPr/>
        </p:nvSpPr>
        <p:spPr bwMode="auto">
          <a:xfrm>
            <a:off x="469587" y="1475285"/>
            <a:ext cx="6158375" cy="378949"/>
          </a:xfrm>
          <a:prstGeom prst="rect">
            <a:avLst/>
          </a:prstGeom>
          <a:noFill/>
        </p:spPr>
        <p:txBody>
          <a:bodyPr wrap="square" rtlCol="0">
            <a:spAutoFit/>
          </a:bodyPr>
          <a:lstStyle/>
          <a:p>
            <a:pPr>
              <a:defRPr/>
            </a:pPr>
            <a:r>
              <a:rPr lang="en-US" sz="1850">
                <a:solidFill>
                  <a:schemeClr val="accent1">
                    <a:lumMod val="75000"/>
                  </a:schemeClr>
                </a:solidFill>
              </a:rPr>
              <a:t>Q2: … WHERE </a:t>
            </a:r>
            <a:r>
              <a:rPr lang="en-US" sz="1850" b="1">
                <a:solidFill>
                  <a:srgbClr val="FF0000"/>
                </a:solidFill>
              </a:rPr>
              <a:t>R.a=S.a and R.b=U.b </a:t>
            </a:r>
            <a:r>
              <a:rPr lang="en-US" sz="1850">
                <a:solidFill>
                  <a:schemeClr val="accent1">
                    <a:lumMod val="75000"/>
                  </a:schemeClr>
                </a:solidFill>
              </a:rPr>
              <a:t>and S.d=V.d</a:t>
            </a:r>
          </a:p>
        </p:txBody>
      </p:sp>
      <p:graphicFrame>
        <p:nvGraphicFramePr>
          <p:cNvPr id="73" name="Chart 72"/>
          <p:cNvGraphicFramePr>
            <a:graphicFrameLocks/>
          </p:cNvGraphicFramePr>
          <p:nvPr/>
        </p:nvGraphicFramePr>
        <p:xfrm>
          <a:off x="6019734" y="1915971"/>
          <a:ext cx="5865976" cy="3494333"/>
        </p:xfrm>
        <a:graphic>
          <a:graphicData uri="http://schemas.openxmlformats.org/drawingml/2006/chart">
            <c:chart xmlns:c="http://schemas.openxmlformats.org/drawingml/2006/chart" xmlns:r="http://schemas.openxmlformats.org/officeDocument/2006/relationships" r:id="rId3"/>
          </a:graphicData>
        </a:graphic>
      </p:graphicFrame>
      <p:sp>
        <p:nvSpPr>
          <p:cNvPr id="2" name="Down Arrow 1"/>
          <p:cNvSpPr/>
          <p:nvPr/>
        </p:nvSpPr>
        <p:spPr bwMode="auto">
          <a:xfrm>
            <a:off x="11091778" y="2702701"/>
            <a:ext cx="228098" cy="679838"/>
          </a:xfrm>
          <a:prstGeom prst="downArrow">
            <a:avLst>
              <a:gd name="adj1" fmla="val 50000"/>
              <a:gd name="adj2" fmla="val 50000"/>
            </a:avLst>
          </a:prstGeom>
          <a:pattFill prst="dk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50"/>
          </a:p>
        </p:txBody>
      </p:sp>
      <p:sp>
        <p:nvSpPr>
          <p:cNvPr id="74" name="Down Arrow 73"/>
          <p:cNvSpPr/>
          <p:nvPr/>
        </p:nvSpPr>
        <p:spPr bwMode="auto">
          <a:xfrm>
            <a:off x="11319875" y="2693566"/>
            <a:ext cx="228098" cy="1424181"/>
          </a:xfrm>
          <a:prstGeom prst="down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50"/>
          </a:p>
        </p:txBody>
      </p:sp>
      <p:sp>
        <p:nvSpPr>
          <p:cNvPr id="3" name="TextBox 2"/>
          <p:cNvSpPr txBox="1"/>
          <p:nvPr/>
        </p:nvSpPr>
        <p:spPr bwMode="auto">
          <a:xfrm>
            <a:off x="9534101" y="3467699"/>
            <a:ext cx="2229829" cy="378949"/>
          </a:xfrm>
          <a:prstGeom prst="rect">
            <a:avLst/>
          </a:prstGeom>
          <a:noFill/>
        </p:spPr>
        <p:txBody>
          <a:bodyPr wrap="square" rtlCol="0">
            <a:spAutoFit/>
          </a:bodyPr>
          <a:lstStyle/>
          <a:p>
            <a:pPr>
              <a:defRPr/>
            </a:pPr>
            <a:r>
              <a:rPr lang="en-US" sz="1850" b="1">
                <a:solidFill>
                  <a:srgbClr val="FF0000"/>
                </a:solidFill>
              </a:rPr>
              <a:t>Sharing benefit</a:t>
            </a:r>
            <a:endParaRPr/>
          </a:p>
        </p:txBody>
      </p:sp>
      <p:sp>
        <p:nvSpPr>
          <p:cNvPr id="35" name="TextBox 34"/>
          <p:cNvSpPr txBox="1"/>
          <p:nvPr/>
        </p:nvSpPr>
        <p:spPr bwMode="auto">
          <a:xfrm>
            <a:off x="7614066" y="1912372"/>
            <a:ext cx="2677309" cy="378949"/>
          </a:xfrm>
          <a:prstGeom prst="rect">
            <a:avLst/>
          </a:prstGeom>
          <a:noFill/>
        </p:spPr>
        <p:txBody>
          <a:bodyPr wrap="square" rtlCol="0">
            <a:spAutoFit/>
          </a:bodyPr>
          <a:lstStyle/>
          <a:p>
            <a:pPr>
              <a:defRPr/>
            </a:pPr>
            <a:r>
              <a:rPr lang="en-US" sz="1850" b="1"/>
              <a:t>Optimization</a:t>
            </a:r>
            <a:endParaRPr/>
          </a:p>
        </p:txBody>
      </p:sp>
      <p:sp>
        <p:nvSpPr>
          <p:cNvPr id="75" name="Freeform 74"/>
          <p:cNvSpPr/>
          <p:nvPr/>
        </p:nvSpPr>
        <p:spPr bwMode="auto">
          <a:xfrm>
            <a:off x="7320273" y="2270133"/>
            <a:ext cx="397241" cy="2147903"/>
          </a:xfrm>
          <a:custGeom>
            <a:avLst/>
            <a:gdLst>
              <a:gd name="connsiteX0" fmla="*/ 419725 w 429449"/>
              <a:gd name="connsiteY0" fmla="*/ 0 h 2281705"/>
              <a:gd name="connsiteX1" fmla="*/ 374754 w 429449"/>
              <a:gd name="connsiteY1" fmla="*/ 1918741 h 2281705"/>
              <a:gd name="connsiteX2" fmla="*/ 0 w 429449"/>
              <a:gd name="connsiteY2" fmla="*/ 2278505 h 2281705"/>
            </a:gdLst>
            <a:ahLst/>
            <a:cxnLst>
              <a:cxn ang="0">
                <a:pos x="connsiteX0" y="connsiteY0"/>
              </a:cxn>
              <a:cxn ang="0">
                <a:pos x="connsiteX1" y="connsiteY1"/>
              </a:cxn>
              <a:cxn ang="0">
                <a:pos x="connsiteX2" y="connsiteY2"/>
              </a:cxn>
            </a:cxnLst>
            <a:rect l="l" t="t" r="r" b="b"/>
            <a:pathLst>
              <a:path w="429449" h="2281705" extrusionOk="0">
                <a:moveTo>
                  <a:pt x="419725" y="0"/>
                </a:moveTo>
                <a:cubicBezTo>
                  <a:pt x="432216" y="769495"/>
                  <a:pt x="444708" y="1538990"/>
                  <a:pt x="374754" y="1918741"/>
                </a:cubicBezTo>
                <a:cubicBezTo>
                  <a:pt x="304800" y="2298492"/>
                  <a:pt x="152400" y="2288498"/>
                  <a:pt x="0" y="2278505"/>
                </a:cubicBez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sz="1100"/>
          </a:p>
        </p:txBody>
      </p:sp>
      <p:sp>
        <p:nvSpPr>
          <p:cNvPr id="36" name="Rectangle 35"/>
          <p:cNvSpPr/>
          <p:nvPr/>
        </p:nvSpPr>
        <p:spPr bwMode="auto">
          <a:xfrm>
            <a:off x="617529" y="5781657"/>
            <a:ext cx="6870051" cy="379665"/>
          </a:xfrm>
          <a:prstGeom prst="rect">
            <a:avLst/>
          </a:prstGeom>
        </p:spPr>
        <p:txBody>
          <a:bodyPr wrap="square">
            <a:spAutoFit/>
          </a:bodyPr>
          <a:lstStyle/>
          <a:p>
            <a:pPr>
              <a:defRPr/>
            </a:pPr>
            <a:r>
              <a:rPr lang="en-US" sz="1800" b="1"/>
              <a:t>Too much and too little optimization hurt performance!</a:t>
            </a:r>
            <a:endParaRPr/>
          </a:p>
        </p:txBody>
      </p:sp>
      <p:sp>
        <p:nvSpPr>
          <p:cNvPr id="50" name="Rectangle 49"/>
          <p:cNvSpPr/>
          <p:nvPr/>
        </p:nvSpPr>
        <p:spPr bwMode="auto">
          <a:xfrm>
            <a:off x="10089226" y="925358"/>
            <a:ext cx="1856053" cy="337843"/>
          </a:xfrm>
          <a:prstGeom prst="rect">
            <a:avLst/>
          </a:prstGeom>
        </p:spPr>
        <p:txBody>
          <a:bodyPr wrap="none">
            <a:spAutoFit/>
          </a:bodyPr>
          <a:lstStyle/>
          <a:p>
            <a:pPr algn="r">
              <a:defRPr/>
            </a:pPr>
            <a:r>
              <a:rPr lang="en-US" sz="1600"/>
              <a:t>[Sioulas SIGMOD21</a:t>
            </a:r>
            <a:r>
              <a:rPr sz="1600"/>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par>
                                <p:cTn id="11" presetID="9" presetClass="exit" presetSubtype="0" fill="hold" grpId="0" nodeType="withEffect">
                                  <p:stCondLst>
                                    <p:cond delay="0"/>
                                  </p:stCondLst>
                                  <p:childTnLst>
                                    <p:animEffect transition="out" filter="dissolv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19"/>
                                        </p:tgtEl>
                                      </p:cBhvr>
                                    </p:animEffect>
                                    <p:set>
                                      <p:cBhvr>
                                        <p:cTn id="16" dur="1" fill="hold">
                                          <p:stCondLst>
                                            <p:cond delay="499"/>
                                          </p:stCondLst>
                                        </p:cTn>
                                        <p:tgtEl>
                                          <p:spTgt spid="19"/>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par>
                                <p:cTn id="26" presetID="9"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ssolve">
                                      <p:cBhvr>
                                        <p:cTn id="34" dur="500"/>
                                        <p:tgtEl>
                                          <p:spTgt spid="6"/>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dissolve">
                                      <p:cBhvr>
                                        <p:cTn id="40" dur="500"/>
                                        <p:tgtEl>
                                          <p:spTgt spid="66"/>
                                        </p:tgtEl>
                                      </p:cBhvr>
                                    </p:animEffect>
                                  </p:childTnLst>
                                </p:cTn>
                              </p:par>
                              <p:par>
                                <p:cTn id="41" presetID="9"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dissolve">
                                      <p:cBhvr>
                                        <p:cTn id="43" dur="500"/>
                                        <p:tgtEl>
                                          <p:spTgt spid="61"/>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dissolve">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3.05527E-6 -4.27746E-6 L 0.03155 -0.08878 " pathEditMode="relative" rAng="0" ptsTypes="AA">
                                      <p:cBhvr>
                                        <p:cTn id="50" dur="2000" fill="hold"/>
                                        <p:tgtEl>
                                          <p:spTgt spid="21"/>
                                        </p:tgtEl>
                                        <p:attrNameLst>
                                          <p:attrName>ppt_x</p:attrName>
                                          <p:attrName>ppt_y</p:attrName>
                                        </p:attrNameLst>
                                      </p:cBhvr>
                                      <p:rCtr x="1577" y="-4439"/>
                                    </p:animMotion>
                                  </p:childTnLst>
                                </p:cTn>
                              </p:par>
                              <p:par>
                                <p:cTn id="51" presetID="42" presetClass="path" presetSubtype="0" accel="50000" decel="50000" fill="hold" grpId="0" nodeType="withEffect">
                                  <p:stCondLst>
                                    <p:cond delay="0"/>
                                  </p:stCondLst>
                                  <p:childTnLst>
                                    <p:animMotion origin="layout" path="M 3.67049E-6 -2.71676E-6 L -0.03155 0.08625 " pathEditMode="relative" rAng="0" ptsTypes="AA">
                                      <p:cBhvr>
                                        <p:cTn id="52" dur="2000" fill="hold"/>
                                        <p:tgtEl>
                                          <p:spTgt spid="32"/>
                                        </p:tgtEl>
                                        <p:attrNameLst>
                                          <p:attrName>ppt_x</p:attrName>
                                          <p:attrName>ppt_y</p:attrName>
                                        </p:attrNameLst>
                                      </p:cBhvr>
                                      <p:rCtr x="-1577" y="4301"/>
                                    </p:animMotion>
                                  </p:childTnLst>
                                </p:cTn>
                              </p:par>
                              <p:par>
                                <p:cTn id="53" presetID="42" presetClass="path" presetSubtype="0" accel="50000" decel="50000" fill="hold" grpId="0" nodeType="withEffect">
                                  <p:stCondLst>
                                    <p:cond delay="0"/>
                                  </p:stCondLst>
                                  <p:childTnLst>
                                    <p:animMotion origin="layout" path="M 2.22106E-6 -4.27746E-6 L 0.03402 -0.08878 " pathEditMode="relative" rAng="0" ptsTypes="AA">
                                      <p:cBhvr>
                                        <p:cTn id="54" dur="2000" fill="hold"/>
                                        <p:tgtEl>
                                          <p:spTgt spid="12"/>
                                        </p:tgtEl>
                                        <p:attrNameLst>
                                          <p:attrName>ppt_x</p:attrName>
                                          <p:attrName>ppt_y</p:attrName>
                                        </p:attrNameLst>
                                      </p:cBhvr>
                                      <p:rCtr x="1694" y="-4439"/>
                                    </p:animMotion>
                                  </p:childTnLst>
                                </p:cTn>
                              </p:par>
                              <p:par>
                                <p:cTn id="55" presetID="42" presetClass="path" presetSubtype="0" accel="50000" decel="50000" fill="hold" grpId="0" nodeType="withEffect">
                                  <p:stCondLst>
                                    <p:cond delay="0"/>
                                  </p:stCondLst>
                                  <p:childTnLst>
                                    <p:animMotion origin="layout" path="M 2.40876E-6 -3.93064E-6 L -0.03402 0.08602 " pathEditMode="relative" rAng="0" ptsTypes="AA">
                                      <p:cBhvr>
                                        <p:cTn id="56" dur="2000" fill="hold"/>
                                        <p:tgtEl>
                                          <p:spTgt spid="27"/>
                                        </p:tgtEl>
                                        <p:attrNameLst>
                                          <p:attrName>ppt_x</p:attrName>
                                          <p:attrName>ppt_y</p:attrName>
                                        </p:attrNameLst>
                                      </p:cBhvr>
                                      <p:rCtr x="-1708" y="4301"/>
                                    </p:animMotion>
                                  </p:childTnLst>
                                </p:cTn>
                              </p:par>
                            </p:childTnLst>
                          </p:cTn>
                        </p:par>
                        <p:par>
                          <p:cTn id="57" fill="hold">
                            <p:stCondLst>
                              <p:cond delay="2000"/>
                            </p:stCondLst>
                            <p:childTnLst>
                              <p:par>
                                <p:cTn id="58" presetID="9" presetClass="exit" presetSubtype="0" fill="hold" grpId="1" nodeType="afterEffect">
                                  <p:stCondLst>
                                    <p:cond delay="1000"/>
                                  </p:stCondLst>
                                  <p:childTnLst>
                                    <p:animEffect transition="out" filter="dissolve">
                                      <p:cBhvr>
                                        <p:cTn id="59" dur="500"/>
                                        <p:tgtEl>
                                          <p:spTgt spid="32"/>
                                        </p:tgtEl>
                                      </p:cBhvr>
                                    </p:animEffect>
                                    <p:set>
                                      <p:cBhvr>
                                        <p:cTn id="60" dur="1" fill="hold">
                                          <p:stCondLst>
                                            <p:cond delay="499"/>
                                          </p:stCondLst>
                                        </p:cTn>
                                        <p:tgtEl>
                                          <p:spTgt spid="32"/>
                                        </p:tgtEl>
                                        <p:attrNameLst>
                                          <p:attrName>style.visibility</p:attrName>
                                        </p:attrNameLst>
                                      </p:cBhvr>
                                      <p:to>
                                        <p:strVal val="hidden"/>
                                      </p:to>
                                    </p:set>
                                  </p:childTnLst>
                                </p:cTn>
                              </p:par>
                              <p:par>
                                <p:cTn id="61" presetID="9" presetClass="exit" presetSubtype="0" fill="hold" grpId="0" nodeType="withEffect">
                                  <p:stCondLst>
                                    <p:cond delay="1000"/>
                                  </p:stCondLst>
                                  <p:childTnLst>
                                    <p:animEffect transition="out" filter="dissolve">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par>
                                <p:cTn id="64" presetID="9" presetClass="exit" presetSubtype="0" fill="hold" nodeType="withEffect">
                                  <p:stCondLst>
                                    <p:cond delay="1000"/>
                                  </p:stCondLst>
                                  <p:childTnLst>
                                    <p:animEffect transition="out" filter="dissolve">
                                      <p:cBhvr>
                                        <p:cTn id="65" dur="500"/>
                                        <p:tgtEl>
                                          <p:spTgt spid="61"/>
                                        </p:tgtEl>
                                      </p:cBhvr>
                                    </p:animEffect>
                                    <p:set>
                                      <p:cBhvr>
                                        <p:cTn id="66" dur="1" fill="hold">
                                          <p:stCondLst>
                                            <p:cond delay="499"/>
                                          </p:stCondLst>
                                        </p:cTn>
                                        <p:tgtEl>
                                          <p:spTgt spid="61"/>
                                        </p:tgtEl>
                                        <p:attrNameLst>
                                          <p:attrName>style.visibility</p:attrName>
                                        </p:attrNameLst>
                                      </p:cBhvr>
                                      <p:to>
                                        <p:strVal val="hidden"/>
                                      </p:to>
                                    </p:set>
                                  </p:childTnLst>
                                </p:cTn>
                              </p:par>
                              <p:par>
                                <p:cTn id="67" presetID="9" presetClass="exit" presetSubtype="0" fill="hold" nodeType="withEffect">
                                  <p:stCondLst>
                                    <p:cond delay="1000"/>
                                  </p:stCondLst>
                                  <p:childTnLst>
                                    <p:animEffect transition="out" filter="dissolve">
                                      <p:cBhvr>
                                        <p:cTn id="68" dur="500"/>
                                        <p:tgtEl>
                                          <p:spTgt spid="34"/>
                                        </p:tgtEl>
                                      </p:cBhvr>
                                    </p:animEffect>
                                    <p:set>
                                      <p:cBhvr>
                                        <p:cTn id="69" dur="1" fill="hold">
                                          <p:stCondLst>
                                            <p:cond delay="499"/>
                                          </p:stCondLst>
                                        </p:cTn>
                                        <p:tgtEl>
                                          <p:spTgt spid="34"/>
                                        </p:tgtEl>
                                        <p:attrNameLst>
                                          <p:attrName>style.visibility</p:attrName>
                                        </p:attrNameLst>
                                      </p:cBhvr>
                                      <p:to>
                                        <p:strVal val="hidden"/>
                                      </p:to>
                                    </p:set>
                                  </p:childTnLst>
                                </p:cTn>
                              </p:par>
                              <p:par>
                                <p:cTn id="70" presetID="9" presetClass="entr" presetSubtype="0" fill="hold" nodeType="withEffect">
                                  <p:stCondLst>
                                    <p:cond delay="1000"/>
                                  </p:stCondLst>
                                  <p:childTnLst>
                                    <p:set>
                                      <p:cBhvr>
                                        <p:cTn id="71" dur="1" fill="hold">
                                          <p:stCondLst>
                                            <p:cond delay="0"/>
                                          </p:stCondLst>
                                        </p:cTn>
                                        <p:tgtEl>
                                          <p:spTgt spid="62"/>
                                        </p:tgtEl>
                                        <p:attrNameLst>
                                          <p:attrName>style.visibility</p:attrName>
                                        </p:attrNameLst>
                                      </p:cBhvr>
                                      <p:to>
                                        <p:strVal val="visible"/>
                                      </p:to>
                                    </p:set>
                                    <p:animEffect transition="in" filter="dissolve">
                                      <p:cBhvr>
                                        <p:cTn id="72" dur="500"/>
                                        <p:tgtEl>
                                          <p:spTgt spid="62"/>
                                        </p:tgtEl>
                                      </p:cBhvr>
                                    </p:animEffect>
                                  </p:childTnLst>
                                </p:cTn>
                              </p:par>
                              <p:par>
                                <p:cTn id="73" presetID="9" presetClass="entr" presetSubtype="0" fill="hold" grpId="0" nodeType="withEffect">
                                  <p:stCondLst>
                                    <p:cond delay="1000"/>
                                  </p:stCondLst>
                                  <p:childTnLst>
                                    <p:set>
                                      <p:cBhvr>
                                        <p:cTn id="74" dur="1" fill="hold">
                                          <p:stCondLst>
                                            <p:cond delay="0"/>
                                          </p:stCondLst>
                                        </p:cTn>
                                        <p:tgtEl>
                                          <p:spTgt spid="74"/>
                                        </p:tgtEl>
                                        <p:attrNameLst>
                                          <p:attrName>style.visibility</p:attrName>
                                        </p:attrNameLst>
                                      </p:cBhvr>
                                      <p:to>
                                        <p:strVal val="visible"/>
                                      </p:to>
                                    </p:set>
                                    <p:animEffect transition="in" filter="dissolve">
                                      <p:cBhvr>
                                        <p:cTn id="75" dur="500"/>
                                        <p:tgtEl>
                                          <p:spTgt spid="74"/>
                                        </p:tgtEl>
                                      </p:cBhvr>
                                    </p:animEffect>
                                  </p:childTnLst>
                                </p:cTn>
                              </p:par>
                              <p:par>
                                <p:cTn id="76" presetID="9" presetClass="exit" presetSubtype="0" fill="hold" nodeType="withEffect">
                                  <p:stCondLst>
                                    <p:cond delay="1000"/>
                                  </p:stCondLst>
                                  <p:childTnLst>
                                    <p:animEffect transition="out" filter="dissolve">
                                      <p:cBhvr>
                                        <p:cTn id="77" dur="500"/>
                                        <p:tgtEl>
                                          <p:spTgt spid="25"/>
                                        </p:tgtEl>
                                      </p:cBhvr>
                                    </p:animEffect>
                                    <p:set>
                                      <p:cBhvr>
                                        <p:cTn id="78" dur="1" fill="hold">
                                          <p:stCondLst>
                                            <p:cond delay="499"/>
                                          </p:stCondLst>
                                        </p:cTn>
                                        <p:tgtEl>
                                          <p:spTgt spid="25"/>
                                        </p:tgtEl>
                                        <p:attrNameLst>
                                          <p:attrName>style.visibility</p:attrName>
                                        </p:attrNameLst>
                                      </p:cBhvr>
                                      <p:to>
                                        <p:strVal val="hidden"/>
                                      </p:to>
                                    </p:set>
                                  </p:childTnLst>
                                </p:cTn>
                              </p:par>
                              <p:par>
                                <p:cTn id="79" presetID="9" presetClass="entr" presetSubtype="0" fill="hold" grpId="0" nodeType="withEffect">
                                  <p:stCondLst>
                                    <p:cond delay="1000"/>
                                  </p:stCondLst>
                                  <p:childTnLst>
                                    <p:set>
                                      <p:cBhvr>
                                        <p:cTn id="80" dur="1" fill="hold">
                                          <p:stCondLst>
                                            <p:cond delay="0"/>
                                          </p:stCondLst>
                                        </p:cTn>
                                        <p:tgtEl>
                                          <p:spTgt spid="65"/>
                                        </p:tgtEl>
                                        <p:attrNameLst>
                                          <p:attrName>style.visibility</p:attrName>
                                        </p:attrNameLst>
                                      </p:cBhvr>
                                      <p:to>
                                        <p:strVal val="visible"/>
                                      </p:to>
                                    </p:set>
                                    <p:animEffect transition="in" filter="dissolve">
                                      <p:cBhvr>
                                        <p:cTn id="81" dur="500"/>
                                        <p:tgtEl>
                                          <p:spTgt spid="65"/>
                                        </p:tgtEl>
                                      </p:cBhvr>
                                    </p:animEffect>
                                  </p:childTnLst>
                                </p:cTn>
                              </p:par>
                              <p:par>
                                <p:cTn id="82" presetID="9" presetClass="entr" presetSubtype="0" fill="hold" grpId="0" nodeType="withEffect">
                                  <p:stCondLst>
                                    <p:cond delay="1000"/>
                                  </p:stCondLst>
                                  <p:childTnLst>
                                    <p:set>
                                      <p:cBhvr>
                                        <p:cTn id="83" dur="1" fill="hold">
                                          <p:stCondLst>
                                            <p:cond delay="0"/>
                                          </p:stCondLst>
                                        </p:cTn>
                                        <p:tgtEl>
                                          <p:spTgt spid="67"/>
                                        </p:tgtEl>
                                        <p:attrNameLst>
                                          <p:attrName>style.visibility</p:attrName>
                                        </p:attrNameLst>
                                      </p:cBhvr>
                                      <p:to>
                                        <p:strVal val="visible"/>
                                      </p:to>
                                    </p:set>
                                    <p:animEffect transition="in" filter="dissolve">
                                      <p:cBhvr>
                                        <p:cTn id="84" dur="500"/>
                                        <p:tgtEl>
                                          <p:spTgt spid="67"/>
                                        </p:tgtEl>
                                      </p:cBhvr>
                                    </p:animEffect>
                                  </p:childTnLst>
                                </p:cTn>
                              </p:par>
                              <p:par>
                                <p:cTn id="85" presetID="9" presetClass="entr" presetSubtype="0" fill="hold" grpId="0" nodeType="withEffect">
                                  <p:stCondLst>
                                    <p:cond delay="1000"/>
                                  </p:stCondLst>
                                  <p:childTnLst>
                                    <p:set>
                                      <p:cBhvr>
                                        <p:cTn id="86" dur="1" fill="hold">
                                          <p:stCondLst>
                                            <p:cond delay="0"/>
                                          </p:stCondLst>
                                        </p:cTn>
                                        <p:tgtEl>
                                          <p:spTgt spid="75"/>
                                        </p:tgtEl>
                                        <p:attrNameLst>
                                          <p:attrName>style.visibility</p:attrName>
                                        </p:attrNameLst>
                                      </p:cBhvr>
                                      <p:to>
                                        <p:strVal val="visible"/>
                                      </p:to>
                                    </p:set>
                                    <p:animEffect transition="in" filter="dissolve">
                                      <p:cBhvr>
                                        <p:cTn id="87" dur="500"/>
                                        <p:tgtEl>
                                          <p:spTgt spid="75"/>
                                        </p:tgtEl>
                                      </p:cBhvr>
                                    </p:animEffect>
                                  </p:childTnLst>
                                </p:cTn>
                              </p:par>
                              <p:par>
                                <p:cTn id="88" presetID="9" presetClass="entr" presetSubtype="0" fill="hold" grpId="0" nodeType="withEffect">
                                  <p:stCondLst>
                                    <p:cond delay="1000"/>
                                  </p:stCondLst>
                                  <p:childTnLst>
                                    <p:set>
                                      <p:cBhvr>
                                        <p:cTn id="89" dur="1" fill="hold">
                                          <p:stCondLst>
                                            <p:cond delay="0"/>
                                          </p:stCondLst>
                                        </p:cTn>
                                        <p:tgtEl>
                                          <p:spTgt spid="35"/>
                                        </p:tgtEl>
                                        <p:attrNameLst>
                                          <p:attrName>style.visibility</p:attrName>
                                        </p:attrNameLst>
                                      </p:cBhvr>
                                      <p:to>
                                        <p:strVal val="visible"/>
                                      </p:to>
                                    </p:set>
                                    <p:animEffect transition="in" filter="dissolve">
                                      <p:cBhvr>
                                        <p:cTn id="90" dur="500"/>
                                        <p:tgtEl>
                                          <p:spTgt spid="35"/>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dissolve">
                                      <p:cBhvr>
                                        <p:cTn id="93" dur="500"/>
                                        <p:tgtEl>
                                          <p:spTgt spid="6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dissolve">
                                      <p:cBhvr>
                                        <p:cTn id="10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7" grpId="0" animBg="1"/>
      <p:bldP spid="18" grpId="0" animBg="1"/>
      <p:bldP spid="19" grpId="0"/>
      <p:bldP spid="20" grpId="0"/>
      <p:bldP spid="21" grpId="0"/>
      <p:bldP spid="27" grpId="0"/>
      <p:bldP spid="32" grpId="0"/>
      <p:bldP spid="32" grpId="1"/>
      <p:bldP spid="64" grpId="0" animBg="1"/>
      <p:bldP spid="65" grpId="0" animBg="1"/>
      <p:bldP spid="66" grpId="0"/>
      <p:bldP spid="67" grpId="0"/>
      <p:bldP spid="6" grpId="0" animBg="1"/>
      <p:bldP spid="7" grpId="0"/>
      <p:bldP spid="30" grpId="0"/>
      <p:bldP spid="69" grpId="0"/>
      <p:bldP spid="2" grpId="0" animBg="1"/>
      <p:bldP spid="74" grpId="0" animBg="1"/>
      <p:bldP spid="3" grpId="0"/>
      <p:bldP spid="35" grpId="0"/>
      <p:bldP spid="75" grpId="0" animBg="1"/>
      <p:bldP spid="36" grpId="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045" name="Group 1044"/>
          <p:cNvGrpSpPr/>
          <p:nvPr/>
        </p:nvGrpSpPr>
        <p:grpSpPr bwMode="auto">
          <a:xfrm>
            <a:off x="8052605" y="3464892"/>
            <a:ext cx="2653865" cy="2075806"/>
            <a:chOff x="5791200" y="2683402"/>
            <a:chExt cx="2659708" cy="2080376"/>
          </a:xfrm>
        </p:grpSpPr>
        <p:sp>
          <p:nvSpPr>
            <p:cNvPr id="1046" name="Oval 1045"/>
            <p:cNvSpPr/>
            <p:nvPr/>
          </p:nvSpPr>
          <p:spPr bwMode="auto">
            <a:xfrm>
              <a:off x="6243900" y="3293153"/>
              <a:ext cx="457200" cy="4572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cxnSp>
          <p:nvCxnSpPr>
            <p:cNvPr id="1047" name="Straight Arrow Connector 1046"/>
            <p:cNvCxnSpPr>
              <a:cxnSpLocks/>
              <a:stCxn id="1048" idx="0"/>
              <a:endCxn id="1046" idx="4"/>
            </p:cNvCxnSpPr>
            <p:nvPr/>
          </p:nvCxnSpPr>
          <p:spPr bwMode="auto">
            <a:xfrm flipH="1" flipV="1">
              <a:off x="6472500" y="3750353"/>
              <a:ext cx="361391" cy="16817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48" name="Triangle 1047"/>
            <p:cNvSpPr/>
            <p:nvPr/>
          </p:nvSpPr>
          <p:spPr bwMode="auto">
            <a:xfrm>
              <a:off x="6623037" y="3918532"/>
              <a:ext cx="421708" cy="363540"/>
            </a:xfrm>
            <a:prstGeom prst="triangle">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50">
                  <a:solidFill>
                    <a:schemeClr val="tx1"/>
                  </a:solidFill>
                </a:rPr>
                <a:t>T</a:t>
              </a:r>
              <a:endParaRPr/>
            </a:p>
          </p:txBody>
        </p:sp>
        <p:sp>
          <p:nvSpPr>
            <p:cNvPr id="1049" name="Oval 1048"/>
            <p:cNvSpPr/>
            <p:nvPr/>
          </p:nvSpPr>
          <p:spPr bwMode="auto">
            <a:xfrm>
              <a:off x="6555126" y="2683553"/>
              <a:ext cx="457200" cy="4572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cxnSp>
          <p:nvCxnSpPr>
            <p:cNvPr id="1050" name="Straight Arrow Connector 1049"/>
            <p:cNvCxnSpPr>
              <a:cxnSpLocks/>
              <a:stCxn id="1051" idx="0"/>
              <a:endCxn id="1049" idx="4"/>
            </p:cNvCxnSpPr>
            <p:nvPr/>
          </p:nvCxnSpPr>
          <p:spPr bwMode="auto">
            <a:xfrm flipH="1" flipV="1">
              <a:off x="6783726" y="3140753"/>
              <a:ext cx="331036" cy="16215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51" name="Triangle 1050"/>
            <p:cNvSpPr/>
            <p:nvPr/>
          </p:nvSpPr>
          <p:spPr bwMode="auto">
            <a:xfrm>
              <a:off x="6903908" y="3302910"/>
              <a:ext cx="421708" cy="363540"/>
            </a:xfrm>
            <a:prstGeom prst="triangle">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50">
                  <a:solidFill>
                    <a:schemeClr val="tx1"/>
                  </a:solidFill>
                </a:rPr>
                <a:t>U</a:t>
              </a:r>
              <a:endParaRPr/>
            </a:p>
          </p:txBody>
        </p:sp>
        <p:cxnSp>
          <p:nvCxnSpPr>
            <p:cNvPr id="1052" name="Straight Arrow Connector 1051"/>
            <p:cNvCxnSpPr>
              <a:cxnSpLocks/>
              <a:stCxn id="1046" idx="0"/>
              <a:endCxn id="1049" idx="4"/>
            </p:cNvCxnSpPr>
            <p:nvPr/>
          </p:nvCxnSpPr>
          <p:spPr bwMode="auto">
            <a:xfrm flipV="1">
              <a:off x="6472500" y="3140753"/>
              <a:ext cx="311226" cy="15240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53" name="Straight Arrow Connector 1052"/>
            <p:cNvCxnSpPr>
              <a:cxnSpLocks/>
              <a:endCxn id="1055" idx="4"/>
            </p:cNvCxnSpPr>
            <p:nvPr/>
          </p:nvCxnSpPr>
          <p:spPr bwMode="auto">
            <a:xfrm flipH="1" flipV="1">
              <a:off x="6091887" y="4329766"/>
              <a:ext cx="252731" cy="9544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54" name="Triangle 1053"/>
            <p:cNvSpPr/>
            <p:nvPr/>
          </p:nvSpPr>
          <p:spPr bwMode="auto">
            <a:xfrm>
              <a:off x="6163344" y="4360707"/>
              <a:ext cx="421708" cy="363540"/>
            </a:xfrm>
            <a:prstGeom prst="triangle">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50">
                  <a:solidFill>
                    <a:schemeClr val="tx1"/>
                  </a:solidFill>
                </a:rPr>
                <a:t>S</a:t>
              </a:r>
              <a:endParaRPr/>
            </a:p>
          </p:txBody>
        </p:sp>
        <p:sp>
          <p:nvSpPr>
            <p:cNvPr id="1055" name="Oval 1054"/>
            <p:cNvSpPr/>
            <p:nvPr/>
          </p:nvSpPr>
          <p:spPr bwMode="auto">
            <a:xfrm>
              <a:off x="5863287" y="3872566"/>
              <a:ext cx="457200" cy="457200"/>
            </a:xfrm>
            <a:prstGeom prst="ellipse">
              <a:avLst/>
            </a:prstGeom>
            <a:solidFill>
              <a:srgbClr val="A94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cxnSp>
          <p:nvCxnSpPr>
            <p:cNvPr id="1056" name="Straight Arrow Connector 1055"/>
            <p:cNvCxnSpPr>
              <a:cxnSpLocks/>
              <a:stCxn id="1058" idx="0"/>
              <a:endCxn id="1055" idx="4"/>
            </p:cNvCxnSpPr>
            <p:nvPr/>
          </p:nvCxnSpPr>
          <p:spPr bwMode="auto">
            <a:xfrm flipV="1">
              <a:off x="5867399" y="4329766"/>
              <a:ext cx="224487" cy="12921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57" name="Straight Arrow Connector 1056"/>
            <p:cNvCxnSpPr>
              <a:cxnSpLocks/>
              <a:stCxn id="1055" idx="0"/>
              <a:endCxn id="1046" idx="4"/>
            </p:cNvCxnSpPr>
            <p:nvPr/>
          </p:nvCxnSpPr>
          <p:spPr bwMode="auto">
            <a:xfrm flipV="1">
              <a:off x="6091887" y="3750353"/>
              <a:ext cx="380613" cy="12221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58" name="Rectangle 1057"/>
                <p:cNvSpPr/>
                <p:nvPr/>
              </p:nvSpPr>
              <p:spPr bwMode="auto">
                <a:xfrm>
                  <a:off x="5791200" y="4458978"/>
                  <a:ext cx="152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14:m>
                    <m:oMathPara xmlns:m="http://schemas.openxmlformats.org/officeDocument/2006/math">
                      <m:oMathParaPr>
                        <m:jc m:val="centerGroup"/>
                      </m:oMathParaPr>
                      <m:oMath xmlns:m="http://schemas.openxmlformats.org/officeDocument/2006/math">
                        <m:r>
                          <a:rPr lang="en-US" sz="1850" i="1">
                            <a:solidFill>
                              <a:schemeClr val="tx1"/>
                            </a:solidFill>
                            <a:latin typeface="Cambria Math"/>
                          </a:rPr>
                          <m:t>𝑅</m:t>
                        </m:r>
                      </m:oMath>
                    </m:oMathPara>
                  </a14:m>
                  <a:endParaRPr lang="en-US" sz="1850">
                    <a:solidFill>
                      <a:schemeClr val="tx1"/>
                    </a:solidFill>
                  </a:endParaRPr>
                </a:p>
              </p:txBody>
            </p:sp>
          </mc:Choice>
          <mc:Fallback xmlns="">
            <p:sp>
              <p:nvSpPr>
                <p:cNvPr id="1058" name="Rectangle 1057"/>
                <p:cNvSpPr>
                  <a:spLocks noRot="1" noChangeAspect="1" noMove="1" noResize="1" noEditPoints="1" noAdjustHandles="1" noChangeArrowheads="1" noChangeShapeType="1" noTextEdit="1"/>
                </p:cNvSpPr>
                <p:nvPr/>
              </p:nvSpPr>
              <p:spPr bwMode="auto">
                <a:xfrm>
                  <a:off x="5791200" y="4458978"/>
                  <a:ext cx="152400" cy="304800"/>
                </a:xfrm>
                <a:prstGeom prst="rect">
                  <a:avLst/>
                </a:prstGeom>
                <a:blipFill>
                  <a:blip r:embed="rId3"/>
                  <a:stretch>
                    <a:fillRect l="-69231" r="-23077"/>
                  </a:stretch>
                </a:blipFill>
                <a:ln>
                  <a:noFill/>
                </a:ln>
              </p:spPr>
              <p:txBody>
                <a:bodyPr/>
                <a:lstStyle/>
                <a:p>
                  <a:r>
                    <a:rPr lang="en-001">
                      <a:noFill/>
                    </a:rPr>
                    <a:t> </a:t>
                  </a:r>
                </a:p>
              </p:txBody>
            </p:sp>
          </mc:Fallback>
        </mc:AlternateContent>
        <p:sp>
          <p:nvSpPr>
            <p:cNvPr id="1059" name="Oval 1058"/>
            <p:cNvSpPr/>
            <p:nvPr/>
          </p:nvSpPr>
          <p:spPr bwMode="auto">
            <a:xfrm>
              <a:off x="7326580" y="3352800"/>
              <a:ext cx="457200" cy="457200"/>
            </a:xfrm>
            <a:prstGeom prst="ellipse">
              <a:avLst/>
            </a:prstGeom>
            <a:solidFill>
              <a:srgbClr val="FD05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cxnSp>
          <p:nvCxnSpPr>
            <p:cNvPr id="1060" name="Straight Arrow Connector 1059"/>
            <p:cNvCxnSpPr>
              <a:cxnSpLocks/>
              <a:stCxn id="1061" idx="0"/>
              <a:endCxn id="1059" idx="4"/>
            </p:cNvCxnSpPr>
            <p:nvPr/>
          </p:nvCxnSpPr>
          <p:spPr bwMode="auto">
            <a:xfrm flipH="1" flipV="1">
              <a:off x="7555180" y="3810000"/>
              <a:ext cx="315536" cy="117915"/>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61" name="Triangle 1060"/>
            <p:cNvSpPr/>
            <p:nvPr/>
          </p:nvSpPr>
          <p:spPr bwMode="auto">
            <a:xfrm>
              <a:off x="7659862" y="3927915"/>
              <a:ext cx="421708" cy="363540"/>
            </a:xfrm>
            <a:prstGeom prst="triangle">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50">
                  <a:solidFill>
                    <a:schemeClr val="tx1"/>
                  </a:solidFill>
                </a:rPr>
                <a:t>U</a:t>
              </a:r>
              <a:endParaRPr/>
            </a:p>
          </p:txBody>
        </p:sp>
        <p:cxnSp>
          <p:nvCxnSpPr>
            <p:cNvPr id="1062" name="Straight Arrow Connector 1061"/>
            <p:cNvCxnSpPr>
              <a:cxnSpLocks/>
              <a:stCxn id="1055" idx="0"/>
              <a:endCxn id="1059" idx="4"/>
            </p:cNvCxnSpPr>
            <p:nvPr/>
          </p:nvCxnSpPr>
          <p:spPr bwMode="auto">
            <a:xfrm flipV="1">
              <a:off x="6091887" y="3810000"/>
              <a:ext cx="1463293" cy="62566"/>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63" name="Oval 1062"/>
            <p:cNvSpPr/>
            <p:nvPr/>
          </p:nvSpPr>
          <p:spPr bwMode="auto">
            <a:xfrm>
              <a:off x="7695918" y="2683402"/>
              <a:ext cx="457200" cy="457200"/>
            </a:xfrm>
            <a:prstGeom prst="ellipse">
              <a:avLst/>
            </a:prstGeom>
            <a:solidFill>
              <a:srgbClr val="FD05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cxnSp>
          <p:nvCxnSpPr>
            <p:cNvPr id="1064" name="Straight Arrow Connector 1063"/>
            <p:cNvCxnSpPr>
              <a:cxnSpLocks/>
              <a:stCxn id="1065" idx="0"/>
              <a:endCxn id="1063" idx="4"/>
            </p:cNvCxnSpPr>
            <p:nvPr/>
          </p:nvCxnSpPr>
          <p:spPr bwMode="auto">
            <a:xfrm flipH="1" flipV="1">
              <a:off x="7924518" y="3140602"/>
              <a:ext cx="315536" cy="21072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65" name="Triangle 1064"/>
            <p:cNvSpPr/>
            <p:nvPr/>
          </p:nvSpPr>
          <p:spPr bwMode="auto">
            <a:xfrm>
              <a:off x="8029200" y="3351331"/>
              <a:ext cx="421708" cy="363540"/>
            </a:xfrm>
            <a:prstGeom prst="triangle">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50">
                  <a:solidFill>
                    <a:schemeClr val="tx1"/>
                  </a:solidFill>
                </a:rPr>
                <a:t>V</a:t>
              </a:r>
              <a:endParaRPr/>
            </a:p>
          </p:txBody>
        </p:sp>
        <p:cxnSp>
          <p:nvCxnSpPr>
            <p:cNvPr id="1066" name="Straight Arrow Connector 1065"/>
            <p:cNvCxnSpPr>
              <a:cxnSpLocks/>
              <a:stCxn id="1059" idx="0"/>
              <a:endCxn id="1063" idx="4"/>
            </p:cNvCxnSpPr>
            <p:nvPr/>
          </p:nvCxnSpPr>
          <p:spPr bwMode="auto">
            <a:xfrm flipV="1">
              <a:off x="7555180" y="3140602"/>
              <a:ext cx="369338" cy="21219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955" name="Group 954"/>
          <p:cNvGrpSpPr/>
          <p:nvPr/>
        </p:nvGrpSpPr>
        <p:grpSpPr bwMode="auto">
          <a:xfrm>
            <a:off x="8052254" y="3468482"/>
            <a:ext cx="2653865" cy="2098944"/>
            <a:chOff x="5791200" y="2683402"/>
            <a:chExt cx="2659708" cy="2103564"/>
          </a:xfrm>
        </p:grpSpPr>
        <p:sp>
          <p:nvSpPr>
            <p:cNvPr id="956" name="Oval 955"/>
            <p:cNvSpPr/>
            <p:nvPr/>
          </p:nvSpPr>
          <p:spPr bwMode="auto">
            <a:xfrm>
              <a:off x="6243900" y="3293153"/>
              <a:ext cx="457200" cy="4572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cxnSp>
          <p:nvCxnSpPr>
            <p:cNvPr id="957" name="Straight Arrow Connector 956"/>
            <p:cNvCxnSpPr>
              <a:cxnSpLocks/>
              <a:stCxn id="958" idx="0"/>
              <a:endCxn id="956" idx="4"/>
            </p:cNvCxnSpPr>
            <p:nvPr/>
          </p:nvCxnSpPr>
          <p:spPr bwMode="auto">
            <a:xfrm flipH="1" flipV="1">
              <a:off x="6472500" y="3750353"/>
              <a:ext cx="361391" cy="16817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58" name="Triangle 957"/>
            <p:cNvSpPr/>
            <p:nvPr/>
          </p:nvSpPr>
          <p:spPr bwMode="auto">
            <a:xfrm>
              <a:off x="6623037" y="3918532"/>
              <a:ext cx="421708" cy="363540"/>
            </a:xfrm>
            <a:prstGeom prst="triangle">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50">
                  <a:solidFill>
                    <a:schemeClr val="tx1"/>
                  </a:solidFill>
                </a:rPr>
                <a:t>T</a:t>
              </a:r>
              <a:endParaRPr/>
            </a:p>
          </p:txBody>
        </p:sp>
        <p:sp>
          <p:nvSpPr>
            <p:cNvPr id="959" name="Oval 958"/>
            <p:cNvSpPr/>
            <p:nvPr/>
          </p:nvSpPr>
          <p:spPr bwMode="auto">
            <a:xfrm>
              <a:off x="6555126" y="2683553"/>
              <a:ext cx="457200" cy="4572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cxnSp>
          <p:nvCxnSpPr>
            <p:cNvPr id="960" name="Straight Arrow Connector 959"/>
            <p:cNvCxnSpPr>
              <a:cxnSpLocks/>
              <a:stCxn id="961" idx="0"/>
              <a:endCxn id="959" idx="4"/>
            </p:cNvCxnSpPr>
            <p:nvPr/>
          </p:nvCxnSpPr>
          <p:spPr bwMode="auto">
            <a:xfrm flipH="1" flipV="1">
              <a:off x="6783726" y="3140753"/>
              <a:ext cx="331036" cy="16215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61" name="Triangle 960"/>
            <p:cNvSpPr/>
            <p:nvPr/>
          </p:nvSpPr>
          <p:spPr bwMode="auto">
            <a:xfrm>
              <a:off x="6903908" y="3302910"/>
              <a:ext cx="421708" cy="363540"/>
            </a:xfrm>
            <a:prstGeom prst="triangle">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50">
                  <a:solidFill>
                    <a:schemeClr val="tx1"/>
                  </a:solidFill>
                </a:rPr>
                <a:t>U</a:t>
              </a:r>
              <a:endParaRPr/>
            </a:p>
          </p:txBody>
        </p:sp>
        <p:cxnSp>
          <p:nvCxnSpPr>
            <p:cNvPr id="962" name="Straight Arrow Connector 961"/>
            <p:cNvCxnSpPr>
              <a:cxnSpLocks/>
              <a:stCxn id="956" idx="0"/>
              <a:endCxn id="959" idx="4"/>
            </p:cNvCxnSpPr>
            <p:nvPr/>
          </p:nvCxnSpPr>
          <p:spPr bwMode="auto">
            <a:xfrm flipV="1">
              <a:off x="6472500" y="3140753"/>
              <a:ext cx="311226" cy="15240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63" name="Straight Arrow Connector 962"/>
            <p:cNvCxnSpPr>
              <a:cxnSpLocks/>
              <a:stCxn id="964" idx="0"/>
              <a:endCxn id="965" idx="4"/>
            </p:cNvCxnSpPr>
            <p:nvPr/>
          </p:nvCxnSpPr>
          <p:spPr bwMode="auto">
            <a:xfrm flipH="1" flipV="1">
              <a:off x="6091887" y="4329766"/>
              <a:ext cx="249381" cy="9365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64" name="Triangle 963"/>
            <p:cNvSpPr/>
            <p:nvPr/>
          </p:nvSpPr>
          <p:spPr bwMode="auto">
            <a:xfrm>
              <a:off x="6130414" y="4423425"/>
              <a:ext cx="421708" cy="363540"/>
            </a:xfrm>
            <a:prstGeom prst="triangle">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50">
                  <a:solidFill>
                    <a:schemeClr val="tx1"/>
                  </a:solidFill>
                </a:rPr>
                <a:t>S</a:t>
              </a:r>
              <a:endParaRPr/>
            </a:p>
          </p:txBody>
        </p:sp>
        <p:sp>
          <p:nvSpPr>
            <p:cNvPr id="965" name="Oval 964"/>
            <p:cNvSpPr/>
            <p:nvPr/>
          </p:nvSpPr>
          <p:spPr bwMode="auto">
            <a:xfrm>
              <a:off x="5863287" y="3872566"/>
              <a:ext cx="457200" cy="457200"/>
            </a:xfrm>
            <a:prstGeom prst="ellipse">
              <a:avLst/>
            </a:prstGeom>
            <a:solidFill>
              <a:srgbClr val="A94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cxnSp>
          <p:nvCxnSpPr>
            <p:cNvPr id="966" name="Straight Arrow Connector 965"/>
            <p:cNvCxnSpPr>
              <a:cxnSpLocks/>
              <a:stCxn id="968" idx="0"/>
              <a:endCxn id="965" idx="4"/>
            </p:cNvCxnSpPr>
            <p:nvPr/>
          </p:nvCxnSpPr>
          <p:spPr bwMode="auto">
            <a:xfrm flipV="1">
              <a:off x="5867399" y="4329766"/>
              <a:ext cx="224487" cy="12921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67" name="Straight Arrow Connector 966"/>
            <p:cNvCxnSpPr>
              <a:cxnSpLocks/>
              <a:stCxn id="965" idx="0"/>
              <a:endCxn id="956" idx="4"/>
            </p:cNvCxnSpPr>
            <p:nvPr/>
          </p:nvCxnSpPr>
          <p:spPr bwMode="auto">
            <a:xfrm flipV="1">
              <a:off x="6091887" y="3750353"/>
              <a:ext cx="380613" cy="12221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68" name="Rectangle 967"/>
                <p:cNvSpPr/>
                <p:nvPr/>
              </p:nvSpPr>
              <p:spPr bwMode="auto">
                <a:xfrm>
                  <a:off x="5791200" y="4458978"/>
                  <a:ext cx="152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14:m>
                    <m:oMathPara xmlns:m="http://schemas.openxmlformats.org/officeDocument/2006/math">
                      <m:oMathParaPr>
                        <m:jc m:val="centerGroup"/>
                      </m:oMathParaPr>
                      <m:oMath xmlns:m="http://schemas.openxmlformats.org/officeDocument/2006/math">
                        <m:sSub>
                          <m:sSubPr>
                            <m:ctrlPr>
                              <a:rPr lang="en-US" sz="1850" i="1">
                                <a:solidFill>
                                  <a:schemeClr val="tx1"/>
                                </a:solidFill>
                                <a:latin typeface="Cambria Math" panose="02040503050406030204" pitchFamily="18" charset="0"/>
                                <a:ea typeface="Cambria Math"/>
                                <a:cs typeface="Cambria Math"/>
                              </a:rPr>
                            </m:ctrlPr>
                          </m:sSubPr>
                          <m:e>
                            <m:r>
                              <a:rPr lang="en-US" sz="1850" i="1">
                                <a:solidFill>
                                  <a:schemeClr val="tx1"/>
                                </a:solidFill>
                                <a:latin typeface="Cambria Math"/>
                              </a:rPr>
                              <m:t>𝑅</m:t>
                            </m:r>
                          </m:e>
                          <m:sub>
                            <m:r>
                              <a:rPr lang="en-US" sz="1850" i="1">
                                <a:solidFill>
                                  <a:schemeClr val="tx1"/>
                                </a:solidFill>
                                <a:latin typeface="Cambria Math"/>
                              </a:rPr>
                              <m:t>𝑘</m:t>
                            </m:r>
                          </m:sub>
                        </m:sSub>
                      </m:oMath>
                    </m:oMathPara>
                  </a14:m>
                  <a:endParaRPr lang="en-US" sz="1850">
                    <a:solidFill>
                      <a:schemeClr val="tx1"/>
                    </a:solidFill>
                  </a:endParaRPr>
                </a:p>
              </p:txBody>
            </p:sp>
          </mc:Choice>
          <mc:Fallback xmlns="">
            <p:sp>
              <p:nvSpPr>
                <p:cNvPr id="968" name="Rectangle 967"/>
                <p:cNvSpPr>
                  <a:spLocks noRot="1" noChangeAspect="1" noMove="1" noResize="1" noEditPoints="1" noAdjustHandles="1" noChangeArrowheads="1" noChangeShapeType="1" noTextEdit="1"/>
                </p:cNvSpPr>
                <p:nvPr/>
              </p:nvSpPr>
              <p:spPr bwMode="auto">
                <a:xfrm>
                  <a:off x="5791200" y="4458978"/>
                  <a:ext cx="152400" cy="304800"/>
                </a:xfrm>
                <a:prstGeom prst="rect">
                  <a:avLst/>
                </a:prstGeom>
                <a:blipFill>
                  <a:blip r:embed="rId4"/>
                  <a:stretch>
                    <a:fillRect l="-100000" r="-38462" b="-12000"/>
                  </a:stretch>
                </a:blipFill>
                <a:ln>
                  <a:noFill/>
                </a:ln>
              </p:spPr>
              <p:txBody>
                <a:bodyPr/>
                <a:lstStyle/>
                <a:p>
                  <a:r>
                    <a:rPr lang="en-001">
                      <a:noFill/>
                    </a:rPr>
                    <a:t> </a:t>
                  </a:r>
                </a:p>
              </p:txBody>
            </p:sp>
          </mc:Fallback>
        </mc:AlternateContent>
        <p:sp>
          <p:nvSpPr>
            <p:cNvPr id="969" name="Oval 968"/>
            <p:cNvSpPr/>
            <p:nvPr/>
          </p:nvSpPr>
          <p:spPr bwMode="auto">
            <a:xfrm>
              <a:off x="7326580" y="3352800"/>
              <a:ext cx="457200" cy="457200"/>
            </a:xfrm>
            <a:prstGeom prst="ellipse">
              <a:avLst/>
            </a:prstGeom>
            <a:solidFill>
              <a:srgbClr val="FD05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cxnSp>
          <p:nvCxnSpPr>
            <p:cNvPr id="970" name="Straight Arrow Connector 969"/>
            <p:cNvCxnSpPr>
              <a:cxnSpLocks/>
              <a:stCxn id="971" idx="0"/>
              <a:endCxn id="969" idx="4"/>
            </p:cNvCxnSpPr>
            <p:nvPr/>
          </p:nvCxnSpPr>
          <p:spPr bwMode="auto">
            <a:xfrm flipH="1" flipV="1">
              <a:off x="7555180" y="3810000"/>
              <a:ext cx="315536" cy="117915"/>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71" name="Triangle 970"/>
            <p:cNvSpPr/>
            <p:nvPr/>
          </p:nvSpPr>
          <p:spPr bwMode="auto">
            <a:xfrm>
              <a:off x="7659862" y="3927915"/>
              <a:ext cx="421708" cy="363540"/>
            </a:xfrm>
            <a:prstGeom prst="triangle">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50">
                  <a:solidFill>
                    <a:schemeClr val="tx1"/>
                  </a:solidFill>
                </a:rPr>
                <a:t>U</a:t>
              </a:r>
              <a:endParaRPr/>
            </a:p>
          </p:txBody>
        </p:sp>
        <p:cxnSp>
          <p:nvCxnSpPr>
            <p:cNvPr id="972" name="Straight Arrow Connector 971"/>
            <p:cNvCxnSpPr>
              <a:cxnSpLocks/>
              <a:stCxn id="965" idx="0"/>
              <a:endCxn id="969" idx="4"/>
            </p:cNvCxnSpPr>
            <p:nvPr/>
          </p:nvCxnSpPr>
          <p:spPr bwMode="auto">
            <a:xfrm flipV="1">
              <a:off x="6091887" y="3810000"/>
              <a:ext cx="1463293" cy="62566"/>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73" name="Oval 972"/>
            <p:cNvSpPr/>
            <p:nvPr/>
          </p:nvSpPr>
          <p:spPr bwMode="auto">
            <a:xfrm>
              <a:off x="7695918" y="2683402"/>
              <a:ext cx="457200" cy="457200"/>
            </a:xfrm>
            <a:prstGeom prst="ellipse">
              <a:avLst/>
            </a:prstGeom>
            <a:solidFill>
              <a:srgbClr val="FD05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cxnSp>
          <p:nvCxnSpPr>
            <p:cNvPr id="974" name="Straight Arrow Connector 973"/>
            <p:cNvCxnSpPr>
              <a:cxnSpLocks/>
              <a:stCxn id="975" idx="0"/>
              <a:endCxn id="973" idx="4"/>
            </p:cNvCxnSpPr>
            <p:nvPr/>
          </p:nvCxnSpPr>
          <p:spPr bwMode="auto">
            <a:xfrm flipH="1" flipV="1">
              <a:off x="7924518" y="3140602"/>
              <a:ext cx="315536" cy="21072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75" name="Triangle 974"/>
            <p:cNvSpPr/>
            <p:nvPr/>
          </p:nvSpPr>
          <p:spPr bwMode="auto">
            <a:xfrm>
              <a:off x="8029200" y="3351331"/>
              <a:ext cx="421708" cy="363540"/>
            </a:xfrm>
            <a:prstGeom prst="triangle">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50">
                  <a:solidFill>
                    <a:schemeClr val="tx1"/>
                  </a:solidFill>
                </a:rPr>
                <a:t>V</a:t>
              </a:r>
              <a:endParaRPr/>
            </a:p>
          </p:txBody>
        </p:sp>
        <p:cxnSp>
          <p:nvCxnSpPr>
            <p:cNvPr id="976" name="Straight Arrow Connector 975"/>
            <p:cNvCxnSpPr>
              <a:cxnSpLocks/>
              <a:stCxn id="969" idx="0"/>
              <a:endCxn id="973" idx="4"/>
            </p:cNvCxnSpPr>
            <p:nvPr/>
          </p:nvCxnSpPr>
          <p:spPr bwMode="auto">
            <a:xfrm flipV="1">
              <a:off x="7555180" y="3140602"/>
              <a:ext cx="369338" cy="21219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977" name="Group 976"/>
          <p:cNvGrpSpPr/>
          <p:nvPr/>
        </p:nvGrpSpPr>
        <p:grpSpPr bwMode="auto">
          <a:xfrm>
            <a:off x="8041194" y="3468481"/>
            <a:ext cx="2170269" cy="2098793"/>
            <a:chOff x="-1442650" y="3332563"/>
            <a:chExt cx="2175047" cy="2103413"/>
          </a:xfrm>
        </p:grpSpPr>
        <p:sp>
          <p:nvSpPr>
            <p:cNvPr id="978" name="Oval 977"/>
            <p:cNvSpPr/>
            <p:nvPr/>
          </p:nvSpPr>
          <p:spPr bwMode="auto">
            <a:xfrm>
              <a:off x="-989950" y="3942163"/>
              <a:ext cx="457200" cy="457200"/>
            </a:xfrm>
            <a:prstGeom prst="ellipse">
              <a:avLst/>
            </a:prstGeom>
            <a:solidFill>
              <a:srgbClr val="A94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cxnSp>
          <p:nvCxnSpPr>
            <p:cNvPr id="979" name="Straight Arrow Connector 978"/>
            <p:cNvCxnSpPr>
              <a:cxnSpLocks/>
              <a:stCxn id="980" idx="0"/>
              <a:endCxn id="978" idx="4"/>
            </p:cNvCxnSpPr>
            <p:nvPr/>
          </p:nvCxnSpPr>
          <p:spPr bwMode="auto">
            <a:xfrm flipH="1" flipV="1">
              <a:off x="-761350" y="4399363"/>
              <a:ext cx="361391" cy="16817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80" name="Triangle 979"/>
            <p:cNvSpPr/>
            <p:nvPr/>
          </p:nvSpPr>
          <p:spPr bwMode="auto">
            <a:xfrm>
              <a:off x="-610813" y="4567542"/>
              <a:ext cx="421708" cy="363540"/>
            </a:xfrm>
            <a:prstGeom prst="triangle">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50">
                  <a:solidFill>
                    <a:schemeClr val="tx1"/>
                  </a:solidFill>
                </a:rPr>
                <a:t>U</a:t>
              </a:r>
              <a:endParaRPr/>
            </a:p>
          </p:txBody>
        </p:sp>
        <p:sp>
          <p:nvSpPr>
            <p:cNvPr id="981" name="Oval 980"/>
            <p:cNvSpPr/>
            <p:nvPr/>
          </p:nvSpPr>
          <p:spPr bwMode="auto">
            <a:xfrm>
              <a:off x="-678724" y="3332563"/>
              <a:ext cx="457200" cy="4572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cxnSp>
          <p:nvCxnSpPr>
            <p:cNvPr id="982" name="Straight Arrow Connector 981"/>
            <p:cNvCxnSpPr>
              <a:cxnSpLocks/>
              <a:stCxn id="983" idx="0"/>
              <a:endCxn id="981" idx="4"/>
            </p:cNvCxnSpPr>
            <p:nvPr/>
          </p:nvCxnSpPr>
          <p:spPr bwMode="auto">
            <a:xfrm flipH="1" flipV="1">
              <a:off x="-450124" y="3789763"/>
              <a:ext cx="331036" cy="16215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83" name="Triangle 982"/>
            <p:cNvSpPr/>
            <p:nvPr/>
          </p:nvSpPr>
          <p:spPr bwMode="auto">
            <a:xfrm>
              <a:off x="-329942" y="3951920"/>
              <a:ext cx="421708" cy="363540"/>
            </a:xfrm>
            <a:prstGeom prst="triangle">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50">
                  <a:solidFill>
                    <a:schemeClr val="tx1"/>
                  </a:solidFill>
                </a:rPr>
                <a:t>T</a:t>
              </a:r>
              <a:endParaRPr/>
            </a:p>
          </p:txBody>
        </p:sp>
        <p:cxnSp>
          <p:nvCxnSpPr>
            <p:cNvPr id="984" name="Straight Arrow Connector 983"/>
            <p:cNvCxnSpPr>
              <a:cxnSpLocks/>
              <a:stCxn id="978" idx="0"/>
              <a:endCxn id="981" idx="4"/>
            </p:cNvCxnSpPr>
            <p:nvPr/>
          </p:nvCxnSpPr>
          <p:spPr bwMode="auto">
            <a:xfrm flipV="1">
              <a:off x="-761350" y="3789763"/>
              <a:ext cx="311226" cy="15240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85" name="Oval 984"/>
            <p:cNvSpPr/>
            <p:nvPr/>
          </p:nvSpPr>
          <p:spPr bwMode="auto">
            <a:xfrm>
              <a:off x="-38708" y="3352800"/>
              <a:ext cx="457200" cy="457200"/>
            </a:xfrm>
            <a:prstGeom prst="ellipse">
              <a:avLst/>
            </a:prstGeom>
            <a:solidFill>
              <a:srgbClr val="FD05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cxnSp>
          <p:nvCxnSpPr>
            <p:cNvPr id="986" name="Straight Arrow Connector 985"/>
            <p:cNvCxnSpPr>
              <a:cxnSpLocks/>
              <a:stCxn id="987" idx="0"/>
              <a:endCxn id="985" idx="4"/>
            </p:cNvCxnSpPr>
            <p:nvPr/>
          </p:nvCxnSpPr>
          <p:spPr bwMode="auto">
            <a:xfrm flipH="1" flipV="1">
              <a:off x="189892" y="3810000"/>
              <a:ext cx="331651" cy="20248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87" name="Triangle 986"/>
            <p:cNvSpPr/>
            <p:nvPr/>
          </p:nvSpPr>
          <p:spPr bwMode="auto">
            <a:xfrm>
              <a:off x="310689" y="4012480"/>
              <a:ext cx="421708" cy="363540"/>
            </a:xfrm>
            <a:prstGeom prst="triangle">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50">
                  <a:solidFill>
                    <a:schemeClr val="tx1"/>
                  </a:solidFill>
                </a:rPr>
                <a:t>V</a:t>
              </a:r>
              <a:endParaRPr/>
            </a:p>
          </p:txBody>
        </p:sp>
        <p:cxnSp>
          <p:nvCxnSpPr>
            <p:cNvPr id="988" name="Straight Arrow Connector 987"/>
            <p:cNvCxnSpPr>
              <a:cxnSpLocks/>
              <a:stCxn id="989" idx="0"/>
              <a:endCxn id="990" idx="4"/>
            </p:cNvCxnSpPr>
            <p:nvPr/>
          </p:nvCxnSpPr>
          <p:spPr bwMode="auto">
            <a:xfrm flipH="1" flipV="1">
              <a:off x="-1141963" y="4978776"/>
              <a:ext cx="249381" cy="9365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89" name="Triangle 988"/>
            <p:cNvSpPr/>
            <p:nvPr/>
          </p:nvSpPr>
          <p:spPr bwMode="auto">
            <a:xfrm>
              <a:off x="-1103436" y="5072434"/>
              <a:ext cx="421708" cy="363540"/>
            </a:xfrm>
            <a:prstGeom prst="triangle">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50">
                  <a:solidFill>
                    <a:schemeClr val="tx1"/>
                  </a:solidFill>
                </a:rPr>
                <a:t>S</a:t>
              </a:r>
              <a:endParaRPr/>
            </a:p>
          </p:txBody>
        </p:sp>
        <p:sp>
          <p:nvSpPr>
            <p:cNvPr id="990" name="Oval 989"/>
            <p:cNvSpPr/>
            <p:nvPr/>
          </p:nvSpPr>
          <p:spPr bwMode="auto">
            <a:xfrm>
              <a:off x="-1370563" y="4521576"/>
              <a:ext cx="457200" cy="457200"/>
            </a:xfrm>
            <a:prstGeom prst="ellipse">
              <a:avLst/>
            </a:prstGeom>
            <a:solidFill>
              <a:srgbClr val="A94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cxnSp>
          <p:nvCxnSpPr>
            <p:cNvPr id="991" name="Straight Arrow Connector 990"/>
            <p:cNvCxnSpPr>
              <a:cxnSpLocks/>
              <a:stCxn id="993" idx="0"/>
              <a:endCxn id="990" idx="4"/>
            </p:cNvCxnSpPr>
            <p:nvPr/>
          </p:nvCxnSpPr>
          <p:spPr bwMode="auto">
            <a:xfrm flipV="1">
              <a:off x="-1366450" y="4978776"/>
              <a:ext cx="224487" cy="12921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92" name="Straight Arrow Connector 991"/>
            <p:cNvCxnSpPr>
              <a:cxnSpLocks/>
              <a:stCxn id="990" idx="0"/>
              <a:endCxn id="978" idx="4"/>
            </p:cNvCxnSpPr>
            <p:nvPr/>
          </p:nvCxnSpPr>
          <p:spPr bwMode="auto">
            <a:xfrm flipV="1">
              <a:off x="-1141963" y="4399363"/>
              <a:ext cx="380613" cy="12221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93" name="Rectangle 992"/>
                <p:cNvSpPr/>
                <p:nvPr/>
              </p:nvSpPr>
              <p:spPr bwMode="auto">
                <a:xfrm>
                  <a:off x="-1442650" y="5107988"/>
                  <a:ext cx="152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14:m>
                    <m:oMathPara xmlns:m="http://schemas.openxmlformats.org/officeDocument/2006/math">
                      <m:oMathParaPr>
                        <m:jc m:val="centerGroup"/>
                      </m:oMathParaPr>
                      <m:oMath xmlns:m="http://schemas.openxmlformats.org/officeDocument/2006/math">
                        <m:sSub>
                          <m:sSubPr>
                            <m:ctrlPr>
                              <a:rPr lang="en-US" sz="1850" i="1">
                                <a:solidFill>
                                  <a:schemeClr val="tx1"/>
                                </a:solidFill>
                                <a:latin typeface="Cambria Math" panose="02040503050406030204" pitchFamily="18" charset="0"/>
                                <a:ea typeface="Cambria Math"/>
                                <a:cs typeface="Cambria Math"/>
                              </a:rPr>
                            </m:ctrlPr>
                          </m:sSubPr>
                          <m:e>
                            <m:r>
                              <a:rPr lang="en-US" sz="1850" i="1">
                                <a:solidFill>
                                  <a:schemeClr val="tx1"/>
                                </a:solidFill>
                                <a:latin typeface="Cambria Math"/>
                              </a:rPr>
                              <m:t>𝑅</m:t>
                            </m:r>
                          </m:e>
                          <m:sub>
                            <m:r>
                              <a:rPr lang="en-US" sz="1850" i="1">
                                <a:solidFill>
                                  <a:schemeClr val="tx1"/>
                                </a:solidFill>
                                <a:latin typeface="Cambria Math"/>
                              </a:rPr>
                              <m:t>𝑘</m:t>
                            </m:r>
                            <m:r>
                              <a:rPr lang="en-US" sz="1850" i="1">
                                <a:solidFill>
                                  <a:schemeClr val="tx1"/>
                                </a:solidFill>
                                <a:latin typeface="Cambria Math"/>
                              </a:rPr>
                              <m:t>+1</m:t>
                            </m:r>
                          </m:sub>
                        </m:sSub>
                      </m:oMath>
                    </m:oMathPara>
                  </a14:m>
                  <a:endParaRPr lang="en-US" sz="1850">
                    <a:solidFill>
                      <a:schemeClr val="tx1"/>
                    </a:solidFill>
                  </a:endParaRPr>
                </a:p>
              </p:txBody>
            </p:sp>
          </mc:Choice>
          <mc:Fallback xmlns="">
            <p:sp>
              <p:nvSpPr>
                <p:cNvPr id="993" name="Rectangle 992"/>
                <p:cNvSpPr>
                  <a:spLocks noRot="1" noChangeAspect="1" noMove="1" noResize="1" noEditPoints="1" noAdjustHandles="1" noChangeArrowheads="1" noChangeShapeType="1" noTextEdit="1"/>
                </p:cNvSpPr>
                <p:nvPr/>
              </p:nvSpPr>
              <p:spPr bwMode="auto">
                <a:xfrm>
                  <a:off x="-1442650" y="5107988"/>
                  <a:ext cx="152400" cy="304800"/>
                </a:xfrm>
                <a:prstGeom prst="rect">
                  <a:avLst/>
                </a:prstGeom>
                <a:blipFill>
                  <a:blip r:embed="rId5"/>
                  <a:stretch>
                    <a:fillRect l="-169231" r="-107692" b="-12000"/>
                  </a:stretch>
                </a:blipFill>
                <a:ln>
                  <a:noFill/>
                </a:ln>
              </p:spPr>
              <p:txBody>
                <a:bodyPr/>
                <a:lstStyle/>
                <a:p>
                  <a:r>
                    <a:rPr lang="en-001">
                      <a:noFill/>
                    </a:rPr>
                    <a:t> </a:t>
                  </a:r>
                </a:p>
              </p:txBody>
            </p:sp>
          </mc:Fallback>
        </mc:AlternateContent>
        <p:cxnSp>
          <p:nvCxnSpPr>
            <p:cNvPr id="994" name="Straight Arrow Connector 993"/>
            <p:cNvCxnSpPr>
              <a:cxnSpLocks/>
              <a:stCxn id="978" idx="0"/>
              <a:endCxn id="985" idx="4"/>
            </p:cNvCxnSpPr>
            <p:nvPr/>
          </p:nvCxnSpPr>
          <p:spPr bwMode="auto">
            <a:xfrm flipV="1">
              <a:off x="-761350" y="3810000"/>
              <a:ext cx="951242" cy="132163"/>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995" name="Group 994"/>
          <p:cNvGrpSpPr/>
          <p:nvPr/>
        </p:nvGrpSpPr>
        <p:grpSpPr bwMode="auto">
          <a:xfrm>
            <a:off x="8031581" y="3450891"/>
            <a:ext cx="2170269" cy="2098793"/>
            <a:chOff x="-1442650" y="3332563"/>
            <a:chExt cx="2175047" cy="2103413"/>
          </a:xfrm>
        </p:grpSpPr>
        <p:sp>
          <p:nvSpPr>
            <p:cNvPr id="996" name="Oval 995"/>
            <p:cNvSpPr/>
            <p:nvPr/>
          </p:nvSpPr>
          <p:spPr bwMode="auto">
            <a:xfrm>
              <a:off x="-989950" y="3942163"/>
              <a:ext cx="457200" cy="457200"/>
            </a:xfrm>
            <a:prstGeom prst="ellipse">
              <a:avLst/>
            </a:prstGeom>
            <a:solidFill>
              <a:srgbClr val="A94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cxnSp>
          <p:nvCxnSpPr>
            <p:cNvPr id="997" name="Straight Arrow Connector 996"/>
            <p:cNvCxnSpPr>
              <a:cxnSpLocks/>
              <a:stCxn id="998" idx="0"/>
              <a:endCxn id="996" idx="4"/>
            </p:cNvCxnSpPr>
            <p:nvPr/>
          </p:nvCxnSpPr>
          <p:spPr bwMode="auto">
            <a:xfrm flipH="1" flipV="1">
              <a:off x="-761350" y="4399363"/>
              <a:ext cx="361391" cy="16817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98" name="Triangle 997"/>
            <p:cNvSpPr/>
            <p:nvPr/>
          </p:nvSpPr>
          <p:spPr bwMode="auto">
            <a:xfrm>
              <a:off x="-610813" y="4567542"/>
              <a:ext cx="421708" cy="363540"/>
            </a:xfrm>
            <a:prstGeom prst="triangle">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50">
                  <a:solidFill>
                    <a:schemeClr val="tx1"/>
                  </a:solidFill>
                </a:rPr>
                <a:t>S</a:t>
              </a:r>
              <a:endParaRPr/>
            </a:p>
          </p:txBody>
        </p:sp>
        <p:sp>
          <p:nvSpPr>
            <p:cNvPr id="999" name="Oval 998"/>
            <p:cNvSpPr/>
            <p:nvPr/>
          </p:nvSpPr>
          <p:spPr bwMode="auto">
            <a:xfrm>
              <a:off x="-678724" y="3332563"/>
              <a:ext cx="457200" cy="4572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cxnSp>
          <p:nvCxnSpPr>
            <p:cNvPr id="1000" name="Straight Arrow Connector 999"/>
            <p:cNvCxnSpPr>
              <a:cxnSpLocks/>
              <a:stCxn id="1001" idx="0"/>
              <a:endCxn id="999" idx="4"/>
            </p:cNvCxnSpPr>
            <p:nvPr/>
          </p:nvCxnSpPr>
          <p:spPr bwMode="auto">
            <a:xfrm flipH="1" flipV="1">
              <a:off x="-450124" y="3789763"/>
              <a:ext cx="331036" cy="16215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01" name="Triangle 1000"/>
            <p:cNvSpPr/>
            <p:nvPr/>
          </p:nvSpPr>
          <p:spPr bwMode="auto">
            <a:xfrm>
              <a:off x="-329942" y="3951920"/>
              <a:ext cx="421708" cy="363540"/>
            </a:xfrm>
            <a:prstGeom prst="triangle">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50">
                  <a:solidFill>
                    <a:schemeClr val="tx1"/>
                  </a:solidFill>
                </a:rPr>
                <a:t>T</a:t>
              </a:r>
              <a:endParaRPr/>
            </a:p>
          </p:txBody>
        </p:sp>
        <p:cxnSp>
          <p:nvCxnSpPr>
            <p:cNvPr id="1002" name="Straight Arrow Connector 1001"/>
            <p:cNvCxnSpPr>
              <a:cxnSpLocks/>
              <a:stCxn id="996" idx="0"/>
              <a:endCxn id="999" idx="4"/>
            </p:cNvCxnSpPr>
            <p:nvPr/>
          </p:nvCxnSpPr>
          <p:spPr bwMode="auto">
            <a:xfrm flipV="1">
              <a:off x="-761350" y="3789763"/>
              <a:ext cx="311226" cy="15240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03" name="Oval 1002"/>
            <p:cNvSpPr/>
            <p:nvPr/>
          </p:nvSpPr>
          <p:spPr bwMode="auto">
            <a:xfrm>
              <a:off x="-38708" y="3352800"/>
              <a:ext cx="457200" cy="457200"/>
            </a:xfrm>
            <a:prstGeom prst="ellipse">
              <a:avLst/>
            </a:prstGeom>
            <a:solidFill>
              <a:srgbClr val="FD05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cxnSp>
          <p:nvCxnSpPr>
            <p:cNvPr id="1004" name="Straight Arrow Connector 1003"/>
            <p:cNvCxnSpPr>
              <a:cxnSpLocks/>
              <a:stCxn id="1005" idx="0"/>
              <a:endCxn id="1003" idx="4"/>
            </p:cNvCxnSpPr>
            <p:nvPr/>
          </p:nvCxnSpPr>
          <p:spPr bwMode="auto">
            <a:xfrm flipH="1" flipV="1">
              <a:off x="189892" y="3810000"/>
              <a:ext cx="331651" cy="20248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05" name="Triangle 1004"/>
            <p:cNvSpPr/>
            <p:nvPr/>
          </p:nvSpPr>
          <p:spPr bwMode="auto">
            <a:xfrm>
              <a:off x="310689" y="4012480"/>
              <a:ext cx="421708" cy="363540"/>
            </a:xfrm>
            <a:prstGeom prst="triangle">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50">
                  <a:solidFill>
                    <a:schemeClr val="tx1"/>
                  </a:solidFill>
                </a:rPr>
                <a:t>V</a:t>
              </a:r>
              <a:endParaRPr/>
            </a:p>
          </p:txBody>
        </p:sp>
        <p:cxnSp>
          <p:nvCxnSpPr>
            <p:cNvPr id="1006" name="Straight Arrow Connector 1005"/>
            <p:cNvCxnSpPr>
              <a:cxnSpLocks/>
              <a:stCxn id="1007" idx="0"/>
              <a:endCxn id="1008" idx="4"/>
            </p:cNvCxnSpPr>
            <p:nvPr/>
          </p:nvCxnSpPr>
          <p:spPr bwMode="auto">
            <a:xfrm flipH="1" flipV="1">
              <a:off x="-1141963" y="4978776"/>
              <a:ext cx="249381" cy="9365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07" name="Triangle 1006"/>
            <p:cNvSpPr/>
            <p:nvPr/>
          </p:nvSpPr>
          <p:spPr bwMode="auto">
            <a:xfrm>
              <a:off x="-1103436" y="5072434"/>
              <a:ext cx="421708" cy="363540"/>
            </a:xfrm>
            <a:prstGeom prst="triangle">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50">
                  <a:solidFill>
                    <a:schemeClr val="tx1"/>
                  </a:solidFill>
                </a:rPr>
                <a:t>U</a:t>
              </a:r>
              <a:endParaRPr/>
            </a:p>
          </p:txBody>
        </p:sp>
        <p:sp>
          <p:nvSpPr>
            <p:cNvPr id="1008" name="Oval 1007"/>
            <p:cNvSpPr/>
            <p:nvPr/>
          </p:nvSpPr>
          <p:spPr bwMode="auto">
            <a:xfrm>
              <a:off x="-1370563" y="4521576"/>
              <a:ext cx="457200" cy="457200"/>
            </a:xfrm>
            <a:prstGeom prst="ellipse">
              <a:avLst/>
            </a:prstGeom>
            <a:solidFill>
              <a:srgbClr val="A94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cxnSp>
          <p:nvCxnSpPr>
            <p:cNvPr id="1009" name="Straight Arrow Connector 1008"/>
            <p:cNvCxnSpPr>
              <a:cxnSpLocks/>
              <a:stCxn id="1011" idx="0"/>
              <a:endCxn id="1008" idx="4"/>
            </p:cNvCxnSpPr>
            <p:nvPr/>
          </p:nvCxnSpPr>
          <p:spPr bwMode="auto">
            <a:xfrm flipV="1">
              <a:off x="-1366450" y="4978776"/>
              <a:ext cx="224487" cy="12921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10" name="Straight Arrow Connector 1009"/>
            <p:cNvCxnSpPr>
              <a:cxnSpLocks/>
              <a:stCxn id="1008" idx="0"/>
              <a:endCxn id="996" idx="4"/>
            </p:cNvCxnSpPr>
            <p:nvPr/>
          </p:nvCxnSpPr>
          <p:spPr bwMode="auto">
            <a:xfrm flipV="1">
              <a:off x="-1141963" y="4399363"/>
              <a:ext cx="380613" cy="12221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11" name="Rectangle 1010"/>
                <p:cNvSpPr/>
                <p:nvPr/>
              </p:nvSpPr>
              <p:spPr bwMode="auto">
                <a:xfrm>
                  <a:off x="-1442650" y="5107988"/>
                  <a:ext cx="152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14:m>
                    <m:oMathPara xmlns:m="http://schemas.openxmlformats.org/officeDocument/2006/math">
                      <m:oMathParaPr>
                        <m:jc m:val="centerGroup"/>
                      </m:oMathParaPr>
                      <m:oMath xmlns:m="http://schemas.openxmlformats.org/officeDocument/2006/math">
                        <m:sSub>
                          <m:sSubPr>
                            <m:ctrlPr>
                              <a:rPr lang="en-US" sz="1850" i="1">
                                <a:solidFill>
                                  <a:schemeClr val="tx1"/>
                                </a:solidFill>
                                <a:latin typeface="Cambria Math" panose="02040503050406030204" pitchFamily="18" charset="0"/>
                                <a:ea typeface="Cambria Math"/>
                                <a:cs typeface="Cambria Math"/>
                              </a:rPr>
                            </m:ctrlPr>
                          </m:sSubPr>
                          <m:e>
                            <m:r>
                              <a:rPr lang="en-US" sz="1850" i="1">
                                <a:solidFill>
                                  <a:schemeClr val="tx1"/>
                                </a:solidFill>
                                <a:latin typeface="Cambria Math"/>
                              </a:rPr>
                              <m:t>𝑅</m:t>
                            </m:r>
                          </m:e>
                          <m:sub>
                            <m:r>
                              <a:rPr lang="en-US" sz="1850" i="1">
                                <a:solidFill>
                                  <a:schemeClr val="tx1"/>
                                </a:solidFill>
                                <a:latin typeface="Cambria Math"/>
                              </a:rPr>
                              <m:t>𝑘</m:t>
                            </m:r>
                            <m:r>
                              <a:rPr lang="en-US" sz="1850" i="1">
                                <a:solidFill>
                                  <a:schemeClr val="tx1"/>
                                </a:solidFill>
                                <a:latin typeface="Cambria Math"/>
                              </a:rPr>
                              <m:t>+3</m:t>
                            </m:r>
                          </m:sub>
                        </m:sSub>
                      </m:oMath>
                    </m:oMathPara>
                  </a14:m>
                  <a:endParaRPr lang="en-US" sz="1850">
                    <a:solidFill>
                      <a:schemeClr val="tx1"/>
                    </a:solidFill>
                  </a:endParaRPr>
                </a:p>
              </p:txBody>
            </p:sp>
          </mc:Choice>
          <mc:Fallback xmlns="">
            <p:sp>
              <p:nvSpPr>
                <p:cNvPr id="1011" name="Rectangle 1010"/>
                <p:cNvSpPr>
                  <a:spLocks noRot="1" noChangeAspect="1" noMove="1" noResize="1" noEditPoints="1" noAdjustHandles="1" noChangeArrowheads="1" noChangeShapeType="1" noTextEdit="1"/>
                </p:cNvSpPr>
                <p:nvPr/>
              </p:nvSpPr>
              <p:spPr bwMode="auto">
                <a:xfrm>
                  <a:off x="-1442650" y="5107988"/>
                  <a:ext cx="152400" cy="304800"/>
                </a:xfrm>
                <a:prstGeom prst="rect">
                  <a:avLst/>
                </a:prstGeom>
                <a:blipFill>
                  <a:blip r:embed="rId6"/>
                  <a:stretch>
                    <a:fillRect l="-161538" r="-115385" b="-8000"/>
                  </a:stretch>
                </a:blipFill>
                <a:ln>
                  <a:noFill/>
                </a:ln>
              </p:spPr>
              <p:txBody>
                <a:bodyPr/>
                <a:lstStyle/>
                <a:p>
                  <a:r>
                    <a:rPr lang="en-001">
                      <a:noFill/>
                    </a:rPr>
                    <a:t> </a:t>
                  </a:r>
                </a:p>
              </p:txBody>
            </p:sp>
          </mc:Fallback>
        </mc:AlternateContent>
        <p:cxnSp>
          <p:nvCxnSpPr>
            <p:cNvPr id="1012" name="Straight Arrow Connector 1011"/>
            <p:cNvCxnSpPr>
              <a:cxnSpLocks/>
              <a:stCxn id="996" idx="0"/>
              <a:endCxn id="1003" idx="4"/>
            </p:cNvCxnSpPr>
            <p:nvPr/>
          </p:nvCxnSpPr>
          <p:spPr bwMode="auto">
            <a:xfrm flipV="1">
              <a:off x="-761350" y="3810000"/>
              <a:ext cx="951242" cy="132163"/>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2" name="Title 1"/>
          <p:cNvSpPr>
            <a:spLocks noGrp="1"/>
          </p:cNvSpPr>
          <p:nvPr>
            <p:ph type="title"/>
          </p:nvPr>
        </p:nvSpPr>
        <p:spPr bwMode="auto">
          <a:xfrm>
            <a:off x="13390" y="151456"/>
            <a:ext cx="12165220" cy="920534"/>
          </a:xfrm>
        </p:spPr>
        <p:txBody>
          <a:bodyPr/>
          <a:lstStyle/>
          <a:p>
            <a:pPr>
              <a:defRPr/>
            </a:pPr>
            <a:r>
              <a:rPr lang="en-US" sz="4800">
                <a:solidFill>
                  <a:srgbClr val="17375E"/>
                </a:solidFill>
              </a:rPr>
              <a:t>RL-enabled workload-conscious sharing </a:t>
            </a:r>
            <a:endParaRPr/>
          </a:p>
        </p:txBody>
      </p:sp>
      <p:sp>
        <p:nvSpPr>
          <p:cNvPr id="4" name="Slide Number Placeholder 3"/>
          <p:cNvSpPr>
            <a:spLocks noGrp="1"/>
          </p:cNvSpPr>
          <p:nvPr>
            <p:ph type="sldNum" sz="quarter" idx="12"/>
          </p:nvPr>
        </p:nvSpPr>
        <p:spPr bwMode="auto">
          <a:xfrm>
            <a:off x="8731799" y="6239039"/>
            <a:ext cx="3244058" cy="475204"/>
          </a:xfrm>
          <a:prstGeom prst="rect">
            <a:avLst/>
          </a:prstGeom>
          <a:noFill/>
          <a:ln w="9525">
            <a:noFill/>
            <a:miter lim="800000"/>
            <a:headEnd/>
            <a:tailEnd/>
          </a:ln>
          <a:effectLst/>
        </p:spPr>
        <p:txBody>
          <a:bodyPr vert="horz" wrap="square" lIns="91239" tIns="45619" rIns="91239" bIns="45619" numCol="1" anchor="b" anchorCtr="0" compatLnSpc="1">
            <a:prstTxWarp prst="textNoShape">
              <a:avLst/>
            </a:prstTxWarp>
          </a:bodyPr>
          <a:lstStyle>
            <a:defPPr>
              <a:defRPr lang="en-US"/>
            </a:defPPr>
            <a:lvl1pPr algn="r">
              <a:spcBef>
                <a:spcPts val="0"/>
              </a:spcBef>
              <a:spcAft>
                <a:spcPts val="0"/>
              </a:spcAft>
              <a:defRPr sz="2000">
                <a:solidFill>
                  <a:schemeClr val="bg1">
                    <a:lumMod val="50000"/>
                  </a:schemeClr>
                </a:solidFill>
                <a:latin typeface="Calibri"/>
                <a:ea typeface="+mn-ea"/>
                <a:cs typeface="Arial"/>
              </a:defRPr>
            </a:lvl1pPr>
            <a:lvl2pPr marL="456195" algn="l">
              <a:spcBef>
                <a:spcPts val="0"/>
              </a:spcBef>
              <a:spcAft>
                <a:spcPts val="0"/>
              </a:spcAft>
              <a:defRPr sz="2400">
                <a:solidFill>
                  <a:schemeClr val="tx1"/>
                </a:solidFill>
                <a:latin typeface="Calibri"/>
                <a:ea typeface="+mn-ea"/>
                <a:cs typeface="Arial"/>
              </a:defRPr>
            </a:lvl2pPr>
            <a:lvl3pPr marL="912390" algn="l">
              <a:spcBef>
                <a:spcPts val="0"/>
              </a:spcBef>
              <a:spcAft>
                <a:spcPts val="0"/>
              </a:spcAft>
              <a:defRPr sz="2400">
                <a:solidFill>
                  <a:schemeClr val="tx1"/>
                </a:solidFill>
                <a:latin typeface="Calibri"/>
                <a:ea typeface="+mn-ea"/>
                <a:cs typeface="Arial"/>
              </a:defRPr>
            </a:lvl3pPr>
            <a:lvl4pPr marL="1368584" algn="l">
              <a:spcBef>
                <a:spcPts val="0"/>
              </a:spcBef>
              <a:spcAft>
                <a:spcPts val="0"/>
              </a:spcAft>
              <a:defRPr sz="2400">
                <a:solidFill>
                  <a:schemeClr val="tx1"/>
                </a:solidFill>
                <a:latin typeface="Calibri"/>
                <a:ea typeface="+mn-ea"/>
                <a:cs typeface="Arial"/>
              </a:defRPr>
            </a:lvl4pPr>
            <a:lvl5pPr marL="1824779" algn="l">
              <a:spcBef>
                <a:spcPts val="0"/>
              </a:spcBef>
              <a:spcAft>
                <a:spcPts val="0"/>
              </a:spcAft>
              <a:defRPr sz="2400">
                <a:solidFill>
                  <a:schemeClr val="tx1"/>
                </a:solidFill>
                <a:latin typeface="Calibri"/>
                <a:ea typeface="+mn-ea"/>
                <a:cs typeface="Arial"/>
              </a:defRPr>
            </a:lvl5pPr>
            <a:lvl6pPr marL="2280974" algn="l" defTabSz="912390">
              <a:defRPr sz="2400">
                <a:solidFill>
                  <a:schemeClr val="tx1"/>
                </a:solidFill>
                <a:latin typeface="Calibri"/>
                <a:ea typeface="+mn-ea"/>
                <a:cs typeface="Arial"/>
              </a:defRPr>
            </a:lvl6pPr>
            <a:lvl7pPr marL="2737168" algn="l" defTabSz="912390">
              <a:defRPr sz="2400">
                <a:solidFill>
                  <a:schemeClr val="tx1"/>
                </a:solidFill>
                <a:latin typeface="Calibri"/>
                <a:ea typeface="+mn-ea"/>
                <a:cs typeface="Arial"/>
              </a:defRPr>
            </a:lvl7pPr>
            <a:lvl8pPr marL="3193363" algn="l" defTabSz="912390">
              <a:defRPr sz="2400">
                <a:solidFill>
                  <a:schemeClr val="tx1"/>
                </a:solidFill>
                <a:latin typeface="Calibri"/>
                <a:ea typeface="+mn-ea"/>
                <a:cs typeface="Arial"/>
              </a:defRPr>
            </a:lvl8pPr>
            <a:lvl9pPr marL="3649557" algn="l" defTabSz="912390">
              <a:defRPr sz="2400">
                <a:solidFill>
                  <a:schemeClr val="tx1"/>
                </a:solidFill>
                <a:latin typeface="Calibri"/>
                <a:ea typeface="+mn-ea"/>
                <a:cs typeface="Arial"/>
              </a:defRPr>
            </a:lvl9pPr>
          </a:lstStyle>
          <a:p>
            <a:pPr>
              <a:defRPr/>
            </a:pPr>
            <a:fld id="{35B54189-C436-47D0-AC37-8484B13A8E13}" type="slidenum">
              <a:rPr lang="en-US"/>
              <a:t>76</a:t>
            </a:fld>
            <a:endParaRPr lang="en-US"/>
          </a:p>
        </p:txBody>
      </p:sp>
      <p:sp>
        <p:nvSpPr>
          <p:cNvPr id="83" name="TextBox 82"/>
          <p:cNvSpPr txBox="1"/>
          <p:nvPr/>
        </p:nvSpPr>
        <p:spPr bwMode="auto">
          <a:xfrm>
            <a:off x="13390" y="6144138"/>
            <a:ext cx="12165220" cy="707886"/>
          </a:xfrm>
          <a:prstGeom prst="rect">
            <a:avLst/>
          </a:prstGeom>
          <a:noFill/>
        </p:spPr>
        <p:txBody>
          <a:bodyPr wrap="square" rtlCol="0">
            <a:spAutoFit/>
          </a:bodyPr>
          <a:lstStyle/>
          <a:p>
            <a:pPr algn="ctr">
              <a:defRPr/>
            </a:pPr>
            <a:r>
              <a:rPr lang="en-US" sz="4000" b="1">
                <a:solidFill>
                  <a:srgbClr val="C00000"/>
                </a:solidFill>
              </a:rPr>
              <a:t>Learn more and better sharing opportunities</a:t>
            </a:r>
            <a:endParaRPr/>
          </a:p>
        </p:txBody>
      </p:sp>
      <p:sp>
        <p:nvSpPr>
          <p:cNvPr id="521" name="Oval 520"/>
          <p:cNvSpPr/>
          <p:nvPr/>
        </p:nvSpPr>
        <p:spPr bwMode="auto">
          <a:xfrm>
            <a:off x="1968648" y="4040505"/>
            <a:ext cx="304131" cy="304131"/>
          </a:xfrm>
          <a:prstGeom prst="ellipse">
            <a:avLst/>
          </a:prstGeom>
          <a:solidFill>
            <a:srgbClr val="EEC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50"/>
          </a:p>
        </p:txBody>
      </p:sp>
      <p:sp>
        <p:nvSpPr>
          <p:cNvPr id="522" name="Oval 521"/>
          <p:cNvSpPr/>
          <p:nvPr/>
        </p:nvSpPr>
        <p:spPr bwMode="auto">
          <a:xfrm>
            <a:off x="2450922" y="4046599"/>
            <a:ext cx="304131" cy="304131"/>
          </a:xfrm>
          <a:prstGeom prst="ellipse">
            <a:avLst/>
          </a:prstGeom>
          <a:solidFill>
            <a:srgbClr val="EEC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50"/>
          </a:p>
        </p:txBody>
      </p:sp>
      <p:sp>
        <p:nvSpPr>
          <p:cNvPr id="523" name="Oval 522"/>
          <p:cNvSpPr/>
          <p:nvPr/>
        </p:nvSpPr>
        <p:spPr bwMode="auto">
          <a:xfrm>
            <a:off x="3363314" y="3931107"/>
            <a:ext cx="304131" cy="304131"/>
          </a:xfrm>
          <a:prstGeom prst="ellipse">
            <a:avLst/>
          </a:prstGeom>
          <a:solidFill>
            <a:srgbClr val="EEC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50"/>
          </a:p>
        </p:txBody>
      </p:sp>
      <p:sp>
        <p:nvSpPr>
          <p:cNvPr id="524" name="Oval 523"/>
          <p:cNvSpPr/>
          <p:nvPr/>
        </p:nvSpPr>
        <p:spPr bwMode="auto">
          <a:xfrm>
            <a:off x="2005371" y="4393229"/>
            <a:ext cx="304131" cy="304131"/>
          </a:xfrm>
          <a:prstGeom prst="ellipse">
            <a:avLst/>
          </a:prstGeom>
          <a:solidFill>
            <a:srgbClr val="EEC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50"/>
          </a:p>
        </p:txBody>
      </p:sp>
      <p:sp>
        <p:nvSpPr>
          <p:cNvPr id="525" name="Oval 524"/>
          <p:cNvSpPr/>
          <p:nvPr/>
        </p:nvSpPr>
        <p:spPr bwMode="auto">
          <a:xfrm>
            <a:off x="3031812" y="4216912"/>
            <a:ext cx="304131" cy="304131"/>
          </a:xfrm>
          <a:prstGeom prst="ellipse">
            <a:avLst/>
          </a:prstGeom>
          <a:solidFill>
            <a:srgbClr val="EEC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50"/>
          </a:p>
        </p:txBody>
      </p:sp>
      <p:sp>
        <p:nvSpPr>
          <p:cNvPr id="526" name="Oval 525"/>
          <p:cNvSpPr/>
          <p:nvPr/>
        </p:nvSpPr>
        <p:spPr bwMode="auto">
          <a:xfrm>
            <a:off x="2460807" y="4545294"/>
            <a:ext cx="304131" cy="304131"/>
          </a:xfrm>
          <a:prstGeom prst="ellipse">
            <a:avLst/>
          </a:prstGeom>
          <a:solidFill>
            <a:srgbClr val="EEC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50"/>
          </a:p>
        </p:txBody>
      </p:sp>
      <p:sp>
        <p:nvSpPr>
          <p:cNvPr id="527" name="Oval 526"/>
          <p:cNvSpPr/>
          <p:nvPr/>
        </p:nvSpPr>
        <p:spPr bwMode="auto">
          <a:xfrm>
            <a:off x="3173232" y="4638398"/>
            <a:ext cx="304131" cy="304131"/>
          </a:xfrm>
          <a:prstGeom prst="ellipse">
            <a:avLst/>
          </a:prstGeom>
          <a:solidFill>
            <a:srgbClr val="EEC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50"/>
          </a:p>
        </p:txBody>
      </p:sp>
      <p:sp>
        <p:nvSpPr>
          <p:cNvPr id="528" name="Oval 527"/>
          <p:cNvSpPr/>
          <p:nvPr/>
        </p:nvSpPr>
        <p:spPr bwMode="auto">
          <a:xfrm>
            <a:off x="3504568" y="4350730"/>
            <a:ext cx="304131" cy="304131"/>
          </a:xfrm>
          <a:prstGeom prst="ellipse">
            <a:avLst/>
          </a:prstGeom>
          <a:solidFill>
            <a:srgbClr val="EEC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50"/>
          </a:p>
        </p:txBody>
      </p:sp>
      <p:sp>
        <p:nvSpPr>
          <p:cNvPr id="529" name="Oval 528"/>
          <p:cNvSpPr/>
          <p:nvPr/>
        </p:nvSpPr>
        <p:spPr bwMode="auto">
          <a:xfrm>
            <a:off x="2796802" y="4797712"/>
            <a:ext cx="304131" cy="304131"/>
          </a:xfrm>
          <a:prstGeom prst="ellipse">
            <a:avLst/>
          </a:prstGeom>
          <a:solidFill>
            <a:srgbClr val="EEC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50"/>
          </a:p>
        </p:txBody>
      </p:sp>
      <p:sp>
        <p:nvSpPr>
          <p:cNvPr id="530" name="TextBox 529"/>
          <p:cNvSpPr txBox="1"/>
          <p:nvPr/>
        </p:nvSpPr>
        <p:spPr bwMode="auto">
          <a:xfrm>
            <a:off x="1186934" y="5644178"/>
            <a:ext cx="3523868" cy="378949"/>
          </a:xfrm>
          <a:prstGeom prst="rect">
            <a:avLst/>
          </a:prstGeom>
          <a:noFill/>
        </p:spPr>
        <p:txBody>
          <a:bodyPr vert="horz" wrap="square" rtlCol="0">
            <a:spAutoFit/>
          </a:bodyPr>
          <a:lstStyle/>
          <a:p>
            <a:pPr algn="ctr">
              <a:defRPr/>
            </a:pPr>
            <a:r>
              <a:rPr lang="en-US" sz="1850" b="1"/>
              <a:t>Global Plans</a:t>
            </a:r>
            <a:endParaRPr/>
          </a:p>
        </p:txBody>
      </p:sp>
      <p:sp>
        <p:nvSpPr>
          <p:cNvPr id="531" name="Freeform 530"/>
          <p:cNvSpPr/>
          <p:nvPr/>
        </p:nvSpPr>
        <p:spPr bwMode="auto">
          <a:xfrm>
            <a:off x="1754471" y="3847609"/>
            <a:ext cx="2258854" cy="1374167"/>
          </a:xfrm>
          <a:custGeom>
            <a:avLst/>
            <a:gdLst>
              <a:gd name="connsiteX0" fmla="*/ 2312938 w 2518005"/>
              <a:gd name="connsiteY0" fmla="*/ 1271096 h 1802347"/>
              <a:gd name="connsiteX1" fmla="*/ 1489978 w 2518005"/>
              <a:gd name="connsiteY1" fmla="*/ 1801448 h 1802347"/>
              <a:gd name="connsiteX2" fmla="*/ 282970 w 2518005"/>
              <a:gd name="connsiteY2" fmla="*/ 1362536 h 1802347"/>
              <a:gd name="connsiteX3" fmla="*/ 173242 w 2518005"/>
              <a:gd name="connsiteY3" fmla="*/ 155528 h 1802347"/>
              <a:gd name="connsiteX4" fmla="*/ 2331226 w 2518005"/>
              <a:gd name="connsiteY4" fmla="*/ 137240 h 1802347"/>
              <a:gd name="connsiteX5" fmla="*/ 2312938 w 2518005"/>
              <a:gd name="connsiteY5" fmla="*/ 1271096 h 18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8005" h="1802347" extrusionOk="0">
                <a:moveTo>
                  <a:pt x="2312938" y="1271096"/>
                </a:moveTo>
                <a:cubicBezTo>
                  <a:pt x="2172730" y="1548464"/>
                  <a:pt x="1828306" y="1786208"/>
                  <a:pt x="1489978" y="1801448"/>
                </a:cubicBezTo>
                <a:cubicBezTo>
                  <a:pt x="1151650" y="1816688"/>
                  <a:pt x="502426" y="1636856"/>
                  <a:pt x="282970" y="1362536"/>
                </a:cubicBezTo>
                <a:cubicBezTo>
                  <a:pt x="63514" y="1088216"/>
                  <a:pt x="-168134" y="359744"/>
                  <a:pt x="173242" y="155528"/>
                </a:cubicBezTo>
                <a:cubicBezTo>
                  <a:pt x="514618" y="-48688"/>
                  <a:pt x="1977658" y="-48688"/>
                  <a:pt x="2331226" y="137240"/>
                </a:cubicBezTo>
                <a:cubicBezTo>
                  <a:pt x="2684794" y="323168"/>
                  <a:pt x="2453146" y="993728"/>
                  <a:pt x="2312938" y="1271096"/>
                </a:cubicBezTo>
                <a:close/>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50"/>
          </a:p>
        </p:txBody>
      </p:sp>
      <p:grpSp>
        <p:nvGrpSpPr>
          <p:cNvPr id="532" name="Group 531"/>
          <p:cNvGrpSpPr/>
          <p:nvPr/>
        </p:nvGrpSpPr>
        <p:grpSpPr bwMode="auto">
          <a:xfrm>
            <a:off x="791623" y="1427442"/>
            <a:ext cx="3167509" cy="1217240"/>
            <a:chOff x="1236119" y="1549819"/>
            <a:chExt cx="3423490" cy="1315611"/>
          </a:xfrm>
        </p:grpSpPr>
        <p:sp>
          <p:nvSpPr>
            <p:cNvPr id="533" name="Right Arrow 532"/>
            <p:cNvSpPr/>
            <p:nvPr/>
          </p:nvSpPr>
          <p:spPr bwMode="auto">
            <a:xfrm>
              <a:off x="2767535" y="1769639"/>
              <a:ext cx="280465" cy="311240"/>
            </a:xfrm>
            <a:prstGeom prst="righ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2000"/>
            </a:p>
          </p:txBody>
        </p:sp>
        <p:sp>
          <p:nvSpPr>
            <p:cNvPr id="534" name="TextBox 533"/>
            <p:cNvSpPr txBox="1"/>
            <p:nvPr/>
          </p:nvSpPr>
          <p:spPr bwMode="auto">
            <a:xfrm>
              <a:off x="1325675" y="1661888"/>
              <a:ext cx="1386419" cy="431149"/>
            </a:xfrm>
            <a:prstGeom prst="rect">
              <a:avLst/>
            </a:prstGeom>
            <a:noFill/>
            <a:ln>
              <a:solidFill>
                <a:schemeClr val="tx1"/>
              </a:solidFill>
            </a:ln>
          </p:spPr>
          <p:txBody>
            <a:bodyPr wrap="square" rtlCol="0">
              <a:spAutoFit/>
            </a:bodyPr>
            <a:lstStyle/>
            <a:p>
              <a:pPr algn="ctr">
                <a:defRPr/>
              </a:pPr>
              <a:r>
                <a:rPr lang="en-US" sz="2000"/>
                <a:t>Optimize</a:t>
              </a:r>
              <a:endParaRPr/>
            </a:p>
          </p:txBody>
        </p:sp>
        <p:sp>
          <p:nvSpPr>
            <p:cNvPr id="535" name="TextBox 534"/>
            <p:cNvSpPr txBox="1"/>
            <p:nvPr/>
          </p:nvSpPr>
          <p:spPr bwMode="auto">
            <a:xfrm>
              <a:off x="3074949" y="1667470"/>
              <a:ext cx="1386419" cy="431149"/>
            </a:xfrm>
            <a:prstGeom prst="rect">
              <a:avLst/>
            </a:prstGeom>
            <a:noFill/>
            <a:ln>
              <a:solidFill>
                <a:schemeClr val="tx1"/>
              </a:solidFill>
            </a:ln>
          </p:spPr>
          <p:txBody>
            <a:bodyPr wrap="square" rtlCol="0">
              <a:spAutoFit/>
            </a:bodyPr>
            <a:lstStyle/>
            <a:p>
              <a:pPr algn="ctr">
                <a:defRPr/>
              </a:pPr>
              <a:r>
                <a:rPr lang="en-US" sz="2000"/>
                <a:t>Execute</a:t>
              </a:r>
              <a:endParaRPr/>
            </a:p>
          </p:txBody>
        </p:sp>
        <p:sp>
          <p:nvSpPr>
            <p:cNvPr id="536" name="Rounded Rectangle 535"/>
            <p:cNvSpPr/>
            <p:nvPr/>
          </p:nvSpPr>
          <p:spPr bwMode="auto">
            <a:xfrm>
              <a:off x="1236119" y="1549819"/>
              <a:ext cx="3412081" cy="1291877"/>
            </a:xfrm>
            <a:prstGeom prst="roundRect">
              <a:avLst>
                <a:gd name="adj"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000">
                <a:solidFill>
                  <a:schemeClr val="tx1"/>
                </a:solidFill>
              </a:endParaRPr>
            </a:p>
            <a:p>
              <a:pPr algn="ctr">
                <a:defRPr/>
              </a:pPr>
              <a:endParaRPr lang="en-US" sz="2000">
                <a:solidFill>
                  <a:schemeClr val="tx1"/>
                </a:solidFill>
              </a:endParaRPr>
            </a:p>
            <a:p>
              <a:pPr algn="ctr">
                <a:defRPr/>
              </a:pPr>
              <a:endParaRPr lang="en-US" sz="2000">
                <a:solidFill>
                  <a:schemeClr val="tx1"/>
                </a:solidFill>
              </a:endParaRPr>
            </a:p>
            <a:p>
              <a:pPr algn="ctr">
                <a:defRPr/>
              </a:pPr>
              <a:endParaRPr lang="en-US" sz="2000">
                <a:solidFill>
                  <a:schemeClr val="tx1"/>
                </a:solidFill>
              </a:endParaRPr>
            </a:p>
          </p:txBody>
        </p:sp>
        <p:sp>
          <p:nvSpPr>
            <p:cNvPr id="537" name="Right Arrow 536"/>
            <p:cNvSpPr/>
            <p:nvPr/>
          </p:nvSpPr>
          <p:spPr bwMode="auto">
            <a:xfrm rot="16199999">
              <a:off x="3627926" y="2180370"/>
              <a:ext cx="280465" cy="311240"/>
            </a:xfrm>
            <a:prstGeom prst="righ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2000"/>
            </a:p>
          </p:txBody>
        </p:sp>
        <mc:AlternateContent xmlns:mc="http://schemas.openxmlformats.org/markup-compatibility/2006" xmlns:a14="http://schemas.microsoft.com/office/drawing/2010/main">
          <mc:Choice Requires="a14">
            <p:sp>
              <p:nvSpPr>
                <p:cNvPr id="538" name="TextBox 537"/>
                <p:cNvSpPr txBox="1"/>
                <p:nvPr/>
              </p:nvSpPr>
              <p:spPr bwMode="auto">
                <a:xfrm>
                  <a:off x="2859240" y="2433935"/>
                  <a:ext cx="1800369" cy="431494"/>
                </a:xfrm>
                <a:prstGeom prst="rect">
                  <a:avLst/>
                </a:prstGeom>
                <a:noFill/>
              </p:spPr>
              <p:txBody>
                <a:bodyPr wrap="square" rtlCol="0">
                  <a:spAutoFit/>
                </a:bodyPr>
                <a:lstStyle/>
                <a:p>
                  <a:pPr algn="ctr">
                    <a:defRPr/>
                  </a:pPr>
                  <a:r>
                    <a:rPr lang="en-US" sz="2000"/>
                    <a:t>Split </a:t>
                  </a:r>
                  <a14:m>
                    <m:oMath xmlns:m="http://schemas.openxmlformats.org/officeDocument/2006/math">
                      <m:sSub>
                        <m:sSubPr>
                          <m:ctrlPr>
                            <a:rPr lang="en-US" sz="2000" i="1">
                              <a:latin typeface="Cambria Math" panose="02040503050406030204" pitchFamily="18" charset="0"/>
                              <a:ea typeface="Cambria Math"/>
                              <a:cs typeface="Cambria Math"/>
                            </a:rPr>
                          </m:ctrlPr>
                        </m:sSubPr>
                        <m:e>
                          <m:r>
                            <a:rPr lang="en-US" sz="2000" i="1">
                              <a:latin typeface="Cambria Math"/>
                            </a:rPr>
                            <m:t>𝑅</m:t>
                          </m:r>
                        </m:e>
                        <m:sub>
                          <m:r>
                            <a:rPr lang="en-US" sz="2000" i="1">
                              <a:latin typeface="Cambria Math"/>
                            </a:rPr>
                            <m:t>𝑘</m:t>
                          </m:r>
                        </m:sub>
                      </m:sSub>
                    </m:oMath>
                  </a14:m>
                  <a:endParaRPr lang="en-US" sz="2000"/>
                </a:p>
              </p:txBody>
            </p:sp>
          </mc:Choice>
          <mc:Fallback xmlns="">
            <p:sp>
              <p:nvSpPr>
                <p:cNvPr id="538" name="TextBox 537"/>
                <p:cNvSpPr txBox="1">
                  <a:spLocks noRot="1" noChangeAspect="1" noMove="1" noResize="1" noEditPoints="1" noAdjustHandles="1" noChangeArrowheads="1" noChangeShapeType="1" noTextEdit="1"/>
                </p:cNvSpPr>
                <p:nvPr/>
              </p:nvSpPr>
              <p:spPr bwMode="auto">
                <a:xfrm>
                  <a:off x="2859240" y="2433935"/>
                  <a:ext cx="1800369" cy="431494"/>
                </a:xfrm>
                <a:prstGeom prst="rect">
                  <a:avLst/>
                </a:prstGeom>
                <a:blipFill>
                  <a:blip r:embed="rId7"/>
                  <a:stretch>
                    <a:fillRect t="-6061" b="-24242"/>
                  </a:stretch>
                </a:blipFill>
              </p:spPr>
              <p:txBody>
                <a:bodyPr/>
                <a:lstStyle/>
                <a:p>
                  <a:r>
                    <a:rPr lang="en-001">
                      <a:noFill/>
                    </a:rPr>
                    <a:t> </a:t>
                  </a:r>
                </a:p>
              </p:txBody>
            </p:sp>
          </mc:Fallback>
        </mc:AlternateContent>
      </p:grpSp>
      <p:grpSp>
        <p:nvGrpSpPr>
          <p:cNvPr id="539" name="Group 538"/>
          <p:cNvGrpSpPr/>
          <p:nvPr/>
        </p:nvGrpSpPr>
        <p:grpSpPr bwMode="auto">
          <a:xfrm>
            <a:off x="4297079" y="1435164"/>
            <a:ext cx="3167509" cy="1217240"/>
            <a:chOff x="1236119" y="1549819"/>
            <a:chExt cx="3423490" cy="1315611"/>
          </a:xfrm>
        </p:grpSpPr>
        <p:sp>
          <p:nvSpPr>
            <p:cNvPr id="540" name="Right Arrow 539"/>
            <p:cNvSpPr/>
            <p:nvPr/>
          </p:nvSpPr>
          <p:spPr bwMode="auto">
            <a:xfrm>
              <a:off x="2767535" y="1769639"/>
              <a:ext cx="280465" cy="311240"/>
            </a:xfrm>
            <a:prstGeom prst="righ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2000"/>
            </a:p>
          </p:txBody>
        </p:sp>
        <p:sp>
          <p:nvSpPr>
            <p:cNvPr id="541" name="TextBox 540"/>
            <p:cNvSpPr txBox="1"/>
            <p:nvPr/>
          </p:nvSpPr>
          <p:spPr bwMode="auto">
            <a:xfrm>
              <a:off x="1325675" y="1661888"/>
              <a:ext cx="1386419" cy="431149"/>
            </a:xfrm>
            <a:prstGeom prst="rect">
              <a:avLst/>
            </a:prstGeom>
            <a:noFill/>
            <a:ln>
              <a:solidFill>
                <a:schemeClr val="tx1"/>
              </a:solidFill>
            </a:ln>
          </p:spPr>
          <p:txBody>
            <a:bodyPr wrap="square" rtlCol="0">
              <a:spAutoFit/>
            </a:bodyPr>
            <a:lstStyle/>
            <a:p>
              <a:pPr algn="ctr">
                <a:defRPr/>
              </a:pPr>
              <a:r>
                <a:rPr lang="en-US" sz="2000"/>
                <a:t>Optimize</a:t>
              </a:r>
              <a:endParaRPr/>
            </a:p>
          </p:txBody>
        </p:sp>
        <p:sp>
          <p:nvSpPr>
            <p:cNvPr id="542" name="TextBox 541"/>
            <p:cNvSpPr txBox="1"/>
            <p:nvPr/>
          </p:nvSpPr>
          <p:spPr bwMode="auto">
            <a:xfrm>
              <a:off x="3074949" y="1667470"/>
              <a:ext cx="1386419" cy="431149"/>
            </a:xfrm>
            <a:prstGeom prst="rect">
              <a:avLst/>
            </a:prstGeom>
            <a:noFill/>
            <a:ln>
              <a:solidFill>
                <a:schemeClr val="tx1"/>
              </a:solidFill>
            </a:ln>
          </p:spPr>
          <p:txBody>
            <a:bodyPr wrap="square" rtlCol="0">
              <a:spAutoFit/>
            </a:bodyPr>
            <a:lstStyle/>
            <a:p>
              <a:pPr algn="ctr">
                <a:defRPr/>
              </a:pPr>
              <a:r>
                <a:rPr lang="en-US" sz="2000"/>
                <a:t>Execute</a:t>
              </a:r>
              <a:endParaRPr/>
            </a:p>
          </p:txBody>
        </p:sp>
        <p:sp>
          <p:nvSpPr>
            <p:cNvPr id="543" name="Rounded Rectangle 542"/>
            <p:cNvSpPr/>
            <p:nvPr/>
          </p:nvSpPr>
          <p:spPr bwMode="auto">
            <a:xfrm>
              <a:off x="1236119" y="1549819"/>
              <a:ext cx="3412081" cy="1291877"/>
            </a:xfrm>
            <a:prstGeom prst="roundRect">
              <a:avLst>
                <a:gd name="adj"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000">
                <a:solidFill>
                  <a:schemeClr val="tx1"/>
                </a:solidFill>
              </a:endParaRPr>
            </a:p>
            <a:p>
              <a:pPr algn="ctr">
                <a:defRPr/>
              </a:pPr>
              <a:endParaRPr lang="en-US" sz="2000">
                <a:solidFill>
                  <a:schemeClr val="tx1"/>
                </a:solidFill>
              </a:endParaRPr>
            </a:p>
            <a:p>
              <a:pPr algn="ctr">
                <a:defRPr/>
              </a:pPr>
              <a:endParaRPr lang="en-US" sz="2000">
                <a:solidFill>
                  <a:schemeClr val="tx1"/>
                </a:solidFill>
              </a:endParaRPr>
            </a:p>
            <a:p>
              <a:pPr algn="ctr">
                <a:defRPr/>
              </a:pPr>
              <a:endParaRPr lang="en-US" sz="2000">
                <a:solidFill>
                  <a:schemeClr val="tx1"/>
                </a:solidFill>
              </a:endParaRPr>
            </a:p>
          </p:txBody>
        </p:sp>
        <p:sp>
          <p:nvSpPr>
            <p:cNvPr id="544" name="Right Arrow 543"/>
            <p:cNvSpPr/>
            <p:nvPr/>
          </p:nvSpPr>
          <p:spPr bwMode="auto">
            <a:xfrm rot="16199999">
              <a:off x="3627926" y="2180370"/>
              <a:ext cx="280465" cy="311240"/>
            </a:xfrm>
            <a:prstGeom prst="righ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2000"/>
            </a:p>
          </p:txBody>
        </p:sp>
        <mc:AlternateContent xmlns:mc="http://schemas.openxmlformats.org/markup-compatibility/2006" xmlns:a14="http://schemas.microsoft.com/office/drawing/2010/main">
          <mc:Choice Requires="a14">
            <p:sp>
              <p:nvSpPr>
                <p:cNvPr id="545" name="TextBox 544"/>
                <p:cNvSpPr txBox="1"/>
                <p:nvPr/>
              </p:nvSpPr>
              <p:spPr bwMode="auto">
                <a:xfrm>
                  <a:off x="2859240" y="2433935"/>
                  <a:ext cx="1800369" cy="431494"/>
                </a:xfrm>
                <a:prstGeom prst="rect">
                  <a:avLst/>
                </a:prstGeom>
                <a:noFill/>
              </p:spPr>
              <p:txBody>
                <a:bodyPr wrap="square" rtlCol="0">
                  <a:spAutoFit/>
                </a:bodyPr>
                <a:lstStyle/>
                <a:p>
                  <a:pPr algn="ctr">
                    <a:defRPr/>
                  </a:pPr>
                  <a:r>
                    <a:rPr lang="en-US" sz="2000"/>
                    <a:t>Split </a:t>
                  </a:r>
                  <a14:m>
                    <m:oMath xmlns:m="http://schemas.openxmlformats.org/officeDocument/2006/math">
                      <m:sSub>
                        <m:sSubPr>
                          <m:ctrlPr>
                            <a:rPr lang="en-US" sz="2000" i="1">
                              <a:latin typeface="Cambria Math" panose="02040503050406030204" pitchFamily="18" charset="0"/>
                              <a:ea typeface="Cambria Math"/>
                              <a:cs typeface="Cambria Math"/>
                            </a:rPr>
                          </m:ctrlPr>
                        </m:sSubPr>
                        <m:e>
                          <m:r>
                            <a:rPr lang="en-US" sz="2000" i="1">
                              <a:latin typeface="Cambria Math"/>
                            </a:rPr>
                            <m:t>𝑅</m:t>
                          </m:r>
                        </m:e>
                        <m:sub>
                          <m:r>
                            <a:rPr lang="en-US" sz="2000" i="1">
                              <a:latin typeface="Cambria Math"/>
                            </a:rPr>
                            <m:t>𝑘</m:t>
                          </m:r>
                          <m:r>
                            <a:rPr lang="en-US" sz="2000" i="1">
                              <a:latin typeface="Cambria Math"/>
                            </a:rPr>
                            <m:t>+1</m:t>
                          </m:r>
                        </m:sub>
                      </m:sSub>
                    </m:oMath>
                  </a14:m>
                  <a:endParaRPr lang="en-US" sz="2000"/>
                </a:p>
              </p:txBody>
            </p:sp>
          </mc:Choice>
          <mc:Fallback xmlns="">
            <p:sp>
              <p:nvSpPr>
                <p:cNvPr id="545" name="TextBox 544"/>
                <p:cNvSpPr txBox="1">
                  <a:spLocks noRot="1" noChangeAspect="1" noMove="1" noResize="1" noEditPoints="1" noAdjustHandles="1" noChangeArrowheads="1" noChangeShapeType="1" noTextEdit="1"/>
                </p:cNvSpPr>
                <p:nvPr/>
              </p:nvSpPr>
              <p:spPr bwMode="auto">
                <a:xfrm>
                  <a:off x="2859240" y="2433935"/>
                  <a:ext cx="1800369" cy="431494"/>
                </a:xfrm>
                <a:prstGeom prst="rect">
                  <a:avLst/>
                </a:prstGeom>
                <a:blipFill>
                  <a:blip r:embed="rId8"/>
                  <a:stretch>
                    <a:fillRect t="-9375" b="-28125"/>
                  </a:stretch>
                </a:blipFill>
              </p:spPr>
              <p:txBody>
                <a:bodyPr/>
                <a:lstStyle/>
                <a:p>
                  <a:r>
                    <a:rPr lang="en-001">
                      <a:noFill/>
                    </a:rPr>
                    <a:t> </a:t>
                  </a:r>
                </a:p>
              </p:txBody>
            </p:sp>
          </mc:Fallback>
        </mc:AlternateContent>
      </p:grpSp>
      <p:grpSp>
        <p:nvGrpSpPr>
          <p:cNvPr id="546" name="Group 545"/>
          <p:cNvGrpSpPr/>
          <p:nvPr/>
        </p:nvGrpSpPr>
        <p:grpSpPr bwMode="auto">
          <a:xfrm>
            <a:off x="7800310" y="1435164"/>
            <a:ext cx="3167509" cy="1217240"/>
            <a:chOff x="1236119" y="1549819"/>
            <a:chExt cx="3423490" cy="1315611"/>
          </a:xfrm>
        </p:grpSpPr>
        <p:sp>
          <p:nvSpPr>
            <p:cNvPr id="547" name="Right Arrow 546"/>
            <p:cNvSpPr/>
            <p:nvPr/>
          </p:nvSpPr>
          <p:spPr bwMode="auto">
            <a:xfrm>
              <a:off x="2767535" y="1769639"/>
              <a:ext cx="280465" cy="311240"/>
            </a:xfrm>
            <a:prstGeom prst="righ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2000"/>
            </a:p>
          </p:txBody>
        </p:sp>
        <p:sp>
          <p:nvSpPr>
            <p:cNvPr id="548" name="TextBox 547"/>
            <p:cNvSpPr txBox="1"/>
            <p:nvPr/>
          </p:nvSpPr>
          <p:spPr bwMode="auto">
            <a:xfrm>
              <a:off x="1325675" y="1661888"/>
              <a:ext cx="1386419" cy="431149"/>
            </a:xfrm>
            <a:prstGeom prst="rect">
              <a:avLst/>
            </a:prstGeom>
            <a:noFill/>
            <a:ln>
              <a:solidFill>
                <a:schemeClr val="tx1"/>
              </a:solidFill>
            </a:ln>
          </p:spPr>
          <p:txBody>
            <a:bodyPr wrap="square" rtlCol="0">
              <a:spAutoFit/>
            </a:bodyPr>
            <a:lstStyle/>
            <a:p>
              <a:pPr algn="ctr">
                <a:defRPr/>
              </a:pPr>
              <a:r>
                <a:rPr lang="en-US" sz="2000"/>
                <a:t>Optimize</a:t>
              </a:r>
              <a:endParaRPr/>
            </a:p>
          </p:txBody>
        </p:sp>
        <p:sp>
          <p:nvSpPr>
            <p:cNvPr id="549" name="TextBox 548"/>
            <p:cNvSpPr txBox="1"/>
            <p:nvPr/>
          </p:nvSpPr>
          <p:spPr bwMode="auto">
            <a:xfrm>
              <a:off x="3074949" y="1667470"/>
              <a:ext cx="1386419" cy="431149"/>
            </a:xfrm>
            <a:prstGeom prst="rect">
              <a:avLst/>
            </a:prstGeom>
            <a:noFill/>
            <a:ln>
              <a:solidFill>
                <a:schemeClr val="tx1"/>
              </a:solidFill>
            </a:ln>
          </p:spPr>
          <p:txBody>
            <a:bodyPr wrap="square" rtlCol="0">
              <a:spAutoFit/>
            </a:bodyPr>
            <a:lstStyle/>
            <a:p>
              <a:pPr algn="ctr">
                <a:defRPr/>
              </a:pPr>
              <a:r>
                <a:rPr lang="en-US" sz="2000"/>
                <a:t>Execute</a:t>
              </a:r>
              <a:endParaRPr/>
            </a:p>
          </p:txBody>
        </p:sp>
        <p:sp>
          <p:nvSpPr>
            <p:cNvPr id="550" name="Rounded Rectangle 549"/>
            <p:cNvSpPr/>
            <p:nvPr/>
          </p:nvSpPr>
          <p:spPr bwMode="auto">
            <a:xfrm>
              <a:off x="1236119" y="1549819"/>
              <a:ext cx="3412081" cy="1291877"/>
            </a:xfrm>
            <a:prstGeom prst="roundRect">
              <a:avLst>
                <a:gd name="adj"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000">
                <a:solidFill>
                  <a:schemeClr val="tx1"/>
                </a:solidFill>
              </a:endParaRPr>
            </a:p>
            <a:p>
              <a:pPr algn="ctr">
                <a:defRPr/>
              </a:pPr>
              <a:endParaRPr lang="en-US" sz="2000">
                <a:solidFill>
                  <a:schemeClr val="tx1"/>
                </a:solidFill>
              </a:endParaRPr>
            </a:p>
            <a:p>
              <a:pPr algn="ctr">
                <a:defRPr/>
              </a:pPr>
              <a:endParaRPr lang="en-US" sz="2000">
                <a:solidFill>
                  <a:schemeClr val="tx1"/>
                </a:solidFill>
              </a:endParaRPr>
            </a:p>
            <a:p>
              <a:pPr algn="ctr">
                <a:defRPr/>
              </a:pPr>
              <a:endParaRPr lang="en-US" sz="2000">
                <a:solidFill>
                  <a:schemeClr val="tx1"/>
                </a:solidFill>
              </a:endParaRPr>
            </a:p>
          </p:txBody>
        </p:sp>
        <p:sp>
          <p:nvSpPr>
            <p:cNvPr id="551" name="Right Arrow 550"/>
            <p:cNvSpPr/>
            <p:nvPr/>
          </p:nvSpPr>
          <p:spPr bwMode="auto">
            <a:xfrm rot="16199999">
              <a:off x="3627926" y="2180370"/>
              <a:ext cx="280465" cy="311240"/>
            </a:xfrm>
            <a:prstGeom prst="righ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2000"/>
            </a:p>
          </p:txBody>
        </p:sp>
        <mc:AlternateContent xmlns:mc="http://schemas.openxmlformats.org/markup-compatibility/2006" xmlns:a14="http://schemas.microsoft.com/office/drawing/2010/main">
          <mc:Choice Requires="a14">
            <p:sp>
              <p:nvSpPr>
                <p:cNvPr id="552" name="TextBox 551"/>
                <p:cNvSpPr txBox="1"/>
                <p:nvPr/>
              </p:nvSpPr>
              <p:spPr bwMode="auto">
                <a:xfrm>
                  <a:off x="2859240" y="2433935"/>
                  <a:ext cx="1800369" cy="431494"/>
                </a:xfrm>
                <a:prstGeom prst="rect">
                  <a:avLst/>
                </a:prstGeom>
                <a:noFill/>
              </p:spPr>
              <p:txBody>
                <a:bodyPr wrap="square" rtlCol="0">
                  <a:spAutoFit/>
                </a:bodyPr>
                <a:lstStyle/>
                <a:p>
                  <a:pPr algn="ctr">
                    <a:defRPr/>
                  </a:pPr>
                  <a:r>
                    <a:rPr lang="en-US" sz="2000"/>
                    <a:t>Split </a:t>
                  </a:r>
                  <a14:m>
                    <m:oMath xmlns:m="http://schemas.openxmlformats.org/officeDocument/2006/math">
                      <m:sSub>
                        <m:sSubPr>
                          <m:ctrlPr>
                            <a:rPr lang="en-US" sz="2000" i="1">
                              <a:latin typeface="Cambria Math" panose="02040503050406030204" pitchFamily="18" charset="0"/>
                              <a:ea typeface="Cambria Math"/>
                              <a:cs typeface="Cambria Math"/>
                            </a:rPr>
                          </m:ctrlPr>
                        </m:sSubPr>
                        <m:e>
                          <m:r>
                            <a:rPr lang="en-US" sz="2000" i="1">
                              <a:latin typeface="Cambria Math"/>
                            </a:rPr>
                            <m:t>𝑅</m:t>
                          </m:r>
                        </m:e>
                        <m:sub>
                          <m:r>
                            <a:rPr lang="en-US" sz="2000" i="1">
                              <a:latin typeface="Cambria Math"/>
                            </a:rPr>
                            <m:t>𝑘</m:t>
                          </m:r>
                          <m:r>
                            <a:rPr lang="en-US" sz="2000" i="1">
                              <a:latin typeface="Cambria Math"/>
                            </a:rPr>
                            <m:t>+2</m:t>
                          </m:r>
                        </m:sub>
                      </m:sSub>
                    </m:oMath>
                  </a14:m>
                  <a:endParaRPr lang="en-US" sz="2000"/>
                </a:p>
              </p:txBody>
            </p:sp>
          </mc:Choice>
          <mc:Fallback xmlns="">
            <p:sp>
              <p:nvSpPr>
                <p:cNvPr id="552" name="TextBox 551"/>
                <p:cNvSpPr txBox="1">
                  <a:spLocks noRot="1" noChangeAspect="1" noMove="1" noResize="1" noEditPoints="1" noAdjustHandles="1" noChangeArrowheads="1" noChangeShapeType="1" noTextEdit="1"/>
                </p:cNvSpPr>
                <p:nvPr/>
              </p:nvSpPr>
              <p:spPr bwMode="auto">
                <a:xfrm>
                  <a:off x="2859240" y="2433935"/>
                  <a:ext cx="1800369" cy="431494"/>
                </a:xfrm>
                <a:prstGeom prst="rect">
                  <a:avLst/>
                </a:prstGeom>
                <a:blipFill>
                  <a:blip r:embed="rId9"/>
                  <a:stretch>
                    <a:fillRect t="-9375" b="-28125"/>
                  </a:stretch>
                </a:blipFill>
              </p:spPr>
              <p:txBody>
                <a:bodyPr/>
                <a:lstStyle/>
                <a:p>
                  <a:r>
                    <a:rPr lang="en-001">
                      <a:noFill/>
                    </a:rPr>
                    <a:t> </a:t>
                  </a:r>
                </a:p>
              </p:txBody>
            </p:sp>
          </mc:Fallback>
        </mc:AlternateContent>
      </p:grpSp>
      <p:sp>
        <p:nvSpPr>
          <p:cNvPr id="553" name="TextBox 552"/>
          <p:cNvSpPr txBox="1"/>
          <p:nvPr/>
        </p:nvSpPr>
        <p:spPr bwMode="auto">
          <a:xfrm>
            <a:off x="-40185" y="1683118"/>
            <a:ext cx="809798" cy="644912"/>
          </a:xfrm>
          <a:prstGeom prst="rect">
            <a:avLst/>
          </a:prstGeom>
          <a:noFill/>
        </p:spPr>
        <p:txBody>
          <a:bodyPr wrap="square" rtlCol="0">
            <a:spAutoFit/>
          </a:bodyPr>
          <a:lstStyle/>
          <a:p>
            <a:pPr algn="ctr">
              <a:defRPr/>
            </a:pPr>
            <a:r>
              <a:rPr lang="en-US" sz="3600"/>
              <a:t>…</a:t>
            </a:r>
            <a:endParaRPr/>
          </a:p>
        </p:txBody>
      </p:sp>
      <p:sp>
        <p:nvSpPr>
          <p:cNvPr id="554" name="TextBox 553"/>
          <p:cNvSpPr txBox="1"/>
          <p:nvPr/>
        </p:nvSpPr>
        <p:spPr bwMode="auto">
          <a:xfrm>
            <a:off x="11140715" y="1683118"/>
            <a:ext cx="809798" cy="644912"/>
          </a:xfrm>
          <a:prstGeom prst="rect">
            <a:avLst/>
          </a:prstGeom>
          <a:noFill/>
        </p:spPr>
        <p:txBody>
          <a:bodyPr wrap="square" rtlCol="0">
            <a:spAutoFit/>
          </a:bodyPr>
          <a:lstStyle/>
          <a:p>
            <a:pPr algn="ctr">
              <a:defRPr/>
            </a:pPr>
            <a:r>
              <a:rPr lang="en-US" sz="3600"/>
              <a:t>…</a:t>
            </a:r>
            <a:endParaRPr/>
          </a:p>
        </p:txBody>
      </p:sp>
      <p:sp>
        <p:nvSpPr>
          <p:cNvPr id="555" name="Freeform 554"/>
          <p:cNvSpPr/>
          <p:nvPr/>
        </p:nvSpPr>
        <p:spPr bwMode="auto">
          <a:xfrm>
            <a:off x="3954921" y="1868470"/>
            <a:ext cx="383204" cy="182819"/>
          </a:xfrm>
          <a:custGeom>
            <a:avLst/>
            <a:gdLst>
              <a:gd name="connsiteX0" fmla="*/ 0 w 384048"/>
              <a:gd name="connsiteY0" fmla="*/ 183222 h 183222"/>
              <a:gd name="connsiteX1" fmla="*/ 128016 w 384048"/>
              <a:gd name="connsiteY1" fmla="*/ 342 h 183222"/>
              <a:gd name="connsiteX2" fmla="*/ 384048 w 384048"/>
              <a:gd name="connsiteY2" fmla="*/ 146646 h 183222"/>
            </a:gdLst>
            <a:ahLst/>
            <a:cxnLst>
              <a:cxn ang="0">
                <a:pos x="connsiteX0" y="connsiteY0"/>
              </a:cxn>
              <a:cxn ang="0">
                <a:pos x="connsiteX1" y="connsiteY1"/>
              </a:cxn>
              <a:cxn ang="0">
                <a:pos x="connsiteX2" y="connsiteY2"/>
              </a:cxn>
            </a:cxnLst>
            <a:rect l="l" t="t" r="r" b="b"/>
            <a:pathLst>
              <a:path w="384048" h="183222" extrusionOk="0">
                <a:moveTo>
                  <a:pt x="0" y="183222"/>
                </a:moveTo>
                <a:cubicBezTo>
                  <a:pt x="32004" y="94830"/>
                  <a:pt x="64008" y="6438"/>
                  <a:pt x="128016" y="342"/>
                </a:cubicBezTo>
                <a:cubicBezTo>
                  <a:pt x="192024" y="-5754"/>
                  <a:pt x="288036" y="70446"/>
                  <a:pt x="384048" y="146646"/>
                </a:cubicBezTo>
              </a:path>
            </a:pathLst>
          </a:custGeom>
          <a:noFill/>
          <a:ln w="508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50"/>
          </a:p>
        </p:txBody>
      </p:sp>
      <p:sp>
        <p:nvSpPr>
          <p:cNvPr id="556" name="Freeform 555"/>
          <p:cNvSpPr/>
          <p:nvPr/>
        </p:nvSpPr>
        <p:spPr bwMode="auto">
          <a:xfrm>
            <a:off x="7464587" y="1868470"/>
            <a:ext cx="383204" cy="182819"/>
          </a:xfrm>
          <a:custGeom>
            <a:avLst/>
            <a:gdLst>
              <a:gd name="connsiteX0" fmla="*/ 0 w 384048"/>
              <a:gd name="connsiteY0" fmla="*/ 183222 h 183222"/>
              <a:gd name="connsiteX1" fmla="*/ 128016 w 384048"/>
              <a:gd name="connsiteY1" fmla="*/ 342 h 183222"/>
              <a:gd name="connsiteX2" fmla="*/ 384048 w 384048"/>
              <a:gd name="connsiteY2" fmla="*/ 146646 h 183222"/>
            </a:gdLst>
            <a:ahLst/>
            <a:cxnLst>
              <a:cxn ang="0">
                <a:pos x="connsiteX0" y="connsiteY0"/>
              </a:cxn>
              <a:cxn ang="0">
                <a:pos x="connsiteX1" y="connsiteY1"/>
              </a:cxn>
              <a:cxn ang="0">
                <a:pos x="connsiteX2" y="connsiteY2"/>
              </a:cxn>
            </a:cxnLst>
            <a:rect l="l" t="t" r="r" b="b"/>
            <a:pathLst>
              <a:path w="384048" h="183222" extrusionOk="0">
                <a:moveTo>
                  <a:pt x="0" y="183222"/>
                </a:moveTo>
                <a:cubicBezTo>
                  <a:pt x="32004" y="94830"/>
                  <a:pt x="64008" y="6438"/>
                  <a:pt x="128016" y="342"/>
                </a:cubicBezTo>
                <a:cubicBezTo>
                  <a:pt x="192024" y="-5754"/>
                  <a:pt x="288036" y="70446"/>
                  <a:pt x="384048" y="146646"/>
                </a:cubicBezTo>
              </a:path>
            </a:pathLst>
          </a:custGeom>
          <a:noFill/>
          <a:ln w="508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50"/>
          </a:p>
        </p:txBody>
      </p:sp>
      <p:sp>
        <p:nvSpPr>
          <p:cNvPr id="557" name="Freeform 556"/>
          <p:cNvSpPr/>
          <p:nvPr/>
        </p:nvSpPr>
        <p:spPr bwMode="auto">
          <a:xfrm>
            <a:off x="10957263" y="1872749"/>
            <a:ext cx="383204" cy="182819"/>
          </a:xfrm>
          <a:custGeom>
            <a:avLst/>
            <a:gdLst>
              <a:gd name="connsiteX0" fmla="*/ 0 w 384048"/>
              <a:gd name="connsiteY0" fmla="*/ 183222 h 183222"/>
              <a:gd name="connsiteX1" fmla="*/ 128016 w 384048"/>
              <a:gd name="connsiteY1" fmla="*/ 342 h 183222"/>
              <a:gd name="connsiteX2" fmla="*/ 384048 w 384048"/>
              <a:gd name="connsiteY2" fmla="*/ 146646 h 183222"/>
            </a:gdLst>
            <a:ahLst/>
            <a:cxnLst>
              <a:cxn ang="0">
                <a:pos x="connsiteX0" y="connsiteY0"/>
              </a:cxn>
              <a:cxn ang="0">
                <a:pos x="connsiteX1" y="connsiteY1"/>
              </a:cxn>
              <a:cxn ang="0">
                <a:pos x="connsiteX2" y="connsiteY2"/>
              </a:cxn>
            </a:cxnLst>
            <a:rect l="l" t="t" r="r" b="b"/>
            <a:pathLst>
              <a:path w="384048" h="183222" extrusionOk="0">
                <a:moveTo>
                  <a:pt x="0" y="183222"/>
                </a:moveTo>
                <a:cubicBezTo>
                  <a:pt x="32004" y="94830"/>
                  <a:pt x="64008" y="6438"/>
                  <a:pt x="128016" y="342"/>
                </a:cubicBezTo>
                <a:cubicBezTo>
                  <a:pt x="192024" y="-5754"/>
                  <a:pt x="288036" y="70446"/>
                  <a:pt x="384048" y="146646"/>
                </a:cubicBezTo>
              </a:path>
            </a:pathLst>
          </a:custGeom>
          <a:noFill/>
          <a:ln w="508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50"/>
          </a:p>
        </p:txBody>
      </p:sp>
      <p:sp>
        <p:nvSpPr>
          <p:cNvPr id="558" name="Freeform 557"/>
          <p:cNvSpPr/>
          <p:nvPr/>
        </p:nvSpPr>
        <p:spPr bwMode="auto">
          <a:xfrm>
            <a:off x="417192" y="1868470"/>
            <a:ext cx="383204" cy="182819"/>
          </a:xfrm>
          <a:custGeom>
            <a:avLst/>
            <a:gdLst>
              <a:gd name="connsiteX0" fmla="*/ 0 w 384048"/>
              <a:gd name="connsiteY0" fmla="*/ 183222 h 183222"/>
              <a:gd name="connsiteX1" fmla="*/ 128016 w 384048"/>
              <a:gd name="connsiteY1" fmla="*/ 342 h 183222"/>
              <a:gd name="connsiteX2" fmla="*/ 384048 w 384048"/>
              <a:gd name="connsiteY2" fmla="*/ 146646 h 183222"/>
            </a:gdLst>
            <a:ahLst/>
            <a:cxnLst>
              <a:cxn ang="0">
                <a:pos x="connsiteX0" y="connsiteY0"/>
              </a:cxn>
              <a:cxn ang="0">
                <a:pos x="connsiteX1" y="connsiteY1"/>
              </a:cxn>
              <a:cxn ang="0">
                <a:pos x="connsiteX2" y="connsiteY2"/>
              </a:cxn>
            </a:cxnLst>
            <a:rect l="l" t="t" r="r" b="b"/>
            <a:pathLst>
              <a:path w="384048" h="183222" extrusionOk="0">
                <a:moveTo>
                  <a:pt x="0" y="183222"/>
                </a:moveTo>
                <a:cubicBezTo>
                  <a:pt x="32004" y="94830"/>
                  <a:pt x="64008" y="6438"/>
                  <a:pt x="128016" y="342"/>
                </a:cubicBezTo>
                <a:cubicBezTo>
                  <a:pt x="192024" y="-5754"/>
                  <a:pt x="288036" y="70446"/>
                  <a:pt x="384048" y="146646"/>
                </a:cubicBezTo>
              </a:path>
            </a:pathLst>
          </a:custGeom>
          <a:noFill/>
          <a:ln w="508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50"/>
          </a:p>
        </p:txBody>
      </p:sp>
      <p:sp>
        <p:nvSpPr>
          <p:cNvPr id="559" name="TextBox 558"/>
          <p:cNvSpPr txBox="1"/>
          <p:nvPr/>
        </p:nvSpPr>
        <p:spPr bwMode="auto">
          <a:xfrm>
            <a:off x="1656854" y="2647151"/>
            <a:ext cx="1437688" cy="378949"/>
          </a:xfrm>
          <a:prstGeom prst="rect">
            <a:avLst/>
          </a:prstGeom>
          <a:noFill/>
        </p:spPr>
        <p:txBody>
          <a:bodyPr wrap="square" rtlCol="0">
            <a:spAutoFit/>
          </a:bodyPr>
          <a:lstStyle/>
          <a:p>
            <a:pPr algn="ctr">
              <a:defRPr/>
            </a:pPr>
            <a:r>
              <a:rPr lang="en-US" sz="1850" b="1"/>
              <a:t>Episode k</a:t>
            </a:r>
            <a:endParaRPr/>
          </a:p>
        </p:txBody>
      </p:sp>
      <p:sp>
        <p:nvSpPr>
          <p:cNvPr id="923" name="TextBox 922"/>
          <p:cNvSpPr txBox="1"/>
          <p:nvPr/>
        </p:nvSpPr>
        <p:spPr bwMode="auto">
          <a:xfrm>
            <a:off x="4989681" y="2648927"/>
            <a:ext cx="1708106" cy="378949"/>
          </a:xfrm>
          <a:prstGeom prst="rect">
            <a:avLst/>
          </a:prstGeom>
          <a:noFill/>
        </p:spPr>
        <p:txBody>
          <a:bodyPr wrap="square" rtlCol="0">
            <a:spAutoFit/>
          </a:bodyPr>
          <a:lstStyle/>
          <a:p>
            <a:pPr algn="ctr">
              <a:defRPr/>
            </a:pPr>
            <a:r>
              <a:rPr lang="en-US" sz="1850" b="1"/>
              <a:t>Episode k+1</a:t>
            </a:r>
            <a:endParaRPr/>
          </a:p>
        </p:txBody>
      </p:sp>
      <p:graphicFrame>
        <p:nvGraphicFramePr>
          <p:cNvPr id="924" name="Diagram 923"/>
          <p:cNvGraphicFramePr>
            <a:graphicFrameLocks/>
          </p:cNvGraphicFramePr>
          <p:nvPr/>
        </p:nvGraphicFramePr>
        <p:xfrm>
          <a:off x="10029109" y="4389782"/>
          <a:ext cx="1642058" cy="109470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925" name="Group 924"/>
          <p:cNvGrpSpPr/>
          <p:nvPr/>
        </p:nvGrpSpPr>
        <p:grpSpPr bwMode="auto">
          <a:xfrm>
            <a:off x="4379938" y="3328709"/>
            <a:ext cx="2901232" cy="404075"/>
            <a:chOff x="1325675" y="1661888"/>
            <a:chExt cx="3135694" cy="436731"/>
          </a:xfrm>
        </p:grpSpPr>
        <p:sp>
          <p:nvSpPr>
            <p:cNvPr id="926" name="Right Arrow 925"/>
            <p:cNvSpPr/>
            <p:nvPr/>
          </p:nvSpPr>
          <p:spPr bwMode="auto">
            <a:xfrm>
              <a:off x="2767535" y="1769639"/>
              <a:ext cx="280465" cy="311240"/>
            </a:xfrm>
            <a:prstGeom prst="righ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2000"/>
            </a:p>
          </p:txBody>
        </p:sp>
        <p:sp>
          <p:nvSpPr>
            <p:cNvPr id="927" name="TextBox 926"/>
            <p:cNvSpPr txBox="1"/>
            <p:nvPr/>
          </p:nvSpPr>
          <p:spPr bwMode="auto">
            <a:xfrm>
              <a:off x="1325675" y="1661888"/>
              <a:ext cx="1386421" cy="431149"/>
            </a:xfrm>
            <a:prstGeom prst="rect">
              <a:avLst/>
            </a:prstGeom>
            <a:noFill/>
            <a:ln>
              <a:solidFill>
                <a:schemeClr val="tx1"/>
              </a:solidFill>
            </a:ln>
          </p:spPr>
          <p:txBody>
            <a:bodyPr wrap="square" rtlCol="0">
              <a:spAutoFit/>
            </a:bodyPr>
            <a:lstStyle/>
            <a:p>
              <a:pPr algn="ctr">
                <a:defRPr/>
              </a:pPr>
              <a:r>
                <a:rPr lang="en-US" sz="2000"/>
                <a:t>Optimize</a:t>
              </a:r>
              <a:endParaRPr/>
            </a:p>
          </p:txBody>
        </p:sp>
        <p:sp>
          <p:nvSpPr>
            <p:cNvPr id="928" name="TextBox 927"/>
            <p:cNvSpPr txBox="1"/>
            <p:nvPr/>
          </p:nvSpPr>
          <p:spPr bwMode="auto">
            <a:xfrm>
              <a:off x="3074948" y="1667470"/>
              <a:ext cx="1386421" cy="431149"/>
            </a:xfrm>
            <a:prstGeom prst="rect">
              <a:avLst/>
            </a:prstGeom>
            <a:noFill/>
            <a:ln>
              <a:solidFill>
                <a:schemeClr val="tx1"/>
              </a:solidFill>
            </a:ln>
          </p:spPr>
          <p:txBody>
            <a:bodyPr wrap="square" rtlCol="0">
              <a:spAutoFit/>
            </a:bodyPr>
            <a:lstStyle/>
            <a:p>
              <a:pPr algn="ctr">
                <a:defRPr/>
              </a:pPr>
              <a:r>
                <a:rPr lang="en-US" sz="2000"/>
                <a:t>Execute</a:t>
              </a:r>
              <a:endParaRPr/>
            </a:p>
          </p:txBody>
        </p:sp>
      </p:grpSp>
      <p:pic>
        <p:nvPicPr>
          <p:cNvPr id="930" name="Picture 929"/>
          <p:cNvPicPr>
            <a:picLocks noChangeAspect="1"/>
          </p:cNvPicPr>
          <p:nvPr/>
        </p:nvPicPr>
        <p:blipFill>
          <a:blip r:embed="rId15">
            <a:duotone>
              <a:schemeClr val="bg2">
                <a:shade val="45000"/>
                <a:satMod val="135000"/>
              </a:schemeClr>
              <a:prstClr val="white"/>
            </a:duotone>
          </a:blip>
          <a:stretch/>
        </p:blipFill>
        <p:spPr bwMode="auto">
          <a:xfrm>
            <a:off x="2196443" y="3821816"/>
            <a:ext cx="1078752" cy="1078752"/>
          </a:xfrm>
          <a:prstGeom prst="rect">
            <a:avLst/>
          </a:prstGeom>
        </p:spPr>
      </p:pic>
      <p:sp>
        <p:nvSpPr>
          <p:cNvPr id="931" name="TextBox 930"/>
          <p:cNvSpPr txBox="1"/>
          <p:nvPr/>
        </p:nvSpPr>
        <p:spPr bwMode="auto">
          <a:xfrm>
            <a:off x="6969864" y="5614878"/>
            <a:ext cx="3523868" cy="378949"/>
          </a:xfrm>
          <a:prstGeom prst="rect">
            <a:avLst/>
          </a:prstGeom>
          <a:noFill/>
        </p:spPr>
        <p:txBody>
          <a:bodyPr vert="horz" wrap="square" rtlCol="0">
            <a:spAutoFit/>
          </a:bodyPr>
          <a:lstStyle/>
          <a:p>
            <a:pPr algn="ctr">
              <a:defRPr/>
            </a:pPr>
            <a:r>
              <a:rPr lang="en-US" sz="1850" b="1"/>
              <a:t>Executor</a:t>
            </a:r>
            <a:endParaRPr/>
          </a:p>
        </p:txBody>
      </p:sp>
      <p:sp>
        <p:nvSpPr>
          <p:cNvPr id="933" name="TextBox 932"/>
          <p:cNvSpPr txBox="1"/>
          <p:nvPr/>
        </p:nvSpPr>
        <p:spPr bwMode="auto">
          <a:xfrm>
            <a:off x="8492912" y="2654937"/>
            <a:ext cx="1708106" cy="378949"/>
          </a:xfrm>
          <a:prstGeom prst="rect">
            <a:avLst/>
          </a:prstGeom>
          <a:noFill/>
        </p:spPr>
        <p:txBody>
          <a:bodyPr wrap="square" rtlCol="0">
            <a:spAutoFit/>
          </a:bodyPr>
          <a:lstStyle/>
          <a:p>
            <a:pPr algn="ctr">
              <a:defRPr/>
            </a:pPr>
            <a:r>
              <a:rPr lang="en-US" sz="1850" b="1"/>
              <a:t>Episode k+2</a:t>
            </a:r>
            <a:endParaRPr/>
          </a:p>
        </p:txBody>
      </p:sp>
      <p:sp>
        <p:nvSpPr>
          <p:cNvPr id="934" name="Freeform 933"/>
          <p:cNvSpPr/>
          <p:nvPr/>
        </p:nvSpPr>
        <p:spPr bwMode="auto">
          <a:xfrm>
            <a:off x="4502357" y="4030733"/>
            <a:ext cx="3138626" cy="310658"/>
          </a:xfrm>
          <a:custGeom>
            <a:avLst/>
            <a:gdLst>
              <a:gd name="connsiteX0" fmla="*/ 0 w 3145536"/>
              <a:gd name="connsiteY0" fmla="*/ 311343 h 311343"/>
              <a:gd name="connsiteX1" fmla="*/ 1316736 w 3145536"/>
              <a:gd name="connsiteY1" fmla="*/ 447 h 311343"/>
              <a:gd name="connsiteX2" fmla="*/ 3145536 w 3145536"/>
              <a:gd name="connsiteY2" fmla="*/ 256479 h 311343"/>
            </a:gdLst>
            <a:ahLst/>
            <a:cxnLst>
              <a:cxn ang="0">
                <a:pos x="connsiteX0" y="connsiteY0"/>
              </a:cxn>
              <a:cxn ang="0">
                <a:pos x="connsiteX1" y="connsiteY1"/>
              </a:cxn>
              <a:cxn ang="0">
                <a:pos x="connsiteX2" y="connsiteY2"/>
              </a:cxn>
            </a:cxnLst>
            <a:rect l="l" t="t" r="r" b="b"/>
            <a:pathLst>
              <a:path w="3145536" h="311343" extrusionOk="0">
                <a:moveTo>
                  <a:pt x="0" y="311343"/>
                </a:moveTo>
                <a:cubicBezTo>
                  <a:pt x="396240" y="160467"/>
                  <a:pt x="792480" y="9591"/>
                  <a:pt x="1316736" y="447"/>
                </a:cubicBezTo>
                <a:cubicBezTo>
                  <a:pt x="1840992" y="-8697"/>
                  <a:pt x="2493264" y="123891"/>
                  <a:pt x="3145536" y="256479"/>
                </a:cubicBezTo>
              </a:path>
            </a:pathLst>
          </a:custGeom>
          <a:noFill/>
          <a:ln w="889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50"/>
          </a:p>
        </p:txBody>
      </p:sp>
      <p:sp>
        <p:nvSpPr>
          <p:cNvPr id="935" name="Freeform 934"/>
          <p:cNvSpPr/>
          <p:nvPr/>
        </p:nvSpPr>
        <p:spPr bwMode="auto">
          <a:xfrm>
            <a:off x="4532375" y="4678718"/>
            <a:ext cx="3047388" cy="423124"/>
          </a:xfrm>
          <a:custGeom>
            <a:avLst/>
            <a:gdLst>
              <a:gd name="connsiteX0" fmla="*/ 3054096 w 3054096"/>
              <a:gd name="connsiteY0" fmla="*/ 0 h 424056"/>
              <a:gd name="connsiteX1" fmla="*/ 1901952 w 3054096"/>
              <a:gd name="connsiteY1" fmla="*/ 420624 h 424056"/>
              <a:gd name="connsiteX2" fmla="*/ 0 w 3054096"/>
              <a:gd name="connsiteY2" fmla="*/ 164592 h 424056"/>
            </a:gdLst>
            <a:ahLst/>
            <a:cxnLst>
              <a:cxn ang="0">
                <a:pos x="connsiteX0" y="connsiteY0"/>
              </a:cxn>
              <a:cxn ang="0">
                <a:pos x="connsiteX1" y="connsiteY1"/>
              </a:cxn>
              <a:cxn ang="0">
                <a:pos x="connsiteX2" y="connsiteY2"/>
              </a:cxn>
            </a:cxnLst>
            <a:rect l="l" t="t" r="r" b="b"/>
            <a:pathLst>
              <a:path w="3054096" h="424056" extrusionOk="0">
                <a:moveTo>
                  <a:pt x="3054096" y="0"/>
                </a:moveTo>
                <a:cubicBezTo>
                  <a:pt x="2732532" y="196596"/>
                  <a:pt x="2410968" y="393192"/>
                  <a:pt x="1901952" y="420624"/>
                </a:cubicBezTo>
                <a:cubicBezTo>
                  <a:pt x="1392936" y="448056"/>
                  <a:pt x="696468" y="306324"/>
                  <a:pt x="0" y="164592"/>
                </a:cubicBezTo>
              </a:path>
            </a:pathLst>
          </a:custGeom>
          <a:noFill/>
          <a:ln w="889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50"/>
          </a:p>
        </p:txBody>
      </p:sp>
      <p:pic>
        <p:nvPicPr>
          <p:cNvPr id="954" name="Picture 953"/>
          <p:cNvPicPr>
            <a:picLocks noChangeAspect="1"/>
          </p:cNvPicPr>
          <p:nvPr/>
        </p:nvPicPr>
        <p:blipFill>
          <a:blip r:embed="rId15">
            <a:duotone>
              <a:schemeClr val="bg2">
                <a:shade val="45000"/>
                <a:satMod val="135000"/>
              </a:schemeClr>
              <a:prstClr val="white"/>
            </a:duotone>
          </a:blip>
          <a:stretch/>
        </p:blipFill>
        <p:spPr bwMode="auto">
          <a:xfrm>
            <a:off x="2215426" y="3839385"/>
            <a:ext cx="1078752" cy="1078752"/>
          </a:xfrm>
          <a:prstGeom prst="rect">
            <a:avLst/>
          </a:prstGeom>
        </p:spPr>
      </p:pic>
      <p:cxnSp>
        <p:nvCxnSpPr>
          <p:cNvPr id="1015" name="Straight Connector 1014"/>
          <p:cNvCxnSpPr>
            <a:cxnSpLocks/>
          </p:cNvCxnSpPr>
          <p:nvPr/>
        </p:nvCxnSpPr>
        <p:spPr bwMode="auto">
          <a:xfrm flipH="1" flipV="1">
            <a:off x="2492959" y="3513805"/>
            <a:ext cx="870355" cy="1690726"/>
          </a:xfrm>
          <a:prstGeom prst="line">
            <a:avLst/>
          </a:prstGeom>
          <a:ln w="31750">
            <a:prstDash val="sysDot"/>
          </a:ln>
        </p:spPr>
        <p:style>
          <a:lnRef idx="1">
            <a:schemeClr val="dk1"/>
          </a:lnRef>
          <a:fillRef idx="0">
            <a:schemeClr val="dk1"/>
          </a:fillRef>
          <a:effectRef idx="0">
            <a:schemeClr val="dk1"/>
          </a:effectRef>
          <a:fontRef idx="minor">
            <a:schemeClr val="tx1"/>
          </a:fontRef>
        </p:style>
      </p:cxnSp>
      <p:sp>
        <p:nvSpPr>
          <p:cNvPr id="1016" name="TextBox 1015"/>
          <p:cNvSpPr txBox="1"/>
          <p:nvPr/>
        </p:nvSpPr>
        <p:spPr bwMode="auto">
          <a:xfrm>
            <a:off x="2719574" y="3271797"/>
            <a:ext cx="1467168" cy="378949"/>
          </a:xfrm>
          <a:prstGeom prst="rect">
            <a:avLst/>
          </a:prstGeom>
          <a:noFill/>
        </p:spPr>
        <p:txBody>
          <a:bodyPr wrap="square" rtlCol="0">
            <a:spAutoFit/>
          </a:bodyPr>
          <a:lstStyle/>
          <a:p>
            <a:pPr>
              <a:defRPr/>
            </a:pPr>
            <a:r>
              <a:rPr lang="en-US" sz="1850"/>
              <a:t>Promising</a:t>
            </a:r>
            <a:endParaRPr/>
          </a:p>
        </p:txBody>
      </p:sp>
      <p:sp>
        <p:nvSpPr>
          <p:cNvPr id="1017" name="TextBox 1016"/>
          <p:cNvSpPr txBox="1"/>
          <p:nvPr/>
        </p:nvSpPr>
        <p:spPr bwMode="auto">
          <a:xfrm>
            <a:off x="555939" y="4982252"/>
            <a:ext cx="1693647" cy="378949"/>
          </a:xfrm>
          <a:prstGeom prst="rect">
            <a:avLst/>
          </a:prstGeom>
          <a:noFill/>
        </p:spPr>
        <p:txBody>
          <a:bodyPr wrap="square" rtlCol="0">
            <a:spAutoFit/>
          </a:bodyPr>
          <a:lstStyle/>
          <a:p>
            <a:pPr>
              <a:defRPr/>
            </a:pPr>
            <a:r>
              <a:rPr lang="en-US" sz="1850"/>
              <a:t>Sub-optimal</a:t>
            </a:r>
            <a:endParaRPr/>
          </a:p>
        </p:txBody>
      </p:sp>
      <p:sp>
        <p:nvSpPr>
          <p:cNvPr id="1018" name="Rounded Rectangle 1017"/>
          <p:cNvSpPr/>
          <p:nvPr/>
        </p:nvSpPr>
        <p:spPr bwMode="auto">
          <a:xfrm>
            <a:off x="769613" y="1148022"/>
            <a:ext cx="3243713" cy="1888899"/>
          </a:xfrm>
          <a:prstGeom prst="roundRect">
            <a:avLst>
              <a:gd name="adj" fmla="val 16667"/>
            </a:avLst>
          </a:prstGeom>
          <a:solidFill>
            <a:srgbClr val="FF62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50"/>
          </a:p>
        </p:txBody>
      </p:sp>
      <p:grpSp>
        <p:nvGrpSpPr>
          <p:cNvPr id="1023" name="Group 1022"/>
          <p:cNvGrpSpPr/>
          <p:nvPr/>
        </p:nvGrpSpPr>
        <p:grpSpPr bwMode="auto">
          <a:xfrm>
            <a:off x="7847792" y="3464892"/>
            <a:ext cx="2855962" cy="2075806"/>
            <a:chOff x="5588658" y="2683402"/>
            <a:chExt cx="2862250" cy="2080376"/>
          </a:xfrm>
        </p:grpSpPr>
        <p:sp>
          <p:nvSpPr>
            <p:cNvPr id="1024" name="Oval 1023"/>
            <p:cNvSpPr/>
            <p:nvPr/>
          </p:nvSpPr>
          <p:spPr bwMode="auto">
            <a:xfrm>
              <a:off x="6243900" y="3293153"/>
              <a:ext cx="457200" cy="4572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cxnSp>
          <p:nvCxnSpPr>
            <p:cNvPr id="1025" name="Straight Arrow Connector 1024"/>
            <p:cNvCxnSpPr>
              <a:cxnSpLocks/>
              <a:stCxn id="1026" idx="0"/>
              <a:endCxn id="1024" idx="4"/>
            </p:cNvCxnSpPr>
            <p:nvPr/>
          </p:nvCxnSpPr>
          <p:spPr bwMode="auto">
            <a:xfrm flipH="1" flipV="1">
              <a:off x="6472500" y="3750353"/>
              <a:ext cx="361391" cy="16817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26" name="Triangle 1025"/>
            <p:cNvSpPr/>
            <p:nvPr/>
          </p:nvSpPr>
          <p:spPr bwMode="auto">
            <a:xfrm>
              <a:off x="6623037" y="3918532"/>
              <a:ext cx="421708" cy="363540"/>
            </a:xfrm>
            <a:prstGeom prst="triangle">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50">
                  <a:solidFill>
                    <a:schemeClr val="tx1"/>
                  </a:solidFill>
                </a:rPr>
                <a:t>T</a:t>
              </a:r>
              <a:endParaRPr/>
            </a:p>
          </p:txBody>
        </p:sp>
        <p:sp>
          <p:nvSpPr>
            <p:cNvPr id="1027" name="Oval 1026"/>
            <p:cNvSpPr/>
            <p:nvPr/>
          </p:nvSpPr>
          <p:spPr bwMode="auto">
            <a:xfrm>
              <a:off x="6555126" y="2683553"/>
              <a:ext cx="457200" cy="4572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cxnSp>
          <p:nvCxnSpPr>
            <p:cNvPr id="1028" name="Straight Arrow Connector 1027"/>
            <p:cNvCxnSpPr>
              <a:cxnSpLocks/>
              <a:stCxn id="1029" idx="0"/>
              <a:endCxn id="1027" idx="4"/>
            </p:cNvCxnSpPr>
            <p:nvPr/>
          </p:nvCxnSpPr>
          <p:spPr bwMode="auto">
            <a:xfrm flipH="1" flipV="1">
              <a:off x="6783726" y="3140753"/>
              <a:ext cx="331036" cy="16215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29" name="Triangle 1028"/>
            <p:cNvSpPr/>
            <p:nvPr/>
          </p:nvSpPr>
          <p:spPr bwMode="auto">
            <a:xfrm>
              <a:off x="6903908" y="3302910"/>
              <a:ext cx="421708" cy="363540"/>
            </a:xfrm>
            <a:prstGeom prst="triangle">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50">
                  <a:solidFill>
                    <a:schemeClr val="tx1"/>
                  </a:solidFill>
                </a:rPr>
                <a:t>U</a:t>
              </a:r>
              <a:endParaRPr/>
            </a:p>
          </p:txBody>
        </p:sp>
        <p:cxnSp>
          <p:nvCxnSpPr>
            <p:cNvPr id="1030" name="Straight Arrow Connector 1029"/>
            <p:cNvCxnSpPr>
              <a:cxnSpLocks/>
              <a:stCxn id="1024" idx="0"/>
              <a:endCxn id="1027" idx="4"/>
            </p:cNvCxnSpPr>
            <p:nvPr/>
          </p:nvCxnSpPr>
          <p:spPr bwMode="auto">
            <a:xfrm flipV="1">
              <a:off x="6472500" y="3140753"/>
              <a:ext cx="311226" cy="15240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31" name="Straight Arrow Connector 1030"/>
            <p:cNvCxnSpPr>
              <a:cxnSpLocks/>
              <a:endCxn id="1033" idx="4"/>
            </p:cNvCxnSpPr>
            <p:nvPr/>
          </p:nvCxnSpPr>
          <p:spPr bwMode="auto">
            <a:xfrm flipH="1" flipV="1">
              <a:off x="6091887" y="4329766"/>
              <a:ext cx="292254" cy="17746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32" name="Triangle 1031"/>
            <p:cNvSpPr/>
            <p:nvPr/>
          </p:nvSpPr>
          <p:spPr bwMode="auto">
            <a:xfrm>
              <a:off x="6163288" y="4373114"/>
              <a:ext cx="421708" cy="363540"/>
            </a:xfrm>
            <a:prstGeom prst="triangle">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50">
                  <a:solidFill>
                    <a:schemeClr val="tx1"/>
                  </a:solidFill>
                </a:rPr>
                <a:t>S</a:t>
              </a:r>
              <a:endParaRPr/>
            </a:p>
          </p:txBody>
        </p:sp>
        <p:sp>
          <p:nvSpPr>
            <p:cNvPr id="1033" name="Oval 1032"/>
            <p:cNvSpPr/>
            <p:nvPr/>
          </p:nvSpPr>
          <p:spPr bwMode="auto">
            <a:xfrm>
              <a:off x="5863287" y="3872566"/>
              <a:ext cx="457200" cy="457200"/>
            </a:xfrm>
            <a:prstGeom prst="ellipse">
              <a:avLst/>
            </a:prstGeom>
            <a:solidFill>
              <a:srgbClr val="A94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cxnSp>
          <p:nvCxnSpPr>
            <p:cNvPr id="1034" name="Straight Arrow Connector 1033"/>
            <p:cNvCxnSpPr>
              <a:cxnSpLocks/>
              <a:stCxn id="1036" idx="0"/>
              <a:endCxn id="1033" idx="4"/>
            </p:cNvCxnSpPr>
            <p:nvPr/>
          </p:nvCxnSpPr>
          <p:spPr bwMode="auto">
            <a:xfrm flipV="1">
              <a:off x="5830568" y="4329766"/>
              <a:ext cx="261319" cy="12921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35" name="Straight Arrow Connector 1034"/>
            <p:cNvCxnSpPr>
              <a:cxnSpLocks/>
              <a:stCxn id="1033" idx="0"/>
              <a:endCxn id="1024" idx="4"/>
            </p:cNvCxnSpPr>
            <p:nvPr/>
          </p:nvCxnSpPr>
          <p:spPr bwMode="auto">
            <a:xfrm flipV="1">
              <a:off x="6091887" y="3750353"/>
              <a:ext cx="380613" cy="12221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36" name="Rectangle 1035"/>
            <p:cNvSpPr/>
            <p:nvPr/>
          </p:nvSpPr>
          <p:spPr bwMode="auto">
            <a:xfrm>
              <a:off x="5588658" y="4458978"/>
              <a:ext cx="48382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R</a:t>
              </a:r>
              <a:r>
                <a:rPr lang="en-US" sz="1850" baseline="-25000">
                  <a:solidFill>
                    <a:schemeClr val="tx1"/>
                  </a:solidFill>
                </a:rPr>
                <a:t>k+2</a:t>
              </a:r>
              <a:endParaRPr lang="en-US" sz="1850">
                <a:solidFill>
                  <a:schemeClr val="tx1"/>
                </a:solidFill>
              </a:endParaRPr>
            </a:p>
          </p:txBody>
        </p:sp>
        <p:sp>
          <p:nvSpPr>
            <p:cNvPr id="1037" name="Oval 1036"/>
            <p:cNvSpPr/>
            <p:nvPr/>
          </p:nvSpPr>
          <p:spPr bwMode="auto">
            <a:xfrm>
              <a:off x="7326580" y="3352800"/>
              <a:ext cx="457200" cy="457200"/>
            </a:xfrm>
            <a:prstGeom prst="ellipse">
              <a:avLst/>
            </a:prstGeom>
            <a:solidFill>
              <a:srgbClr val="FD05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cxnSp>
          <p:nvCxnSpPr>
            <p:cNvPr id="1038" name="Straight Arrow Connector 1037"/>
            <p:cNvCxnSpPr>
              <a:cxnSpLocks/>
              <a:stCxn id="1039" idx="0"/>
              <a:endCxn id="1037" idx="4"/>
            </p:cNvCxnSpPr>
            <p:nvPr/>
          </p:nvCxnSpPr>
          <p:spPr bwMode="auto">
            <a:xfrm flipH="1" flipV="1">
              <a:off x="7555180" y="3810000"/>
              <a:ext cx="315536" cy="117915"/>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39" name="Triangle 1038"/>
            <p:cNvSpPr/>
            <p:nvPr/>
          </p:nvSpPr>
          <p:spPr bwMode="auto">
            <a:xfrm>
              <a:off x="7659862" y="3927915"/>
              <a:ext cx="421708" cy="363540"/>
            </a:xfrm>
            <a:prstGeom prst="triangle">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50">
                  <a:solidFill>
                    <a:schemeClr val="tx1"/>
                  </a:solidFill>
                </a:rPr>
                <a:t>V</a:t>
              </a:r>
              <a:endParaRPr/>
            </a:p>
          </p:txBody>
        </p:sp>
        <p:cxnSp>
          <p:nvCxnSpPr>
            <p:cNvPr id="1040" name="Straight Arrow Connector 1039"/>
            <p:cNvCxnSpPr>
              <a:cxnSpLocks/>
              <a:stCxn id="1033" idx="0"/>
              <a:endCxn id="1037" idx="4"/>
            </p:cNvCxnSpPr>
            <p:nvPr/>
          </p:nvCxnSpPr>
          <p:spPr bwMode="auto">
            <a:xfrm flipV="1">
              <a:off x="6091887" y="3810000"/>
              <a:ext cx="1463293" cy="62566"/>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41" name="Oval 1040"/>
            <p:cNvSpPr/>
            <p:nvPr/>
          </p:nvSpPr>
          <p:spPr bwMode="auto">
            <a:xfrm>
              <a:off x="7695918" y="2683402"/>
              <a:ext cx="457200" cy="457200"/>
            </a:xfrm>
            <a:prstGeom prst="ellipse">
              <a:avLst/>
            </a:prstGeom>
            <a:solidFill>
              <a:srgbClr val="FD05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850">
                  <a:solidFill>
                    <a:schemeClr val="tx1"/>
                  </a:solidFill>
                </a:rPr>
                <a:t>⨝</a:t>
              </a:r>
              <a:endParaRPr/>
            </a:p>
          </p:txBody>
        </p:sp>
        <p:cxnSp>
          <p:nvCxnSpPr>
            <p:cNvPr id="1042" name="Straight Arrow Connector 1041"/>
            <p:cNvCxnSpPr>
              <a:cxnSpLocks/>
              <a:stCxn id="1043" idx="0"/>
              <a:endCxn id="1041" idx="4"/>
            </p:cNvCxnSpPr>
            <p:nvPr/>
          </p:nvCxnSpPr>
          <p:spPr bwMode="auto">
            <a:xfrm flipH="1" flipV="1">
              <a:off x="7924518" y="3140602"/>
              <a:ext cx="315536" cy="21072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43" name="Triangle 1042"/>
            <p:cNvSpPr/>
            <p:nvPr/>
          </p:nvSpPr>
          <p:spPr bwMode="auto">
            <a:xfrm>
              <a:off x="8029200" y="3351331"/>
              <a:ext cx="421708" cy="363540"/>
            </a:xfrm>
            <a:prstGeom prst="triangle">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50">
                  <a:solidFill>
                    <a:schemeClr val="tx1"/>
                  </a:solidFill>
                </a:rPr>
                <a:t>U</a:t>
              </a:r>
              <a:endParaRPr/>
            </a:p>
          </p:txBody>
        </p:sp>
        <p:cxnSp>
          <p:nvCxnSpPr>
            <p:cNvPr id="1044" name="Straight Arrow Connector 1043"/>
            <p:cNvCxnSpPr>
              <a:cxnSpLocks/>
              <a:stCxn id="1037" idx="0"/>
              <a:endCxn id="1041" idx="4"/>
            </p:cNvCxnSpPr>
            <p:nvPr/>
          </p:nvCxnSpPr>
          <p:spPr bwMode="auto">
            <a:xfrm flipV="1">
              <a:off x="7555180" y="3140602"/>
              <a:ext cx="369338" cy="21219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82" name="Oval 81"/>
          <p:cNvSpPr/>
          <p:nvPr/>
        </p:nvSpPr>
        <p:spPr bwMode="auto">
          <a:xfrm rot="2385418">
            <a:off x="8339402" y="3670510"/>
            <a:ext cx="2187651" cy="673472"/>
          </a:xfrm>
          <a:prstGeom prst="ellipse">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50"/>
          </a:p>
        </p:txBody>
      </p:sp>
      <p:sp>
        <p:nvSpPr>
          <p:cNvPr id="93" name="TextBox 92"/>
          <p:cNvSpPr txBox="1"/>
          <p:nvPr/>
        </p:nvSpPr>
        <p:spPr bwMode="auto">
          <a:xfrm>
            <a:off x="5427952" y="2060766"/>
            <a:ext cx="5524159" cy="665822"/>
          </a:xfrm>
          <a:prstGeom prst="rect">
            <a:avLst/>
          </a:prstGeom>
          <a:noFill/>
        </p:spPr>
        <p:txBody>
          <a:bodyPr wrap="none" rtlCol="0">
            <a:spAutoFit/>
          </a:bodyPr>
          <a:lstStyle/>
          <a:p>
            <a:pPr marL="342146" indent="-342146">
              <a:buFont typeface="Arial"/>
              <a:buChar char="•"/>
              <a:defRPr/>
            </a:pPr>
            <a:r>
              <a:rPr lang="en-US" sz="1850" b="1"/>
              <a:t>Overlap of intermediate results is </a:t>
            </a:r>
            <a:r>
              <a:rPr lang="en-US" sz="1850" b="1" i="1"/>
              <a:t>runtime info</a:t>
            </a:r>
            <a:endParaRPr/>
          </a:p>
          <a:p>
            <a:pPr marL="342146" indent="-342146">
              <a:buFont typeface="Arial"/>
              <a:buChar char="•"/>
              <a:defRPr/>
            </a:pPr>
            <a:r>
              <a:rPr lang="en-US" sz="1850" b="1"/>
              <a:t>Heuristic-based planning  </a:t>
            </a:r>
            <a:r>
              <a:rPr lang="en-US" sz="1850" b="1" i="1"/>
              <a:t>missed opportunities  </a:t>
            </a:r>
            <a:endParaRPr/>
          </a:p>
        </p:txBody>
      </p:sp>
      <p:sp>
        <p:nvSpPr>
          <p:cNvPr id="3" name="TextBox 2"/>
          <p:cNvSpPr txBox="1"/>
          <p:nvPr/>
        </p:nvSpPr>
        <p:spPr bwMode="auto">
          <a:xfrm>
            <a:off x="9221033" y="1023340"/>
            <a:ext cx="2799805" cy="379463"/>
          </a:xfrm>
          <a:prstGeom prst="rect">
            <a:avLst/>
          </a:prstGeom>
          <a:noFill/>
        </p:spPr>
        <p:txBody>
          <a:bodyPr wrap="none" rtlCol="0">
            <a:spAutoFit/>
          </a:bodyPr>
          <a:lstStyle/>
          <a:p>
            <a:pPr>
              <a:defRPr/>
            </a:pPr>
            <a:r>
              <a:rPr lang="en-US" sz="1850"/>
              <a:t>[Sioulas et al.,SIGMOD’21]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Effect transition="in" filter="dissolve">
                                      <p:cBhvr>
                                        <p:cTn id="7" dur="500"/>
                                        <p:tgtEl>
                                          <p:spTgt spid="532"/>
                                        </p:tgtEl>
                                      </p:cBhvr>
                                    </p:animEffect>
                                  </p:childTnLst>
                                </p:cTn>
                              </p:par>
                              <p:par>
                                <p:cTn id="8" presetID="9" presetClass="entr" presetSubtype="0" fill="hold" nodeType="withEffect">
                                  <p:stCondLst>
                                    <p:cond delay="0"/>
                                  </p:stCondLst>
                                  <p:childTnLst>
                                    <p:set>
                                      <p:cBhvr>
                                        <p:cTn id="9" dur="1" fill="hold">
                                          <p:stCondLst>
                                            <p:cond delay="0"/>
                                          </p:stCondLst>
                                        </p:cTn>
                                        <p:tgtEl>
                                          <p:spTgt spid="539"/>
                                        </p:tgtEl>
                                        <p:attrNameLst>
                                          <p:attrName>style.visibility</p:attrName>
                                        </p:attrNameLst>
                                      </p:cBhvr>
                                      <p:to>
                                        <p:strVal val="visible"/>
                                      </p:to>
                                    </p:set>
                                    <p:animEffect transition="in" filter="dissolve">
                                      <p:cBhvr>
                                        <p:cTn id="10" dur="500"/>
                                        <p:tgtEl>
                                          <p:spTgt spid="539"/>
                                        </p:tgtEl>
                                      </p:cBhvr>
                                    </p:animEffect>
                                  </p:childTnLst>
                                </p:cTn>
                              </p:par>
                              <p:par>
                                <p:cTn id="11" presetID="9" presetClass="entr" presetSubtype="0" fill="hold" nodeType="withEffect">
                                  <p:stCondLst>
                                    <p:cond delay="0"/>
                                  </p:stCondLst>
                                  <p:childTnLst>
                                    <p:set>
                                      <p:cBhvr>
                                        <p:cTn id="12" dur="1" fill="hold">
                                          <p:stCondLst>
                                            <p:cond delay="0"/>
                                          </p:stCondLst>
                                        </p:cTn>
                                        <p:tgtEl>
                                          <p:spTgt spid="546"/>
                                        </p:tgtEl>
                                        <p:attrNameLst>
                                          <p:attrName>style.visibility</p:attrName>
                                        </p:attrNameLst>
                                      </p:cBhvr>
                                      <p:to>
                                        <p:strVal val="visible"/>
                                      </p:to>
                                    </p:set>
                                    <p:animEffect transition="in" filter="dissolve">
                                      <p:cBhvr>
                                        <p:cTn id="13" dur="500"/>
                                        <p:tgtEl>
                                          <p:spTgt spid="546"/>
                                        </p:tgtEl>
                                      </p:cBhvr>
                                    </p:animEffect>
                                  </p:childTnLst>
                                </p:cTn>
                              </p:par>
                              <p:par>
                                <p:cTn id="14" presetID="42" presetClass="path" presetSubtype="0" accel="50000" decel="50000" fill="hold" nodeType="withEffect">
                                  <p:stCondLst>
                                    <p:cond delay="0"/>
                                  </p:stCondLst>
                                  <p:childTnLst>
                                    <p:animMotion origin="layout" path="M 0.28854 0.22245 L -6.25E-7 3.7037E-6 " pathEditMode="relative" rAng="0" ptsTypes="AA">
                                      <p:cBhvr>
                                        <p:cTn id="15" dur="2000" fill="hold"/>
                                        <p:tgtEl>
                                          <p:spTgt spid="532"/>
                                        </p:tgtEl>
                                        <p:attrNameLst>
                                          <p:attrName>ppt_x</p:attrName>
                                          <p:attrName>ppt_y</p:attrName>
                                        </p:attrNameLst>
                                      </p:cBhvr>
                                      <p:rCtr x="-14427" y="-11134"/>
                                    </p:animMotion>
                                  </p:childTnLst>
                                </p:cTn>
                              </p:par>
                              <p:par>
                                <p:cTn id="16" presetID="42" presetClass="path" presetSubtype="0" accel="50000" decel="50000" fill="hold" nodeType="withEffect">
                                  <p:stCondLst>
                                    <p:cond delay="0"/>
                                  </p:stCondLst>
                                  <p:childTnLst>
                                    <p:animMotion origin="layout" path="M -0.00338 0.22107 L -1.66667E-6 -3.7037E-6 " pathEditMode="relative" rAng="0" ptsTypes="AA">
                                      <p:cBhvr>
                                        <p:cTn id="17" dur="2000" fill="hold"/>
                                        <p:tgtEl>
                                          <p:spTgt spid="539"/>
                                        </p:tgtEl>
                                        <p:attrNameLst>
                                          <p:attrName>ppt_x</p:attrName>
                                          <p:attrName>ppt_y</p:attrName>
                                        </p:attrNameLst>
                                      </p:cBhvr>
                                      <p:rCtr x="169" y="-11065"/>
                                    </p:animMotion>
                                  </p:childTnLst>
                                </p:cTn>
                              </p:par>
                              <p:par>
                                <p:cTn id="18" presetID="9" presetClass="exit" presetSubtype="0" fill="hold" nodeType="withEffect">
                                  <p:stCondLst>
                                    <p:cond delay="0"/>
                                  </p:stCondLst>
                                  <p:childTnLst>
                                    <p:animEffect transition="out" filter="dissolve">
                                      <p:cBhvr>
                                        <p:cTn id="19" dur="500"/>
                                        <p:tgtEl>
                                          <p:spTgt spid="925"/>
                                        </p:tgtEl>
                                      </p:cBhvr>
                                    </p:animEffect>
                                    <p:set>
                                      <p:cBhvr>
                                        <p:cTn id="20" dur="1" fill="hold">
                                          <p:stCondLst>
                                            <p:cond delay="499"/>
                                          </p:stCondLst>
                                        </p:cTn>
                                        <p:tgtEl>
                                          <p:spTgt spid="925"/>
                                        </p:tgtEl>
                                        <p:attrNameLst>
                                          <p:attrName>style.visibility</p:attrName>
                                        </p:attrNameLst>
                                      </p:cBhvr>
                                      <p:to>
                                        <p:strVal val="hidden"/>
                                      </p:to>
                                    </p:set>
                                  </p:childTnLst>
                                </p:cTn>
                              </p:par>
                              <p:par>
                                <p:cTn id="21" presetID="42" presetClass="path" presetSubtype="0" accel="50000" decel="50000" fill="hold" nodeType="withEffect">
                                  <p:stCondLst>
                                    <p:cond delay="0"/>
                                  </p:stCondLst>
                                  <p:childTnLst>
                                    <p:animMotion origin="layout" path="M -0.2914 0.22014 L -2.5E-6 -3.7037E-6 " pathEditMode="relative" rAng="0" ptsTypes="AA">
                                      <p:cBhvr>
                                        <p:cTn id="22" dur="2000" fill="hold"/>
                                        <p:tgtEl>
                                          <p:spTgt spid="546"/>
                                        </p:tgtEl>
                                        <p:attrNameLst>
                                          <p:attrName>ppt_x</p:attrName>
                                          <p:attrName>ppt_y</p:attrName>
                                        </p:attrNameLst>
                                      </p:cBhvr>
                                      <p:rCtr x="14570" y="-11019"/>
                                    </p:animMotion>
                                  </p:childTnLst>
                                </p:cTn>
                              </p:par>
                              <p:par>
                                <p:cTn id="23" presetID="9" presetClass="exit" presetSubtype="0" fill="hold" nodeType="withEffect">
                                  <p:stCondLst>
                                    <p:cond delay="0"/>
                                  </p:stCondLst>
                                  <p:childTnLst>
                                    <p:animEffect transition="out" filter="dissolve">
                                      <p:cBhvr>
                                        <p:cTn id="24" dur="500"/>
                                        <p:tgtEl>
                                          <p:spTgt spid="930"/>
                                        </p:tgtEl>
                                      </p:cBhvr>
                                    </p:animEffect>
                                    <p:set>
                                      <p:cBhvr>
                                        <p:cTn id="25" dur="1" fill="hold">
                                          <p:stCondLst>
                                            <p:cond delay="499"/>
                                          </p:stCondLst>
                                        </p:cTn>
                                        <p:tgtEl>
                                          <p:spTgt spid="930"/>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1045"/>
                                        </p:tgtEl>
                                      </p:cBhvr>
                                    </p:animEffect>
                                    <p:set>
                                      <p:cBhvr>
                                        <p:cTn id="28" dur="1" fill="hold">
                                          <p:stCondLst>
                                            <p:cond delay="499"/>
                                          </p:stCondLst>
                                        </p:cTn>
                                        <p:tgtEl>
                                          <p:spTgt spid="1045"/>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82"/>
                                        </p:tgtEl>
                                      </p:cBhvr>
                                    </p:animEffect>
                                    <p:set>
                                      <p:cBhvr>
                                        <p:cTn id="31" dur="1" fill="hold">
                                          <p:stCondLst>
                                            <p:cond delay="499"/>
                                          </p:stCondLst>
                                        </p:cTn>
                                        <p:tgtEl>
                                          <p:spTgt spid="82"/>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93"/>
                                        </p:tgtEl>
                                      </p:cBhvr>
                                    </p:animEffect>
                                    <p:set>
                                      <p:cBhvr>
                                        <p:cTn id="34" dur="1" fill="hold">
                                          <p:stCondLst>
                                            <p:cond delay="499"/>
                                          </p:stCondLst>
                                        </p:cTn>
                                        <p:tgtEl>
                                          <p:spTgt spid="93"/>
                                        </p:tgtEl>
                                        <p:attrNameLst>
                                          <p:attrName>style.visibility</p:attrName>
                                        </p:attrNameLst>
                                      </p:cBhvr>
                                      <p:to>
                                        <p:strVal val="hidden"/>
                                      </p:to>
                                    </p:set>
                                  </p:childTnLst>
                                </p:cTn>
                              </p:par>
                            </p:childTnLst>
                          </p:cTn>
                        </p:par>
                        <p:par>
                          <p:cTn id="35" fill="hold">
                            <p:stCondLst>
                              <p:cond delay="2000"/>
                            </p:stCondLst>
                            <p:childTnLst>
                              <p:par>
                                <p:cTn id="36" presetID="9" presetClass="entr" presetSubtype="0" fill="hold" grpId="0" nodeType="afterEffect">
                                  <p:stCondLst>
                                    <p:cond delay="0"/>
                                  </p:stCondLst>
                                  <p:childTnLst>
                                    <p:set>
                                      <p:cBhvr>
                                        <p:cTn id="37" dur="1" fill="hold">
                                          <p:stCondLst>
                                            <p:cond delay="0"/>
                                          </p:stCondLst>
                                        </p:cTn>
                                        <p:tgtEl>
                                          <p:spTgt spid="558"/>
                                        </p:tgtEl>
                                        <p:attrNameLst>
                                          <p:attrName>style.visibility</p:attrName>
                                        </p:attrNameLst>
                                      </p:cBhvr>
                                      <p:to>
                                        <p:strVal val="visible"/>
                                      </p:to>
                                    </p:set>
                                    <p:animEffect transition="in" filter="dissolve">
                                      <p:cBhvr>
                                        <p:cTn id="38" dur="500"/>
                                        <p:tgtEl>
                                          <p:spTgt spid="558"/>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553"/>
                                        </p:tgtEl>
                                        <p:attrNameLst>
                                          <p:attrName>style.visibility</p:attrName>
                                        </p:attrNameLst>
                                      </p:cBhvr>
                                      <p:to>
                                        <p:strVal val="visible"/>
                                      </p:to>
                                    </p:set>
                                    <p:animEffect transition="in" filter="dissolve">
                                      <p:cBhvr>
                                        <p:cTn id="41" dur="500"/>
                                        <p:tgtEl>
                                          <p:spTgt spid="553"/>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555"/>
                                        </p:tgtEl>
                                        <p:attrNameLst>
                                          <p:attrName>style.visibility</p:attrName>
                                        </p:attrNameLst>
                                      </p:cBhvr>
                                      <p:to>
                                        <p:strVal val="visible"/>
                                      </p:to>
                                    </p:set>
                                    <p:animEffect transition="in" filter="dissolve">
                                      <p:cBhvr>
                                        <p:cTn id="44" dur="500"/>
                                        <p:tgtEl>
                                          <p:spTgt spid="555"/>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556"/>
                                        </p:tgtEl>
                                        <p:attrNameLst>
                                          <p:attrName>style.visibility</p:attrName>
                                        </p:attrNameLst>
                                      </p:cBhvr>
                                      <p:to>
                                        <p:strVal val="visible"/>
                                      </p:to>
                                    </p:set>
                                    <p:animEffect transition="in" filter="dissolve">
                                      <p:cBhvr>
                                        <p:cTn id="47" dur="500"/>
                                        <p:tgtEl>
                                          <p:spTgt spid="556"/>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554"/>
                                        </p:tgtEl>
                                        <p:attrNameLst>
                                          <p:attrName>style.visibility</p:attrName>
                                        </p:attrNameLst>
                                      </p:cBhvr>
                                      <p:to>
                                        <p:strVal val="visible"/>
                                      </p:to>
                                    </p:set>
                                    <p:animEffect transition="in" filter="dissolve">
                                      <p:cBhvr>
                                        <p:cTn id="50" dur="500"/>
                                        <p:tgtEl>
                                          <p:spTgt spid="554"/>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557"/>
                                        </p:tgtEl>
                                        <p:attrNameLst>
                                          <p:attrName>style.visibility</p:attrName>
                                        </p:attrNameLst>
                                      </p:cBhvr>
                                      <p:to>
                                        <p:strVal val="visible"/>
                                      </p:to>
                                    </p:set>
                                    <p:animEffect transition="in" filter="dissolve">
                                      <p:cBhvr>
                                        <p:cTn id="53" dur="500"/>
                                        <p:tgtEl>
                                          <p:spTgt spid="557"/>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559"/>
                                        </p:tgtEl>
                                        <p:attrNameLst>
                                          <p:attrName>style.visibility</p:attrName>
                                        </p:attrNameLst>
                                      </p:cBhvr>
                                      <p:to>
                                        <p:strVal val="visible"/>
                                      </p:to>
                                    </p:set>
                                    <p:animEffect transition="in" filter="dissolve">
                                      <p:cBhvr>
                                        <p:cTn id="56" dur="500"/>
                                        <p:tgtEl>
                                          <p:spTgt spid="559"/>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923"/>
                                        </p:tgtEl>
                                        <p:attrNameLst>
                                          <p:attrName>style.visibility</p:attrName>
                                        </p:attrNameLst>
                                      </p:cBhvr>
                                      <p:to>
                                        <p:strVal val="visible"/>
                                      </p:to>
                                    </p:set>
                                    <p:animEffect transition="in" filter="dissolve">
                                      <p:cBhvr>
                                        <p:cTn id="59" dur="500"/>
                                        <p:tgtEl>
                                          <p:spTgt spid="923"/>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933"/>
                                        </p:tgtEl>
                                        <p:attrNameLst>
                                          <p:attrName>style.visibility</p:attrName>
                                        </p:attrNameLst>
                                      </p:cBhvr>
                                      <p:to>
                                        <p:strVal val="visible"/>
                                      </p:to>
                                    </p:set>
                                    <p:animEffect transition="in" filter="dissolve">
                                      <p:cBhvr>
                                        <p:cTn id="62" dur="500"/>
                                        <p:tgtEl>
                                          <p:spTgt spid="933"/>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954"/>
                                        </p:tgtEl>
                                        <p:attrNameLst>
                                          <p:attrName>style.visibility</p:attrName>
                                        </p:attrNameLst>
                                      </p:cBhvr>
                                      <p:to>
                                        <p:strVal val="visible"/>
                                      </p:to>
                                    </p:set>
                                    <p:animEffect transition="in" filter="dissolve">
                                      <p:cBhvr>
                                        <p:cTn id="67" dur="500"/>
                                        <p:tgtEl>
                                          <p:spTgt spid="954"/>
                                        </p:tgtEl>
                                      </p:cBhvr>
                                    </p:animEffect>
                                  </p:childTnLst>
                                </p:cTn>
                              </p:par>
                              <p:par>
                                <p:cTn id="68" presetID="9" presetClass="entr" presetSubtype="0" fill="hold" nodeType="withEffect">
                                  <p:stCondLst>
                                    <p:cond delay="0"/>
                                  </p:stCondLst>
                                  <p:childTnLst>
                                    <p:set>
                                      <p:cBhvr>
                                        <p:cTn id="69" dur="1" fill="hold">
                                          <p:stCondLst>
                                            <p:cond delay="0"/>
                                          </p:stCondLst>
                                        </p:cTn>
                                        <p:tgtEl>
                                          <p:spTgt spid="955"/>
                                        </p:tgtEl>
                                        <p:attrNameLst>
                                          <p:attrName>style.visibility</p:attrName>
                                        </p:attrNameLst>
                                      </p:cBhvr>
                                      <p:to>
                                        <p:strVal val="visible"/>
                                      </p:to>
                                    </p:set>
                                    <p:animEffect transition="in" filter="dissolve">
                                      <p:cBhvr>
                                        <p:cTn id="70" dur="500"/>
                                        <p:tgtEl>
                                          <p:spTgt spid="955"/>
                                        </p:tgtEl>
                                      </p:cBhvr>
                                    </p:animEffect>
                                  </p:childTnLst>
                                </p:cTn>
                              </p:par>
                              <p:par>
                                <p:cTn id="71" presetID="9" presetClass="entr" presetSubtype="0" fill="hold" grpId="2" nodeType="withEffect">
                                  <p:stCondLst>
                                    <p:cond delay="0"/>
                                  </p:stCondLst>
                                  <p:childTnLst>
                                    <p:set>
                                      <p:cBhvr>
                                        <p:cTn id="72" dur="1" fill="hold">
                                          <p:stCondLst>
                                            <p:cond delay="0"/>
                                          </p:stCondLst>
                                        </p:cTn>
                                        <p:tgtEl>
                                          <p:spTgt spid="1018"/>
                                        </p:tgtEl>
                                        <p:attrNameLst>
                                          <p:attrName>style.visibility</p:attrName>
                                        </p:attrNameLst>
                                      </p:cBhvr>
                                      <p:to>
                                        <p:strVal val="visible"/>
                                      </p:to>
                                    </p:set>
                                    <p:animEffect transition="in" filter="dissolve">
                                      <p:cBhvr>
                                        <p:cTn id="73" dur="500"/>
                                        <p:tgtEl>
                                          <p:spTgt spid="1018"/>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934"/>
                                        </p:tgtEl>
                                        <p:attrNameLst>
                                          <p:attrName>style.visibility</p:attrName>
                                        </p:attrNameLst>
                                      </p:cBhvr>
                                      <p:to>
                                        <p:strVal val="visible"/>
                                      </p:to>
                                    </p:set>
                                    <p:animEffect transition="in" filter="dissolve">
                                      <p:cBhvr>
                                        <p:cTn id="76" dur="500"/>
                                        <p:tgtEl>
                                          <p:spTgt spid="934"/>
                                        </p:tgtEl>
                                      </p:cBhvr>
                                    </p:animEffect>
                                  </p:childTnLst>
                                </p:cTn>
                              </p:par>
                            </p:childTnLst>
                          </p:cTn>
                        </p:par>
                        <p:par>
                          <p:cTn id="77" fill="hold">
                            <p:stCondLst>
                              <p:cond delay="500"/>
                            </p:stCondLst>
                            <p:childTnLst>
                              <p:par>
                                <p:cTn id="78" presetID="9" presetClass="entr" presetSubtype="0" fill="hold" grpId="0" nodeType="afterEffect">
                                  <p:stCondLst>
                                    <p:cond delay="1000"/>
                                  </p:stCondLst>
                                  <p:childTnLst>
                                    <p:set>
                                      <p:cBhvr>
                                        <p:cTn id="79" dur="1" fill="hold">
                                          <p:stCondLst>
                                            <p:cond delay="0"/>
                                          </p:stCondLst>
                                        </p:cTn>
                                        <p:tgtEl>
                                          <p:spTgt spid="935"/>
                                        </p:tgtEl>
                                        <p:attrNameLst>
                                          <p:attrName>style.visibility</p:attrName>
                                        </p:attrNameLst>
                                      </p:cBhvr>
                                      <p:to>
                                        <p:strVal val="visible"/>
                                      </p:to>
                                    </p:set>
                                    <p:animEffect transition="in" filter="dissolve">
                                      <p:cBhvr>
                                        <p:cTn id="80" dur="500"/>
                                        <p:tgtEl>
                                          <p:spTgt spid="935"/>
                                        </p:tgtEl>
                                      </p:cBhvr>
                                    </p:animEffect>
                                  </p:childTnLst>
                                </p:cTn>
                              </p:par>
                            </p:childTnLst>
                          </p:cTn>
                        </p:par>
                        <p:par>
                          <p:cTn id="81" fill="hold">
                            <p:stCondLst>
                              <p:cond delay="2000"/>
                            </p:stCondLst>
                            <p:childTnLst>
                              <p:par>
                                <p:cTn id="82" presetID="9" presetClass="exit" presetSubtype="0" fill="hold" nodeType="afterEffect">
                                  <p:stCondLst>
                                    <p:cond delay="1000"/>
                                  </p:stCondLst>
                                  <p:childTnLst>
                                    <p:animEffect transition="out" filter="dissolve">
                                      <p:cBhvr>
                                        <p:cTn id="83" dur="500"/>
                                        <p:tgtEl>
                                          <p:spTgt spid="955"/>
                                        </p:tgtEl>
                                      </p:cBhvr>
                                    </p:animEffect>
                                    <p:set>
                                      <p:cBhvr>
                                        <p:cTn id="84" dur="1" fill="hold">
                                          <p:stCondLst>
                                            <p:cond delay="499"/>
                                          </p:stCondLst>
                                        </p:cTn>
                                        <p:tgtEl>
                                          <p:spTgt spid="955"/>
                                        </p:tgtEl>
                                        <p:attrNameLst>
                                          <p:attrName>style.visibility</p:attrName>
                                        </p:attrNameLst>
                                      </p:cBhvr>
                                      <p:to>
                                        <p:strVal val="hidden"/>
                                      </p:to>
                                    </p:set>
                                  </p:childTnLst>
                                </p:cTn>
                              </p:par>
                            </p:childTnLst>
                          </p:cTn>
                        </p:par>
                        <p:par>
                          <p:cTn id="85" fill="hold">
                            <p:stCondLst>
                              <p:cond delay="3500"/>
                            </p:stCondLst>
                            <p:childTnLst>
                              <p:par>
                                <p:cTn id="86" presetID="42" presetClass="path" presetSubtype="0" accel="50000" decel="50000" fill="hold" nodeType="afterEffect">
                                  <p:stCondLst>
                                    <p:cond delay="0"/>
                                  </p:stCondLst>
                                  <p:childTnLst>
                                    <p:animMotion origin="layout" path="M -4.16667E-7 2.59259E-6 L 0.05495 0.02222 " pathEditMode="relative" rAng="0" ptsTypes="AA">
                                      <p:cBhvr>
                                        <p:cTn id="87" dur="2000" fill="hold"/>
                                        <p:tgtEl>
                                          <p:spTgt spid="954"/>
                                        </p:tgtEl>
                                        <p:attrNameLst>
                                          <p:attrName>ppt_x</p:attrName>
                                          <p:attrName>ppt_y</p:attrName>
                                        </p:attrNameLst>
                                      </p:cBhvr>
                                      <p:rCtr x="2747" y="1111"/>
                                    </p:animMotion>
                                  </p:childTnLst>
                                </p:cTn>
                              </p:par>
                              <p:par>
                                <p:cTn id="88" presetID="42" presetClass="path" presetSubtype="0" accel="50000" decel="50000" fill="hold" grpId="0" nodeType="withEffect">
                                  <p:stCondLst>
                                    <p:cond delay="0"/>
                                  </p:stCondLst>
                                  <p:childTnLst>
                                    <p:animMotion origin="layout" path="M -2.70833E-6 3.7037E-7 L 0.28581 -0.00162 " pathEditMode="relative" rAng="0" ptsTypes="AA">
                                      <p:cBhvr>
                                        <p:cTn id="89" dur="2000" fill="hold"/>
                                        <p:tgtEl>
                                          <p:spTgt spid="1018"/>
                                        </p:tgtEl>
                                        <p:attrNameLst>
                                          <p:attrName>ppt_x</p:attrName>
                                          <p:attrName>ppt_y</p:attrName>
                                        </p:attrNameLst>
                                      </p:cBhvr>
                                      <p:rCtr x="14284" y="-93"/>
                                    </p:animMotion>
                                  </p:childTnLst>
                                </p:cTn>
                              </p:par>
                            </p:childTnLst>
                          </p:cTn>
                        </p:par>
                        <p:par>
                          <p:cTn id="90" fill="hold">
                            <p:stCondLst>
                              <p:cond delay="5500"/>
                            </p:stCondLst>
                            <p:childTnLst>
                              <p:par>
                                <p:cTn id="91" presetID="9" presetClass="entr" presetSubtype="0" fill="hold" nodeType="afterEffect">
                                  <p:stCondLst>
                                    <p:cond delay="0"/>
                                  </p:stCondLst>
                                  <p:childTnLst>
                                    <p:set>
                                      <p:cBhvr>
                                        <p:cTn id="92" dur="1" fill="hold">
                                          <p:stCondLst>
                                            <p:cond delay="0"/>
                                          </p:stCondLst>
                                        </p:cTn>
                                        <p:tgtEl>
                                          <p:spTgt spid="977"/>
                                        </p:tgtEl>
                                        <p:attrNameLst>
                                          <p:attrName>style.visibility</p:attrName>
                                        </p:attrNameLst>
                                      </p:cBhvr>
                                      <p:to>
                                        <p:strVal val="visible"/>
                                      </p:to>
                                    </p:set>
                                    <p:animEffect transition="in" filter="dissolve">
                                      <p:cBhvr>
                                        <p:cTn id="93" dur="500"/>
                                        <p:tgtEl>
                                          <p:spTgt spid="977"/>
                                        </p:tgtEl>
                                      </p:cBhvr>
                                    </p:animEffect>
                                  </p:childTnLst>
                                </p:cTn>
                              </p:par>
                            </p:childTnLst>
                          </p:cTn>
                        </p:par>
                        <p:par>
                          <p:cTn id="94" fill="hold">
                            <p:stCondLst>
                              <p:cond delay="6000"/>
                            </p:stCondLst>
                            <p:childTnLst>
                              <p:par>
                                <p:cTn id="95" presetID="9" presetClass="exit" presetSubtype="0" fill="hold" nodeType="afterEffect">
                                  <p:stCondLst>
                                    <p:cond delay="1000"/>
                                  </p:stCondLst>
                                  <p:childTnLst>
                                    <p:animEffect transition="out" filter="dissolve">
                                      <p:cBhvr>
                                        <p:cTn id="96" dur="500"/>
                                        <p:tgtEl>
                                          <p:spTgt spid="977"/>
                                        </p:tgtEl>
                                      </p:cBhvr>
                                    </p:animEffect>
                                    <p:set>
                                      <p:cBhvr>
                                        <p:cTn id="97" dur="1" fill="hold">
                                          <p:stCondLst>
                                            <p:cond delay="499"/>
                                          </p:stCondLst>
                                        </p:cTn>
                                        <p:tgtEl>
                                          <p:spTgt spid="977"/>
                                        </p:tgtEl>
                                        <p:attrNameLst>
                                          <p:attrName>style.visibility</p:attrName>
                                        </p:attrNameLst>
                                      </p:cBhvr>
                                      <p:to>
                                        <p:strVal val="hidden"/>
                                      </p:to>
                                    </p:set>
                                  </p:childTnLst>
                                </p:cTn>
                              </p:par>
                            </p:childTnLst>
                          </p:cTn>
                        </p:par>
                        <p:par>
                          <p:cTn id="98" fill="hold">
                            <p:stCondLst>
                              <p:cond delay="7500"/>
                            </p:stCondLst>
                            <p:childTnLst>
                              <p:par>
                                <p:cTn id="99" presetID="42" presetClass="path" presetSubtype="0" accel="50000" decel="50000" fill="hold" nodeType="afterEffect">
                                  <p:stCondLst>
                                    <p:cond delay="0"/>
                                  </p:stCondLst>
                                  <p:childTnLst>
                                    <p:animMotion origin="layout" path="M 0.05495 0.02222 L 0.02643 0.10578 " pathEditMode="relative" rAng="0" ptsTypes="AA">
                                      <p:cBhvr>
                                        <p:cTn id="100" dur="2000" fill="hold"/>
                                        <p:tgtEl>
                                          <p:spTgt spid="954"/>
                                        </p:tgtEl>
                                        <p:attrNameLst>
                                          <p:attrName>ppt_x</p:attrName>
                                          <p:attrName>ppt_y</p:attrName>
                                        </p:attrNameLst>
                                      </p:cBhvr>
                                      <p:rCtr x="-1432" y="4167"/>
                                    </p:animMotion>
                                  </p:childTnLst>
                                </p:cTn>
                              </p:par>
                              <p:par>
                                <p:cTn id="101" presetID="42" presetClass="path" presetSubtype="0" accel="50000" decel="50000" fill="hold" grpId="1" nodeType="withEffect">
                                  <p:stCondLst>
                                    <p:cond delay="0"/>
                                  </p:stCondLst>
                                  <p:childTnLst>
                                    <p:animMotion origin="layout" path="M 0.28685 -0.00718 L 0.57331 -0.00116 " pathEditMode="relative" rAng="0" ptsTypes="AA">
                                      <p:cBhvr>
                                        <p:cTn id="102" dur="2000" fill="hold"/>
                                        <p:tgtEl>
                                          <p:spTgt spid="1018"/>
                                        </p:tgtEl>
                                        <p:attrNameLst>
                                          <p:attrName>ppt_x</p:attrName>
                                          <p:attrName>ppt_y</p:attrName>
                                        </p:attrNameLst>
                                      </p:cBhvr>
                                      <p:rCtr x="14323" y="301"/>
                                    </p:animMotion>
                                  </p:childTnLst>
                                </p:cTn>
                              </p:par>
                            </p:childTnLst>
                          </p:cTn>
                        </p:par>
                        <p:par>
                          <p:cTn id="103" fill="hold">
                            <p:stCondLst>
                              <p:cond delay="9500"/>
                            </p:stCondLst>
                            <p:childTnLst>
                              <p:par>
                                <p:cTn id="104" presetID="9" presetClass="entr" presetSubtype="0" fill="hold" nodeType="afterEffect">
                                  <p:stCondLst>
                                    <p:cond delay="0"/>
                                  </p:stCondLst>
                                  <p:childTnLst>
                                    <p:set>
                                      <p:cBhvr>
                                        <p:cTn id="105" dur="1" fill="hold">
                                          <p:stCondLst>
                                            <p:cond delay="0"/>
                                          </p:stCondLst>
                                        </p:cTn>
                                        <p:tgtEl>
                                          <p:spTgt spid="1023"/>
                                        </p:tgtEl>
                                        <p:attrNameLst>
                                          <p:attrName>style.visibility</p:attrName>
                                        </p:attrNameLst>
                                      </p:cBhvr>
                                      <p:to>
                                        <p:strVal val="visible"/>
                                      </p:to>
                                    </p:set>
                                    <p:animEffect transition="in" filter="dissolve">
                                      <p:cBhvr>
                                        <p:cTn id="106" dur="500"/>
                                        <p:tgtEl>
                                          <p:spTgt spid="1023"/>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nodeType="clickEffect">
                                  <p:stCondLst>
                                    <p:cond delay="0"/>
                                  </p:stCondLst>
                                  <p:childTnLst>
                                    <p:set>
                                      <p:cBhvr>
                                        <p:cTn id="110" dur="1" fill="hold">
                                          <p:stCondLst>
                                            <p:cond delay="0"/>
                                          </p:stCondLst>
                                        </p:cTn>
                                        <p:tgtEl>
                                          <p:spTgt spid="1015"/>
                                        </p:tgtEl>
                                        <p:attrNameLst>
                                          <p:attrName>style.visibility</p:attrName>
                                        </p:attrNameLst>
                                      </p:cBhvr>
                                      <p:to>
                                        <p:strVal val="visible"/>
                                      </p:to>
                                    </p:set>
                                    <p:animEffect transition="in" filter="dissolve">
                                      <p:cBhvr>
                                        <p:cTn id="111" dur="500"/>
                                        <p:tgtEl>
                                          <p:spTgt spid="1015"/>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1016"/>
                                        </p:tgtEl>
                                        <p:attrNameLst>
                                          <p:attrName>style.visibility</p:attrName>
                                        </p:attrNameLst>
                                      </p:cBhvr>
                                      <p:to>
                                        <p:strVal val="visible"/>
                                      </p:to>
                                    </p:set>
                                    <p:animEffect transition="in" filter="dissolve">
                                      <p:cBhvr>
                                        <p:cTn id="114" dur="500"/>
                                        <p:tgtEl>
                                          <p:spTgt spid="1016"/>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1017"/>
                                        </p:tgtEl>
                                        <p:attrNameLst>
                                          <p:attrName>style.visibility</p:attrName>
                                        </p:attrNameLst>
                                      </p:cBhvr>
                                      <p:to>
                                        <p:strVal val="visible"/>
                                      </p:to>
                                    </p:set>
                                    <p:animEffect transition="in" filter="dissolve">
                                      <p:cBhvr>
                                        <p:cTn id="117" dur="500"/>
                                        <p:tgtEl>
                                          <p:spTgt spid="1017"/>
                                        </p:tgtEl>
                                      </p:cBhvr>
                                    </p:animEffect>
                                  </p:childTnLst>
                                </p:cTn>
                              </p:par>
                              <p:par>
                                <p:cTn id="118" presetID="9" presetClass="exit" presetSubtype="0" fill="hold" nodeType="withEffect">
                                  <p:stCondLst>
                                    <p:cond delay="0"/>
                                  </p:stCondLst>
                                  <p:childTnLst>
                                    <p:animEffect transition="out" filter="dissolve">
                                      <p:cBhvr>
                                        <p:cTn id="119" dur="500"/>
                                        <p:tgtEl>
                                          <p:spTgt spid="1023"/>
                                        </p:tgtEl>
                                      </p:cBhvr>
                                    </p:animEffect>
                                    <p:set>
                                      <p:cBhvr>
                                        <p:cTn id="120" dur="1" fill="hold">
                                          <p:stCondLst>
                                            <p:cond delay="499"/>
                                          </p:stCondLst>
                                        </p:cTn>
                                        <p:tgtEl>
                                          <p:spTgt spid="1023"/>
                                        </p:tgtEl>
                                        <p:attrNameLst>
                                          <p:attrName>style.visibility</p:attrName>
                                        </p:attrNameLst>
                                      </p:cBhvr>
                                      <p:to>
                                        <p:strVal val="hidden"/>
                                      </p:to>
                                    </p:set>
                                  </p:childTnLst>
                                </p:cTn>
                              </p:par>
                              <p:par>
                                <p:cTn id="121" presetID="9" presetClass="exit" presetSubtype="0" fill="hold" grpId="3" nodeType="withEffect">
                                  <p:stCondLst>
                                    <p:cond delay="0"/>
                                  </p:stCondLst>
                                  <p:childTnLst>
                                    <p:animEffect transition="out" filter="dissolve">
                                      <p:cBhvr>
                                        <p:cTn id="122" dur="500"/>
                                        <p:tgtEl>
                                          <p:spTgt spid="1018"/>
                                        </p:tgtEl>
                                      </p:cBhvr>
                                    </p:animEffect>
                                    <p:set>
                                      <p:cBhvr>
                                        <p:cTn id="123" dur="1" fill="hold">
                                          <p:stCondLst>
                                            <p:cond delay="499"/>
                                          </p:stCondLst>
                                        </p:cTn>
                                        <p:tgtEl>
                                          <p:spTgt spid="1018"/>
                                        </p:tgtEl>
                                        <p:attrNameLst>
                                          <p:attrName>style.visibility</p:attrName>
                                        </p:attrNameLst>
                                      </p:cBhvr>
                                      <p:to>
                                        <p:strVal val="hidden"/>
                                      </p:to>
                                    </p:set>
                                  </p:childTnLst>
                                </p:cTn>
                              </p:par>
                            </p:childTnLst>
                          </p:cTn>
                        </p:par>
                        <p:par>
                          <p:cTn id="124" fill="hold">
                            <p:stCondLst>
                              <p:cond delay="500"/>
                            </p:stCondLst>
                            <p:childTnLst>
                              <p:par>
                                <p:cTn id="125" presetID="42" presetClass="path" presetSubtype="0" accel="50000" decel="50000" fill="hold" nodeType="afterEffect">
                                  <p:stCondLst>
                                    <p:cond delay="0"/>
                                  </p:stCondLst>
                                  <p:childTnLst>
                                    <p:animMotion origin="layout" path="M 0.02643 0.10578 L 0.05495 0.02222 " pathEditMode="relative" rAng="0" ptsTypes="AA">
                                      <p:cBhvr>
                                        <p:cTn id="126" dur="2000" fill="hold"/>
                                        <p:tgtEl>
                                          <p:spTgt spid="954"/>
                                        </p:tgtEl>
                                        <p:attrNameLst>
                                          <p:attrName>ppt_x</p:attrName>
                                          <p:attrName>ppt_y</p:attrName>
                                        </p:attrNameLst>
                                      </p:cBhvr>
                                      <p:rCtr x="1237" y="-4306"/>
                                    </p:animMotion>
                                  </p:childTnLst>
                                </p:cTn>
                              </p:par>
                            </p:childTnLst>
                          </p:cTn>
                        </p:par>
                        <p:par>
                          <p:cTn id="127" fill="hold">
                            <p:stCondLst>
                              <p:cond delay="2500"/>
                            </p:stCondLst>
                            <p:childTnLst>
                              <p:par>
                                <p:cTn id="128" presetID="9" presetClass="entr" presetSubtype="0" fill="hold" nodeType="afterEffect">
                                  <p:stCondLst>
                                    <p:cond delay="0"/>
                                  </p:stCondLst>
                                  <p:childTnLst>
                                    <p:set>
                                      <p:cBhvr>
                                        <p:cTn id="129" dur="1" fill="hold">
                                          <p:stCondLst>
                                            <p:cond delay="0"/>
                                          </p:stCondLst>
                                        </p:cTn>
                                        <p:tgtEl>
                                          <p:spTgt spid="995"/>
                                        </p:tgtEl>
                                        <p:attrNameLst>
                                          <p:attrName>style.visibility</p:attrName>
                                        </p:attrNameLst>
                                      </p:cBhvr>
                                      <p:to>
                                        <p:strVal val="visible"/>
                                      </p:to>
                                    </p:set>
                                    <p:animEffect transition="in" filter="dissolve">
                                      <p:cBhvr>
                                        <p:cTn id="130" dur="500"/>
                                        <p:tgtEl>
                                          <p:spTgt spid="995"/>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83"/>
                                        </p:tgtEl>
                                        <p:attrNameLst>
                                          <p:attrName>style.visibility</p:attrName>
                                        </p:attrNameLst>
                                      </p:cBhvr>
                                      <p:to>
                                        <p:strVal val="visible"/>
                                      </p:to>
                                    </p:set>
                                    <p:animEffect transition="in" filter="dissolve">
                                      <p:cBhvr>
                                        <p:cTn id="13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553" grpId="0"/>
      <p:bldP spid="554" grpId="0"/>
      <p:bldP spid="555" grpId="0" animBg="1"/>
      <p:bldP spid="556" grpId="0" animBg="1"/>
      <p:bldP spid="557" grpId="0" animBg="1"/>
      <p:bldP spid="558" grpId="0" animBg="1"/>
      <p:bldP spid="559" grpId="0"/>
      <p:bldP spid="923" grpId="0"/>
      <p:bldP spid="933" grpId="0"/>
      <p:bldP spid="934" grpId="0" animBg="1"/>
      <p:bldP spid="935" grpId="0" animBg="1"/>
      <p:bldP spid="1016" grpId="0"/>
      <p:bldP spid="1017" grpId="0"/>
      <p:bldP spid="1018" grpId="0" animBg="1"/>
      <p:bldP spid="1018" grpId="1" animBg="1"/>
      <p:bldP spid="1018" grpId="2" animBg="1"/>
      <p:bldP spid="1018" grpId="3" animBg="1"/>
      <p:bldP spid="82" grpId="0" animBg="1"/>
      <p:bldP spid="93" grpId="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981200" y="237745"/>
            <a:ext cx="8229600" cy="792162"/>
          </a:xfrm>
        </p:spPr>
        <p:txBody>
          <a:bodyPr/>
          <a:lstStyle/>
          <a:p>
            <a:pPr>
              <a:defRPr/>
            </a:pPr>
            <a:r>
              <a:rPr lang="en-US"/>
              <a:t>Reading material</a:t>
            </a:r>
            <a:endParaRPr/>
          </a:p>
        </p:txBody>
      </p:sp>
      <p:sp>
        <p:nvSpPr>
          <p:cNvPr id="5" name="Content Placeholder 2"/>
          <p:cNvSpPr>
            <a:spLocks noGrp="1"/>
          </p:cNvSpPr>
          <p:nvPr>
            <p:ph idx="1"/>
          </p:nvPr>
        </p:nvSpPr>
        <p:spPr bwMode="auto">
          <a:xfrm>
            <a:off x="637921" y="1145186"/>
            <a:ext cx="11344169" cy="4906961"/>
          </a:xfrm>
        </p:spPr>
        <p:txBody>
          <a:bodyPr/>
          <a:lstStyle/>
          <a:p>
            <a:pPr lvl="0">
              <a:defRPr/>
            </a:pPr>
            <a:r>
              <a:rPr lang="en-US" sz="2800" dirty="0"/>
              <a:t>COW Book chapters 13 and 14 or Database System Concepts chapter 16</a:t>
            </a:r>
            <a:endParaRPr dirty="0"/>
          </a:p>
          <a:p>
            <a:pPr marL="0" indent="0">
              <a:buNone/>
              <a:defRPr/>
            </a:pPr>
            <a:endParaRPr sz="2800" dirty="0"/>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a:t>77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Input/output of query optimizer</a:t>
            </a:r>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smtClean="0"/>
              <a:t>8</a:t>
            </a:fld>
            <a:endParaRPr lang="en-US"/>
          </a:p>
        </p:txBody>
      </p:sp>
      <p:pic>
        <p:nvPicPr>
          <p:cNvPr id="7" name="Picture 9"/>
          <p:cNvPicPr>
            <a:picLocks noChangeAspect="1"/>
          </p:cNvPicPr>
          <p:nvPr/>
        </p:nvPicPr>
        <p:blipFill>
          <a:blip r:embed="rId3"/>
          <a:stretch/>
        </p:blipFill>
        <p:spPr bwMode="auto">
          <a:xfrm>
            <a:off x="6456040" y="3113142"/>
            <a:ext cx="5268823" cy="3705173"/>
          </a:xfrm>
          <a:prstGeom prst="rect">
            <a:avLst/>
          </a:prstGeom>
        </p:spPr>
      </p:pic>
      <p:pic>
        <p:nvPicPr>
          <p:cNvPr id="8" name="Picture 10"/>
          <p:cNvPicPr>
            <a:picLocks noChangeAspect="1"/>
          </p:cNvPicPr>
          <p:nvPr/>
        </p:nvPicPr>
        <p:blipFill>
          <a:blip r:embed="rId4"/>
          <a:stretch/>
        </p:blipFill>
        <p:spPr bwMode="auto">
          <a:xfrm>
            <a:off x="1415480" y="3140922"/>
            <a:ext cx="4987734" cy="3705174"/>
          </a:xfrm>
          <a:prstGeom prst="rect">
            <a:avLst/>
          </a:prstGeom>
        </p:spPr>
      </p:pic>
      <p:sp>
        <p:nvSpPr>
          <p:cNvPr id="9" name="TextBox 4"/>
          <p:cNvSpPr/>
          <p:nvPr/>
        </p:nvSpPr>
        <p:spPr bwMode="auto">
          <a:xfrm rot="18531980">
            <a:off x="-284534" y="4845848"/>
            <a:ext cx="3621504" cy="369332"/>
          </a:xfrm>
          <a:prstGeom prst="rect">
            <a:avLst/>
          </a:prstGeom>
          <a:noFill/>
        </p:spPr>
        <p:txBody>
          <a:bodyPr wrap="none" rtlCol="0">
            <a:spAutoFit/>
          </a:bodyPr>
          <a:lstStyle/>
          <a:p>
            <a:pPr>
              <a:defRPr/>
            </a:pPr>
            <a:r>
              <a:rPr lang="en-US" sz="1800" dirty="0"/>
              <a:t>Logical plan (extracted from AST)</a:t>
            </a:r>
            <a:endParaRPr sz="1800" dirty="0"/>
          </a:p>
        </p:txBody>
      </p:sp>
      <p:sp>
        <p:nvSpPr>
          <p:cNvPr id="10" name="TextBox 7"/>
          <p:cNvSpPr/>
          <p:nvPr/>
        </p:nvSpPr>
        <p:spPr bwMode="auto">
          <a:xfrm rot="3173671">
            <a:off x="10500394" y="4682838"/>
            <a:ext cx="1544012" cy="369332"/>
          </a:xfrm>
          <a:prstGeom prst="rect">
            <a:avLst/>
          </a:prstGeom>
          <a:noFill/>
        </p:spPr>
        <p:txBody>
          <a:bodyPr wrap="none" rtlCol="0">
            <a:spAutoFit/>
          </a:bodyPr>
          <a:lstStyle/>
          <a:p>
            <a:pPr>
              <a:defRPr/>
            </a:pPr>
            <a:r>
              <a:rPr lang="en-US" sz="1800" dirty="0"/>
              <a:t>Physical plan</a:t>
            </a:r>
            <a:endParaRPr sz="1800" dirty="0"/>
          </a:p>
        </p:txBody>
      </p:sp>
      <p:sp>
        <p:nvSpPr>
          <p:cNvPr id="5" name="Content Placeholder 2"/>
          <p:cNvSpPr>
            <a:spLocks noGrp="1"/>
          </p:cNvSpPr>
          <p:nvPr>
            <p:ph idx="1"/>
          </p:nvPr>
        </p:nvSpPr>
        <p:spPr bwMode="auto">
          <a:xfrm>
            <a:off x="609600" y="1196752"/>
            <a:ext cx="10972800" cy="4949825"/>
          </a:xfrm>
        </p:spPr>
        <p:txBody>
          <a:bodyPr/>
          <a:lstStyle/>
          <a:p>
            <a:pPr marL="0" indent="0">
              <a:buNone/>
              <a:defRPr/>
            </a:pPr>
            <a:r>
              <a:rPr lang="en-US" sz="2800" b="1" dirty="0"/>
              <a:t>Input</a:t>
            </a:r>
            <a:r>
              <a:rPr lang="en-US" sz="2800" dirty="0"/>
              <a:t>: An Abstract Syntax Tree (AST) representing an SQL query</a:t>
            </a:r>
            <a:endParaRPr lang="en-US" dirty="0"/>
          </a:p>
          <a:p>
            <a:pPr marL="0" indent="0">
              <a:buNone/>
              <a:defRPr/>
            </a:pPr>
            <a:r>
              <a:rPr lang="en-US" sz="2000" dirty="0">
                <a:latin typeface="Courier New"/>
                <a:ea typeface="Courier New"/>
                <a:cs typeface="Courier New"/>
              </a:rPr>
              <a:t>SELECT </a:t>
            </a:r>
            <a:r>
              <a:rPr lang="en-US" sz="2000" dirty="0" err="1">
                <a:latin typeface="Courier New"/>
                <a:ea typeface="Courier New"/>
                <a:cs typeface="Courier New"/>
              </a:rPr>
              <a:t>S.sname</a:t>
            </a:r>
            <a:r>
              <a:rPr lang="en-US" sz="2000" dirty="0">
                <a:latin typeface="Courier New"/>
                <a:ea typeface="Courier New"/>
                <a:cs typeface="Courier New"/>
              </a:rPr>
              <a:t> FROM Supplier S, Supply U</a:t>
            </a:r>
            <a:br>
              <a:rPr lang="en-US" sz="2000" dirty="0">
                <a:latin typeface="Courier New"/>
                <a:ea typeface="Courier New"/>
                <a:cs typeface="Courier New"/>
              </a:rPr>
            </a:br>
            <a:r>
              <a:rPr lang="en-US" sz="2000" dirty="0">
                <a:latin typeface="Courier New"/>
                <a:ea typeface="Courier New"/>
                <a:cs typeface="Courier New"/>
              </a:rPr>
              <a:t>WHERE </a:t>
            </a:r>
            <a:r>
              <a:rPr lang="en-US" sz="2000" dirty="0" err="1">
                <a:latin typeface="Courier New"/>
                <a:ea typeface="Courier New"/>
                <a:cs typeface="Courier New"/>
              </a:rPr>
              <a:t>S.scity</a:t>
            </a:r>
            <a:r>
              <a:rPr lang="en-US" sz="2000" dirty="0">
                <a:latin typeface="Courier New"/>
                <a:ea typeface="Courier New"/>
                <a:cs typeface="Courier New"/>
              </a:rPr>
              <a:t>='Seattle' AND </a:t>
            </a:r>
            <a:r>
              <a:rPr lang="en-US" sz="2000" dirty="0" err="1">
                <a:latin typeface="Courier New"/>
                <a:ea typeface="Courier New"/>
                <a:cs typeface="Courier New"/>
              </a:rPr>
              <a:t>S.sstate</a:t>
            </a:r>
            <a:r>
              <a:rPr lang="en-US" sz="2000" dirty="0">
                <a:latin typeface="Courier New"/>
                <a:ea typeface="Courier New"/>
                <a:cs typeface="Courier New"/>
              </a:rPr>
              <a:t>='WA’ </a:t>
            </a:r>
            <a:br>
              <a:rPr lang="en-US" sz="2000" dirty="0">
                <a:latin typeface="Courier New"/>
                <a:ea typeface="Courier New"/>
                <a:cs typeface="Courier New"/>
              </a:rPr>
            </a:br>
            <a:r>
              <a:rPr lang="en-US" sz="2000" dirty="0">
                <a:latin typeface="Courier New"/>
                <a:ea typeface="Courier New"/>
                <a:cs typeface="Courier New"/>
              </a:rPr>
              <a:t>AND </a:t>
            </a:r>
            <a:r>
              <a:rPr lang="en-US" sz="2000" dirty="0" err="1">
                <a:latin typeface="Courier New"/>
                <a:ea typeface="Courier New"/>
                <a:cs typeface="Courier New"/>
              </a:rPr>
              <a:t>S.sno</a:t>
            </a:r>
            <a:r>
              <a:rPr lang="en-US" sz="2000" dirty="0">
                <a:latin typeface="Courier New"/>
                <a:ea typeface="Courier New"/>
                <a:cs typeface="Courier New"/>
              </a:rPr>
              <a:t> = </a:t>
            </a:r>
            <a:r>
              <a:rPr lang="en-US" sz="2000" dirty="0" err="1">
                <a:latin typeface="Courier New"/>
                <a:ea typeface="Courier New"/>
                <a:cs typeface="Courier New"/>
              </a:rPr>
              <a:t>U.sno</a:t>
            </a:r>
            <a:r>
              <a:rPr lang="en-US" sz="2000" dirty="0">
                <a:latin typeface="Courier New"/>
                <a:ea typeface="Courier New"/>
                <a:cs typeface="Courier New"/>
              </a:rPr>
              <a:t> AND </a:t>
            </a:r>
            <a:r>
              <a:rPr lang="en-US" sz="2000" dirty="0" err="1">
                <a:latin typeface="Courier New"/>
                <a:ea typeface="Courier New"/>
                <a:cs typeface="Courier New"/>
              </a:rPr>
              <a:t>U.pno</a:t>
            </a:r>
            <a:r>
              <a:rPr lang="en-US" sz="2000" dirty="0">
                <a:latin typeface="Courier New"/>
                <a:ea typeface="Courier New"/>
                <a:cs typeface="Courier New"/>
              </a:rPr>
              <a:t> = 2 </a:t>
            </a:r>
            <a:endParaRPr lang="en-US" dirty="0"/>
          </a:p>
          <a:p>
            <a:pPr marL="0" indent="0">
              <a:buNone/>
              <a:defRPr/>
            </a:pPr>
            <a:r>
              <a:rPr lang="en-US" sz="2800" b="1" dirty="0"/>
              <a:t>Output</a:t>
            </a:r>
            <a:r>
              <a:rPr lang="en-US" sz="2800" dirty="0"/>
              <a:t>: A full physical plan which is </a:t>
            </a:r>
            <a:r>
              <a:rPr lang="en-US" sz="2800" i="1" u="sng" dirty="0"/>
              <a:t>translatable to code</a:t>
            </a:r>
            <a:endParaRPr lang="en-US" i="1" u="sng" dirty="0"/>
          </a:p>
        </p:txBody>
      </p:sp>
      <p:cxnSp>
        <p:nvCxnSpPr>
          <p:cNvPr id="3" name="Straight Connector 2">
            <a:extLst>
              <a:ext uri="{FF2B5EF4-FFF2-40B4-BE49-F238E27FC236}">
                <a16:creationId xmlns:a16="http://schemas.microsoft.com/office/drawing/2014/main" id="{CDE44691-11B0-AF4D-A02A-0E6B6CC0F5CA}"/>
              </a:ext>
            </a:extLst>
          </p:cNvPr>
          <p:cNvCxnSpPr/>
          <p:nvPr/>
        </p:nvCxnSpPr>
        <p:spPr>
          <a:xfrm>
            <a:off x="6384032" y="3140922"/>
            <a:ext cx="0" cy="3705171"/>
          </a:xfrm>
          <a:prstGeom prst="line">
            <a:avLst/>
          </a:prstGeom>
          <a:ln>
            <a:prstDash val="dash"/>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14"/>
          <p:cNvSpPr/>
          <p:nvPr/>
        </p:nvSpPr>
        <p:spPr bwMode="auto">
          <a:xfrm>
            <a:off x="3940932" y="1839516"/>
            <a:ext cx="5770984" cy="29828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Title 1"/>
          <p:cNvSpPr>
            <a:spLocks noGrp="1"/>
          </p:cNvSpPr>
          <p:nvPr>
            <p:ph type="title"/>
          </p:nvPr>
        </p:nvSpPr>
        <p:spPr bwMode="auto"/>
        <p:txBody>
          <a:bodyPr/>
          <a:lstStyle/>
          <a:p>
            <a:pPr>
              <a:defRPr/>
            </a:pPr>
            <a:r>
              <a:rPr lang="en-US"/>
              <a:t>Classic architecture</a:t>
            </a:r>
            <a:endParaRPr/>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a:t>9</a:t>
            </a:fld>
            <a:endParaRPr lang="en-US"/>
          </a:p>
        </p:txBody>
      </p:sp>
      <p:sp>
        <p:nvSpPr>
          <p:cNvPr id="7" name="Smiley Face 2"/>
          <p:cNvSpPr/>
          <p:nvPr/>
        </p:nvSpPr>
        <p:spPr bwMode="auto">
          <a:xfrm>
            <a:off x="1600672" y="1293691"/>
            <a:ext cx="720080" cy="720080"/>
          </a:xfrm>
          <a:prstGeom prst="smileyFace">
            <a:avLst>
              <a:gd name="adj" fmla="val 46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8" name="Down Arrow 5"/>
          <p:cNvSpPr/>
          <p:nvPr/>
        </p:nvSpPr>
        <p:spPr bwMode="auto">
          <a:xfrm>
            <a:off x="1492660" y="2199269"/>
            <a:ext cx="936104" cy="1263373"/>
          </a:xfrm>
          <a:prstGeom prst="downArrow">
            <a:avLst>
              <a:gd name="adj1" fmla="val 500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9" name="TextBox 7"/>
          <p:cNvSpPr/>
          <p:nvPr/>
        </p:nvSpPr>
        <p:spPr bwMode="auto">
          <a:xfrm>
            <a:off x="2199834" y="2190886"/>
            <a:ext cx="971741" cy="830997"/>
          </a:xfrm>
          <a:prstGeom prst="rect">
            <a:avLst/>
          </a:prstGeom>
          <a:noFill/>
        </p:spPr>
        <p:txBody>
          <a:bodyPr wrap="none" rtlCol="0">
            <a:spAutoFit/>
          </a:bodyPr>
          <a:lstStyle/>
          <a:p>
            <a:pPr>
              <a:defRPr/>
            </a:pPr>
            <a:r>
              <a:rPr lang="en-US" b="1" dirty="0"/>
              <a:t>SQL </a:t>
            </a:r>
            <a:br>
              <a:rPr lang="en-US" b="1" dirty="0"/>
            </a:br>
            <a:r>
              <a:rPr lang="en-US" b="1" dirty="0"/>
              <a:t>Query</a:t>
            </a:r>
            <a:endParaRPr b="1" dirty="0"/>
          </a:p>
        </p:txBody>
      </p:sp>
      <p:sp>
        <p:nvSpPr>
          <p:cNvPr id="10" name="Rectangle 8"/>
          <p:cNvSpPr/>
          <p:nvPr/>
        </p:nvSpPr>
        <p:spPr bwMode="auto">
          <a:xfrm>
            <a:off x="1199456" y="3489541"/>
            <a:ext cx="1522512" cy="855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r>
              <a:rPr lang="en-US" sz="3200"/>
              <a:t>Parser</a:t>
            </a:r>
            <a:endParaRPr/>
          </a:p>
        </p:txBody>
      </p:sp>
      <p:cxnSp>
        <p:nvCxnSpPr>
          <p:cNvPr id="11" name="Straight Arrow Connector 10"/>
          <p:cNvCxnSpPr>
            <a:cxnSpLocks/>
            <a:stCxn id="10" idx="3"/>
            <a:endCxn id="18" idx="1"/>
          </p:cNvCxnSpPr>
          <p:nvPr/>
        </p:nvCxnSpPr>
        <p:spPr bwMode="auto">
          <a:xfrm>
            <a:off x="2721968" y="3917377"/>
            <a:ext cx="1602295" cy="0"/>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Freeform 35"/>
          <p:cNvSpPr/>
          <p:nvPr/>
        </p:nvSpPr>
        <p:spPr bwMode="auto">
          <a:xfrm rot="10800000">
            <a:off x="5162735" y="2956864"/>
            <a:ext cx="3020786" cy="505538"/>
          </a:xfrm>
          <a:custGeom>
            <a:avLst/>
            <a:gdLst>
              <a:gd name="connsiteX0" fmla="*/ 0 w 3020786"/>
              <a:gd name="connsiteY0" fmla="*/ 0 h 571500"/>
              <a:gd name="connsiteX1" fmla="*/ 0 w 3020786"/>
              <a:gd name="connsiteY1" fmla="*/ 571500 h 571500"/>
              <a:gd name="connsiteX2" fmla="*/ 3020786 w 3020786"/>
              <a:gd name="connsiteY2" fmla="*/ 571500 h 571500"/>
              <a:gd name="connsiteX3" fmla="*/ 3020786 w 3020786"/>
              <a:gd name="connsiteY3" fmla="*/ 16329 h 571500"/>
            </a:gdLst>
            <a:ahLst/>
            <a:cxnLst>
              <a:cxn ang="0">
                <a:pos x="connsiteX0" y="connsiteY0"/>
              </a:cxn>
              <a:cxn ang="0">
                <a:pos x="connsiteX1" y="connsiteY1"/>
              </a:cxn>
              <a:cxn ang="0">
                <a:pos x="connsiteX2" y="connsiteY2"/>
              </a:cxn>
              <a:cxn ang="0">
                <a:pos x="connsiteX3" y="connsiteY3"/>
              </a:cxn>
            </a:cxnLst>
            <a:rect l="l" t="t" r="r" b="b"/>
            <a:pathLst>
              <a:path w="3020786" h="571500" extrusionOk="0">
                <a:moveTo>
                  <a:pt x="0" y="0"/>
                </a:moveTo>
                <a:lnTo>
                  <a:pt x="0" y="571500"/>
                </a:lnTo>
                <a:lnTo>
                  <a:pt x="3020786" y="571500"/>
                </a:lnTo>
                <a:lnTo>
                  <a:pt x="3020786" y="16329"/>
                </a:lnTo>
              </a:path>
            </a:pathLst>
          </a:cu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3" name="TextBox 15"/>
          <p:cNvSpPr/>
          <p:nvPr/>
        </p:nvSpPr>
        <p:spPr bwMode="auto">
          <a:xfrm>
            <a:off x="5629412" y="1736943"/>
            <a:ext cx="2087431" cy="646331"/>
          </a:xfrm>
          <a:prstGeom prst="rect">
            <a:avLst/>
          </a:prstGeom>
          <a:noFill/>
        </p:spPr>
        <p:txBody>
          <a:bodyPr wrap="none" rtlCol="0">
            <a:spAutoFit/>
          </a:bodyPr>
          <a:lstStyle/>
          <a:p>
            <a:pPr>
              <a:defRPr/>
            </a:pPr>
            <a:r>
              <a:rPr lang="en-US" sz="3600" b="1" dirty="0"/>
              <a:t>Optimizer</a:t>
            </a:r>
            <a:endParaRPr b="1" dirty="0"/>
          </a:p>
        </p:txBody>
      </p:sp>
      <p:cxnSp>
        <p:nvCxnSpPr>
          <p:cNvPr id="14" name="Straight Arrow Connector 37"/>
          <p:cNvCxnSpPr>
            <a:cxnSpLocks/>
          </p:cNvCxnSpPr>
          <p:nvPr/>
        </p:nvCxnSpPr>
        <p:spPr bwMode="auto">
          <a:xfrm>
            <a:off x="5162735" y="3203608"/>
            <a:ext cx="0" cy="190795"/>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40"/>
          <p:cNvCxnSpPr>
            <a:cxnSpLocks/>
          </p:cNvCxnSpPr>
          <p:nvPr/>
        </p:nvCxnSpPr>
        <p:spPr bwMode="auto">
          <a:xfrm flipV="1">
            <a:off x="5879976" y="3917377"/>
            <a:ext cx="1476164" cy="1"/>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44"/>
          <p:cNvPicPr>
            <a:picLocks noChangeAspect="1"/>
          </p:cNvPicPr>
          <p:nvPr/>
        </p:nvPicPr>
        <p:blipFill>
          <a:blip r:embed="rId3"/>
          <a:srcRect l="71990" t="62301" r="19742" b="6182"/>
          <a:stretch/>
        </p:blipFill>
        <p:spPr bwMode="auto">
          <a:xfrm>
            <a:off x="8813912" y="1868351"/>
            <a:ext cx="756000" cy="1260000"/>
          </a:xfrm>
          <a:prstGeom prst="rect">
            <a:avLst/>
          </a:prstGeom>
        </p:spPr>
      </p:pic>
      <p:sp>
        <p:nvSpPr>
          <p:cNvPr id="18" name="Rectangle 12"/>
          <p:cNvSpPr/>
          <p:nvPr/>
        </p:nvSpPr>
        <p:spPr bwMode="auto">
          <a:xfrm>
            <a:off x="4324263" y="3400096"/>
            <a:ext cx="1840814" cy="10345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r>
              <a:rPr lang="en-US" sz="3200" dirty="0"/>
              <a:t>Logical</a:t>
            </a:r>
            <a:endParaRPr dirty="0"/>
          </a:p>
          <a:p>
            <a:pPr algn="ctr">
              <a:defRPr/>
            </a:pPr>
            <a:r>
              <a:rPr lang="en-US" sz="3200" dirty="0"/>
              <a:t>Plan</a:t>
            </a:r>
            <a:endParaRPr dirty="0"/>
          </a:p>
        </p:txBody>
      </p:sp>
      <p:sp>
        <p:nvSpPr>
          <p:cNvPr id="19" name="TextBox 47"/>
          <p:cNvSpPr/>
          <p:nvPr/>
        </p:nvSpPr>
        <p:spPr bwMode="auto">
          <a:xfrm>
            <a:off x="7250665" y="2085779"/>
            <a:ext cx="1606530" cy="830997"/>
          </a:xfrm>
          <a:prstGeom prst="rect">
            <a:avLst/>
          </a:prstGeom>
          <a:noFill/>
        </p:spPr>
        <p:txBody>
          <a:bodyPr wrap="none" rtlCol="0">
            <a:spAutoFit/>
          </a:bodyPr>
          <a:lstStyle/>
          <a:p>
            <a:pPr algn="r">
              <a:defRPr/>
            </a:pPr>
            <a:r>
              <a:rPr lang="en-US" sz="2400" b="1" dirty="0">
                <a:solidFill>
                  <a:srgbClr val="6F2529"/>
                </a:solidFill>
              </a:rPr>
              <a:t>Cost</a:t>
            </a:r>
            <a:endParaRPr sz="2400" b="1" dirty="0"/>
          </a:p>
          <a:p>
            <a:pPr algn="r">
              <a:defRPr/>
            </a:pPr>
            <a:r>
              <a:rPr lang="en-US" sz="2400" b="1" dirty="0">
                <a:solidFill>
                  <a:srgbClr val="6F2529"/>
                </a:solidFill>
              </a:rPr>
              <a:t>estimates</a:t>
            </a:r>
            <a:endParaRPr sz="2400" b="1" dirty="0"/>
          </a:p>
        </p:txBody>
      </p:sp>
      <p:cxnSp>
        <p:nvCxnSpPr>
          <p:cNvPr id="20" name="Elbow Connector 49"/>
          <p:cNvCxnSpPr>
            <a:cxnSpLocks/>
          </p:cNvCxnSpPr>
          <p:nvPr/>
        </p:nvCxnSpPr>
        <p:spPr bwMode="auto">
          <a:xfrm>
            <a:off x="8837476" y="3917378"/>
            <a:ext cx="1939044" cy="1118911"/>
          </a:xfrm>
          <a:prstGeom prst="bentConnector3">
            <a:avLst>
              <a:gd name="adj1" fmla="val 99777"/>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53"/>
          <p:cNvPicPr>
            <a:picLocks noChangeAspect="1"/>
          </p:cNvPicPr>
          <p:nvPr/>
        </p:nvPicPr>
        <p:blipFill>
          <a:blip r:embed="rId4"/>
          <a:stretch/>
        </p:blipFill>
        <p:spPr bwMode="auto">
          <a:xfrm>
            <a:off x="10087873" y="5076042"/>
            <a:ext cx="1377294" cy="1377294"/>
          </a:xfrm>
          <a:prstGeom prst="rect">
            <a:avLst/>
          </a:prstGeom>
        </p:spPr>
      </p:pic>
      <p:sp>
        <p:nvSpPr>
          <p:cNvPr id="22" name="TextBox 54"/>
          <p:cNvSpPr/>
          <p:nvPr/>
        </p:nvSpPr>
        <p:spPr bwMode="auto">
          <a:xfrm>
            <a:off x="3036217" y="3516441"/>
            <a:ext cx="652486" cy="461665"/>
          </a:xfrm>
          <a:prstGeom prst="rect">
            <a:avLst/>
          </a:prstGeom>
          <a:noFill/>
        </p:spPr>
        <p:txBody>
          <a:bodyPr wrap="none" rtlCol="0">
            <a:spAutoFit/>
          </a:bodyPr>
          <a:lstStyle/>
          <a:p>
            <a:pPr algn="ctr">
              <a:defRPr/>
            </a:pPr>
            <a:r>
              <a:rPr lang="en-US" dirty="0"/>
              <a:t>AST</a:t>
            </a:r>
            <a:endParaRPr dirty="0"/>
          </a:p>
        </p:txBody>
      </p:sp>
      <p:sp>
        <p:nvSpPr>
          <p:cNvPr id="17" name="Rectangle 13"/>
          <p:cNvSpPr/>
          <p:nvPr/>
        </p:nvSpPr>
        <p:spPr bwMode="auto">
          <a:xfrm>
            <a:off x="7314969" y="3403713"/>
            <a:ext cx="1840814" cy="10345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r>
              <a:rPr lang="en-US" sz="3200" dirty="0"/>
              <a:t>Physical</a:t>
            </a:r>
          </a:p>
          <a:p>
            <a:pPr algn="ctr">
              <a:defRPr/>
            </a:pPr>
            <a:r>
              <a:rPr lang="en-US" sz="3200" dirty="0"/>
              <a:t>Plan</a:t>
            </a:r>
          </a:p>
        </p:txBody>
      </p:sp>
    </p:spTree>
  </p:cSld>
  <p:clrMapOvr>
    <a:masterClrMapping/>
  </p:clrMapOvr>
</p:sld>
</file>

<file path=ppt/theme/theme1.xml><?xml version="1.0" encoding="utf-8"?>
<a:theme xmlns:a="http://schemas.openxmlformats.org/drawingml/2006/main" name="original-dias-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as_template" id="{63591C9D-0A1F-4659-BC71-66482A13F964}" vid="{16D5BC28-7BAE-4348-B591-A4D29D537B8C}"/>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6243</TotalTime>
  <Words>16382</Words>
  <Application>Microsoft Macintosh PowerPoint</Application>
  <PresentationFormat>Widescreen</PresentationFormat>
  <Paragraphs>1579</Paragraphs>
  <Slides>77</Slides>
  <Notes>72</Notes>
  <HiddenSlides>2</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77</vt:i4>
      </vt:variant>
    </vt:vector>
  </HeadingPairs>
  <TitlesOfParts>
    <vt:vector size="91" baseType="lpstr">
      <vt:lpstr>MS PGothic</vt:lpstr>
      <vt:lpstr>Arial</vt:lpstr>
      <vt:lpstr>Book Antiqua</vt:lpstr>
      <vt:lpstr>Calibri</vt:lpstr>
      <vt:lpstr>Callibri </vt:lpstr>
      <vt:lpstr>Cambria Math</vt:lpstr>
      <vt:lpstr>Courier New</vt:lpstr>
      <vt:lpstr>GentiumBookBasic</vt:lpstr>
      <vt:lpstr>Tahoma</vt:lpstr>
      <vt:lpstr>Times New Roman</vt:lpstr>
      <vt:lpstr>Wingdings</vt:lpstr>
      <vt:lpstr>original-dias-template</vt:lpstr>
      <vt:lpstr>template</vt:lpstr>
      <vt:lpstr>oleObj</vt:lpstr>
      <vt:lpstr>CS460 Systems for Data Management and Data Science </vt:lpstr>
      <vt:lpstr>Today’s topic</vt:lpstr>
      <vt:lpstr>Today’s overview</vt:lpstr>
      <vt:lpstr>Outline</vt:lpstr>
      <vt:lpstr>Query Optimization</vt:lpstr>
      <vt:lpstr>Query Optimization</vt:lpstr>
      <vt:lpstr>Decisions, decisions…</vt:lpstr>
      <vt:lpstr>Input/output of query optimizer</vt:lpstr>
      <vt:lpstr>Classic architecture</vt:lpstr>
      <vt:lpstr>Classic architecture – Task-oriented</vt:lpstr>
      <vt:lpstr>Outline</vt:lpstr>
      <vt:lpstr>Relational Algebra Equivalences</vt:lpstr>
      <vt:lpstr>Relational Algebra Equivalences</vt:lpstr>
      <vt:lpstr>Examples …</vt:lpstr>
      <vt:lpstr>Another Equivalence</vt:lpstr>
      <vt:lpstr>Equivalences Involving Joins</vt:lpstr>
      <vt:lpstr>Mixing Joins with Selections &amp; Projections</vt:lpstr>
      <vt:lpstr>Example – naïve approach</vt:lpstr>
      <vt:lpstr>Explanation</vt:lpstr>
      <vt:lpstr>Example – educated approach</vt:lpstr>
      <vt:lpstr>Example – educated approach (cont’d)</vt:lpstr>
      <vt:lpstr>Example – educated approach (cont’d)</vt:lpstr>
      <vt:lpstr>Example – super optimized</vt:lpstr>
      <vt:lpstr>An example – super optimized (cont’d)</vt:lpstr>
      <vt:lpstr>An example – super optimized (cont’d)</vt:lpstr>
      <vt:lpstr>Simple queries, straightforward plan</vt:lpstr>
      <vt:lpstr>Outline</vt:lpstr>
      <vt:lpstr>Heuristic-based optimization</vt:lpstr>
      <vt:lpstr>Example - INGRES</vt:lpstr>
      <vt:lpstr>INGRES optimizer</vt:lpstr>
      <vt:lpstr>INGRES optimizer</vt:lpstr>
      <vt:lpstr>INGRES optimizer</vt:lpstr>
      <vt:lpstr>INGRES optimizer</vt:lpstr>
      <vt:lpstr>INGRES optimizer</vt:lpstr>
      <vt:lpstr>Heuristic-based optimization</vt:lpstr>
      <vt:lpstr>Outline</vt:lpstr>
      <vt:lpstr>Heuristics + cost-based optimizer</vt:lpstr>
      <vt:lpstr>A small parenthesis</vt:lpstr>
      <vt:lpstr>Cost Estimation</vt:lpstr>
      <vt:lpstr>Cost Estimation – reminder</vt:lpstr>
      <vt:lpstr>Selection</vt:lpstr>
      <vt:lpstr>Selection</vt:lpstr>
      <vt:lpstr>Page-oriented Nested Loop join</vt:lpstr>
      <vt:lpstr>Selectivity estimates</vt:lpstr>
      <vt:lpstr>Selectivity estimates</vt:lpstr>
      <vt:lpstr>Selectivity estimates</vt:lpstr>
      <vt:lpstr>Join cardinality estimates</vt:lpstr>
      <vt:lpstr>Join cardinality estimates</vt:lpstr>
      <vt:lpstr>Outline</vt:lpstr>
      <vt:lpstr>SYSTEM R Optimizer</vt:lpstr>
      <vt:lpstr>SYSTEM R Optimizer</vt:lpstr>
      <vt:lpstr>SYSTEM R Optimizer</vt:lpstr>
      <vt:lpstr>SYSTEM R Optimizer</vt:lpstr>
      <vt:lpstr>SYSTEM R Optimizer</vt:lpstr>
      <vt:lpstr>SYSTEM R Optimizer</vt:lpstr>
      <vt:lpstr>SYSTEM R Optimizer</vt:lpstr>
      <vt:lpstr>Join ordering</vt:lpstr>
      <vt:lpstr>Principle of optimality – Getting A⨝B ⨝ C ⨝D</vt:lpstr>
      <vt:lpstr>Principle of optimality – Getting A⨝B⨝D</vt:lpstr>
      <vt:lpstr>Back to our running example…</vt:lpstr>
      <vt:lpstr>Back to our running example…</vt:lpstr>
      <vt:lpstr>Back to our running example…</vt:lpstr>
      <vt:lpstr>Back to our running example…</vt:lpstr>
      <vt:lpstr>Back to our running example…</vt:lpstr>
      <vt:lpstr>Back to our running example…</vt:lpstr>
      <vt:lpstr>Back to our running example…</vt:lpstr>
      <vt:lpstr>What did we use?</vt:lpstr>
      <vt:lpstr> Principle of optimality Revisited!</vt:lpstr>
      <vt:lpstr>Interesting orders</vt:lpstr>
      <vt:lpstr>Selectivity estimates, revisited</vt:lpstr>
      <vt:lpstr>Anecdote</vt:lpstr>
      <vt:lpstr>Summary of System R optimizer</vt:lpstr>
      <vt:lpstr>Heuristics + cost-based optimizer</vt:lpstr>
      <vt:lpstr>AI/ML for database systems</vt:lpstr>
      <vt:lpstr>The Shared Query Execution Dilemma</vt:lpstr>
      <vt:lpstr>RL-enabled workload-conscious sharing </vt:lpstr>
      <vt:lpstr>Reading material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CS422 Database systems</dc:title>
  <dc:creator>Dimitra Tsaoussis</dc:creator>
  <cp:lastModifiedBy>Hamish Nicholson</cp:lastModifiedBy>
  <cp:revision>112</cp:revision>
  <dcterms:modified xsi:type="dcterms:W3CDTF">2025-03-03T13:04:15Z</dcterms:modified>
</cp:coreProperties>
</file>